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sldIdLst>
    <p:sldId id="256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57" autoAdjust="0"/>
  </p:normalViewPr>
  <p:slideViewPr>
    <p:cSldViewPr snapToGrid="0">
      <p:cViewPr varScale="1">
        <p:scale>
          <a:sx n="80" d="100"/>
          <a:sy n="80" d="100"/>
        </p:scale>
        <p:origin x="-96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F16C-88E9-4B99-AD2F-A58C292583A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F11D-6262-4371-A6D6-8C7CE0E4FB8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F16C-88E9-4B99-AD2F-A58C292583A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F11D-6262-4371-A6D6-8C7CE0E4F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F16C-88E9-4B99-AD2F-A58C292583A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F11D-6262-4371-A6D6-8C7CE0E4F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F16C-88E9-4B99-AD2F-A58C292583A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F11D-6262-4371-A6D6-8C7CE0E4FB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F16C-88E9-4B99-AD2F-A58C292583A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F11D-6262-4371-A6D6-8C7CE0E4F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F16C-88E9-4B99-AD2F-A58C292583A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F11D-6262-4371-A6D6-8C7CE0E4FB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F16C-88E9-4B99-AD2F-A58C292583A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F11D-6262-4371-A6D6-8C7CE0E4FB8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F16C-88E9-4B99-AD2F-A58C292583A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F11D-6262-4371-A6D6-8C7CE0E4F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F16C-88E9-4B99-AD2F-A58C292583A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F11D-6262-4371-A6D6-8C7CE0E4F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F16C-88E9-4B99-AD2F-A58C292583A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F11D-6262-4371-A6D6-8C7CE0E4F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F16C-88E9-4B99-AD2F-A58C292583A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F11D-6262-4371-A6D6-8C7CE0E4FB8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1BF16C-88E9-4B99-AD2F-A58C292583A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6EF11D-6262-4371-A6D6-8C7CE0E4FB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59E6A2-146F-4E9B-A731-C76E362C94C8}"/>
              </a:ext>
            </a:extLst>
          </p:cNvPr>
          <p:cNvSpPr txBox="1"/>
          <p:nvPr/>
        </p:nvSpPr>
        <p:spPr>
          <a:xfrm>
            <a:off x="795648" y="3325091"/>
            <a:ext cx="10960924" cy="2702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000" b="1" i="1" dirty="0" smtClean="0">
                <a:solidFill>
                  <a:srgbClr val="FF0066"/>
                </a:solidFill>
                <a:latin typeface="Arial Unicode MS"/>
              </a:rPr>
              <a:t>Основные  б</a:t>
            </a:r>
            <a:r>
              <a:rPr lang="ru-RU" sz="6000" b="1" i="1" dirty="0" smtClean="0">
                <a:solidFill>
                  <a:srgbClr val="FF0066"/>
                </a:solidFill>
                <a:effectLst/>
                <a:latin typeface="Arial Unicode MS"/>
              </a:rPr>
              <a:t>олезни и вредители тюльпанов</a:t>
            </a:r>
            <a:endParaRPr lang="ru-RU" sz="6000" b="1" i="1" dirty="0">
              <a:solidFill>
                <a:srgbClr val="FF0066"/>
              </a:solidFill>
              <a:effectLst/>
              <a:latin typeface="Arial Unicode M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2ADEA37-58B3-46CA-97AF-4F89818D3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539577"/>
            <a:ext cx="4821190" cy="26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99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9D29B450-59EB-4226-BEEB-6F28AE207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791002"/>
              </p:ext>
            </p:extLst>
          </p:nvPr>
        </p:nvGraphicFramePr>
        <p:xfrm>
          <a:off x="280656" y="828109"/>
          <a:ext cx="11615422" cy="5875593"/>
        </p:xfrm>
        <a:graphic>
          <a:graphicData uri="http://schemas.openxmlformats.org/drawingml/2006/table">
            <a:tbl>
              <a:tblPr firstRow="1" firstCol="1" bandRow="1"/>
              <a:tblGrid>
                <a:gridCol w="1111041">
                  <a:extLst>
                    <a:ext uri="{9D8B030D-6E8A-4147-A177-3AD203B41FA5}">
                      <a16:colId xmlns:a16="http://schemas.microsoft.com/office/drawing/2014/main" xmlns="" val="710475026"/>
                    </a:ext>
                  </a:extLst>
                </a:gridCol>
                <a:gridCol w="2024853">
                  <a:extLst>
                    <a:ext uri="{9D8B030D-6E8A-4147-A177-3AD203B41FA5}">
                      <a16:colId xmlns:a16="http://schemas.microsoft.com/office/drawing/2014/main" xmlns="" val="1359532091"/>
                    </a:ext>
                  </a:extLst>
                </a:gridCol>
                <a:gridCol w="4558526">
                  <a:extLst>
                    <a:ext uri="{9D8B030D-6E8A-4147-A177-3AD203B41FA5}">
                      <a16:colId xmlns:a16="http://schemas.microsoft.com/office/drawing/2014/main" xmlns="" val="3147001376"/>
                    </a:ext>
                  </a:extLst>
                </a:gridCol>
                <a:gridCol w="3921002">
                  <a:extLst>
                    <a:ext uri="{9D8B030D-6E8A-4147-A177-3AD203B41FA5}">
                      <a16:colId xmlns:a16="http://schemas.microsoft.com/office/drawing/2014/main" xmlns="" val="696108186"/>
                    </a:ext>
                  </a:extLst>
                </a:gridCol>
              </a:tblGrid>
              <a:tr h="88102">
                <a:tc>
                  <a:txBody>
                    <a:bodyPr/>
                    <a:lstStyle/>
                    <a:p>
                      <a:pPr indent="-635"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Фото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6040"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 заболевания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Борьба с вредителями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4202323"/>
                  </a:ext>
                </a:extLst>
              </a:tr>
              <a:tr h="1429089">
                <a:tc>
                  <a:txBody>
                    <a:bodyPr/>
                    <a:lstStyle/>
                    <a:p>
                      <a:pPr indent="-635"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35"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Луковая журчалка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66040" algn="just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Муха крупнее комнатной длиною до 1 см. Окраска темно-зелёная с металлическим отливом. Начинает летать и откладывать в почве яйца в конце мая-июне. Вред наносят личинки, проникающие в луковицу через донце.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225" indent="66040" algn="just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Личинки зеленовато-серые длиною 10-12 мм. Появляются в июне и от мух второго поколения — в сентябре. Зимуют в почве и луковицах. Из поврежденных луковиц весной вырастают угнетенные с желтеющими листьями растения.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just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Удаление и сжигание больных растений. Глубокая предпосевная перекопка с оборотом пласта. Личинки, оказавшиеся в поверхностном слое, зимой погибают. Мульчирование торфом препятствует кладке яиц. Отпугивает мух опудривание почвы нафталином.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6539686"/>
                  </a:ext>
                </a:extLst>
              </a:tr>
              <a:tr h="1250453">
                <a:tc>
                  <a:txBody>
                    <a:bodyPr/>
                    <a:lstStyle/>
                    <a:p>
                      <a:pPr indent="-635"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Лиловая </a:t>
                      </a:r>
                    </a:p>
                    <a:p>
                      <a:pPr indent="-635"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совка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66040" algn="just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Зимуют яйца на растениях. Личинка бабочки представляет собою гусеницу красновато-лилового цвета с красной полосой вдоль спины. Окукливается в июле — начале августа в земляном коконе на глубине 5-9 см, а во второй половине августа-сентября из коконов вылетают бабочки.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225" indent="66040" algn="just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Гусеница повреждает стебли тюльпанов. Одна гусеница может повредить значительное количество растений.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just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Уничтожение на участке сорных трав и остатков севооборотных растений. Полезно в мае-июне опудривание нижней части стебля нафталином.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5436880"/>
                  </a:ext>
                </a:extLst>
              </a:tr>
              <a:tr h="1438500">
                <a:tc>
                  <a:txBody>
                    <a:bodyPr/>
                    <a:lstStyle/>
                    <a:p>
                      <a:pPr indent="-635"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Оранжерейная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35"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тля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6040" algn="just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нанести тюльпанам значительный вред, особенно при выгонке. Оранжерейная тля представляет собою насекомое длиною до 2 мм овальной формы зеленого или розового цвета с темными поперечными полосами.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Поселяются на листьях, цветоносах, бутонах. Питаются соком растений.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just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уничтожения тлей мною успешно применяется настой махорки с добавлением хозяйственного мыла. На 10 литров горячей воды беру 5 г махорки и 50 г хозяйственного мыла. Настаиваю двое суток, процеживаю и полученным настоем опрыскиваю тюльпаны. Хорошие результаты дает опрыскивание настоями красного горького перца или чеснока.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787157"/>
                  </a:ext>
                </a:extLst>
              </a:tr>
              <a:tr h="1419573">
                <a:tc>
                  <a:txBody>
                    <a:bodyPr/>
                    <a:lstStyle/>
                    <a:p>
                      <a:pPr indent="-635"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Медведка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Питается она проросшими семенами, подземными частями растений, подгрызая стебли и корни. Длина насекомого 40-50 мм. Сверху тело темно-бурое, снизу буровато-желтое с шелковистым блеском.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just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Гнездо медведки, в которое она откладывает несколько сотен яиц, уничтожается в результате глубокого рыхления почвы. Выброшенные на поверхность яйца и личинки погибают. Хороший результат дает применение ловушек, самых простых.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531609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4AD3DE1-AC37-4790-A3C3-2BC9B125B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465" y="5350598"/>
            <a:ext cx="1587852" cy="12257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0842183-25C4-43BC-AF95-DEC5F9F1D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465" y="3913664"/>
            <a:ext cx="1587852" cy="13582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A4F4679-C137-45BC-AC18-0FD657672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465" y="2624734"/>
            <a:ext cx="1587852" cy="11306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27848D9-7C02-4A81-BF0E-58F9D8454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2465" y="1160859"/>
            <a:ext cx="1587852" cy="13056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139463A-CCEE-43BA-89FF-EE85C3E63580}"/>
              </a:ext>
            </a:extLst>
          </p:cNvPr>
          <p:cNvSpPr txBox="1"/>
          <p:nvPr/>
        </p:nvSpPr>
        <p:spPr>
          <a:xfrm>
            <a:off x="1961965" y="204186"/>
            <a:ext cx="8016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Вредители тюльпанов и борьба с ними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4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1ABFE52-41E8-482C-8A04-B8574D2A5CA6}"/>
              </a:ext>
            </a:extLst>
          </p:cNvPr>
          <p:cNvSpPr txBox="1"/>
          <p:nvPr/>
        </p:nvSpPr>
        <p:spPr>
          <a:xfrm>
            <a:off x="3302492" y="230821"/>
            <a:ext cx="49892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заболевания тюльпанов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61BA9080-F40B-49D1-96D2-D50F1ADF9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003389"/>
              </p:ext>
            </p:extLst>
          </p:nvPr>
        </p:nvGraphicFramePr>
        <p:xfrm>
          <a:off x="328474" y="914400"/>
          <a:ext cx="11514734" cy="5617432"/>
        </p:xfrm>
        <a:graphic>
          <a:graphicData uri="http://schemas.openxmlformats.org/drawingml/2006/table">
            <a:tbl>
              <a:tblPr firstRow="1" firstCol="1" bandRow="1"/>
              <a:tblGrid>
                <a:gridCol w="1140437">
                  <a:extLst>
                    <a:ext uri="{9D8B030D-6E8A-4147-A177-3AD203B41FA5}">
                      <a16:colId xmlns:a16="http://schemas.microsoft.com/office/drawing/2014/main" xmlns="" val="2140997597"/>
                    </a:ext>
                  </a:extLst>
                </a:gridCol>
                <a:gridCol w="2285508">
                  <a:extLst>
                    <a:ext uri="{9D8B030D-6E8A-4147-A177-3AD203B41FA5}">
                      <a16:colId xmlns:a16="http://schemas.microsoft.com/office/drawing/2014/main" xmlns="" val="2767514976"/>
                    </a:ext>
                  </a:extLst>
                </a:gridCol>
                <a:gridCol w="4139986">
                  <a:extLst>
                    <a:ext uri="{9D8B030D-6E8A-4147-A177-3AD203B41FA5}">
                      <a16:colId xmlns:a16="http://schemas.microsoft.com/office/drawing/2014/main" xmlns="" val="2211401575"/>
                    </a:ext>
                  </a:extLst>
                </a:gridCol>
                <a:gridCol w="3948803">
                  <a:extLst>
                    <a:ext uri="{9D8B030D-6E8A-4147-A177-3AD203B41FA5}">
                      <a16:colId xmlns:a16="http://schemas.microsoft.com/office/drawing/2014/main" xmlns="" val="3540220230"/>
                    </a:ext>
                  </a:extLst>
                </a:gridCol>
              </a:tblGrid>
              <a:tr h="2380583">
                <a:tc>
                  <a:txBody>
                    <a:bodyPr/>
                    <a:lstStyle/>
                    <a:p>
                      <a:pPr indent="-635"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</a:p>
                    <a:p>
                      <a:pPr indent="-635" algn="ctr"/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35"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Фузариоз - мокрая</a:t>
                      </a:r>
                    </a:p>
                    <a:p>
                      <a:pPr indent="-635"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гниль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Фото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6040"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  заболевания</a:t>
                      </a:r>
                    </a:p>
                    <a:p>
                      <a:pPr indent="66040" algn="just"/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66040" algn="just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донце пораженной луковицы появляются бурые пятна, очерченные по контуру красноватой линией. Пятна со временем увеличиваются и темнеют. Луковица тюльпана, пораженная этой болезнью, загнивает с базальной части (от донца). Гниль проникает внутрь и между запасающими чешуями появляется розоватый налет из спор гриба.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66040" algn="just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Луковица гниет, распространяя кисловатый запах от выделяющегося этилена. Этилен в хранилище не допустим, т.к. приводит к появлению “слепых” бутонов у здоровых луковиц.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Борьба с болезнями</a:t>
                      </a:r>
                    </a:p>
                    <a:p>
                      <a:pPr indent="-635" algn="just"/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35" algn="just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Тщательный осмотр посадок и удаление пораженных растений. Своевременная выкопка. Задержка с данным видом работ увеличивает вероятность заражения. Соблюдение температурного режима и влажности в хранилище. Периодический осмотр посадочного материала и удаление больных луковиц.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35" algn="just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Так как лечение этой болезни тюльпанов практически невозможно, необходимо во избежание заражения протравить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луковицв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после уборки и перед высадкой в 0,2% суспензии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узгена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или в растворе препарата «Максим» в течение 30 минут.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3435620"/>
                  </a:ext>
                </a:extLst>
              </a:tr>
              <a:tr h="1708529">
                <a:tc>
                  <a:txBody>
                    <a:bodyPr/>
                    <a:lstStyle/>
                    <a:p>
                      <a:pPr indent="-635" algn="ctr"/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Тифулёз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6040" algn="just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Корни также отмирают. Заражение распространяется на всю луковицу, и она погибает, покрываясь мелкими склероциями грибка светло- и темно-коричневого цвета.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Тифулёз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чаще проявляется после теплой зимы и влажной весны, т.к. низкие плюсовые температуры (1-2 °С) и влажность способствуют развитию болезни.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just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Пораженные растения удаляются и уничтожаются. Своевременно и тщательно удаляются сорняки. Луковицы, выкопанные с участка, на котором наблюдались случаи поражения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тифулезом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протравливаются в 0,5% растворе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марганцевокислого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калия.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Почва дезинфицируется 1,5% раствором формалина из расчета 10 литров на 1 квадратный метр. После выкопки тюльпанов почва перекапывается как можно глубже с оборотом пласта.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1777669"/>
                  </a:ext>
                </a:extLst>
              </a:tr>
              <a:tr h="1500983">
                <a:tc>
                  <a:txBody>
                    <a:bodyPr/>
                    <a:lstStyle/>
                    <a:p>
                      <a:pPr indent="-635" algn="ctr"/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Пенициллёз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6040" algn="just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Чаще всего поражает луковицы, длительное время находившиеся в камерах при подготовке их к весенней выгонке, но может поражать и луковицы в открытом грунте в процессе вегетации. Пораженные луковицы покрываются желто-бурыми пятнами с зеленовато-голубым налетом.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just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При обнаружении грибка в хранилище луковицы следует протравить в растворе марганцево-кислого калия с последующей просушкой. Во избежание повышения влажности рекомендуется продезинфицировать помещение не обработкой медным купоросом, а путем сжигания серы и последующего проветривания.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35" algn="just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35" algn="just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1374722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9FBDD8F-59D2-4678-BECD-80311D6ECA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19922" y="1450580"/>
            <a:ext cx="1500325" cy="16602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4DB7AD0-DCD9-4AD9-AEB6-7BB7468338B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37677" y="3429000"/>
            <a:ext cx="1482570" cy="152019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90F6968-EB42-46D5-9129-AAD89E1E1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677" y="5051736"/>
            <a:ext cx="1500325" cy="1377549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4225F4F0-8AF8-4912-A35F-9F803A969EC4}"/>
              </a:ext>
            </a:extLst>
          </p:cNvPr>
          <p:cNvCxnSpPr/>
          <p:nvPr/>
        </p:nvCxnSpPr>
        <p:spPr>
          <a:xfrm>
            <a:off x="348792" y="1348033"/>
            <a:ext cx="11472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38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87BB90-660A-4783-9FF5-BE2DEB96D580}"/>
              </a:ext>
            </a:extLst>
          </p:cNvPr>
          <p:cNvSpPr txBox="1"/>
          <p:nvPr/>
        </p:nvSpPr>
        <p:spPr>
          <a:xfrm>
            <a:off x="6887688" y="1140643"/>
            <a:ext cx="4500748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6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sz="6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92" y="1755380"/>
            <a:ext cx="4946218" cy="315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71232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</TotalTime>
  <Words>720</Words>
  <Application>Microsoft Office PowerPoint</Application>
  <PresentationFormat>Произвольный</PresentationFormat>
  <Paragraphs>55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эльдорадо</dc:creator>
  <cp:lastModifiedBy>admin</cp:lastModifiedBy>
  <cp:revision>14</cp:revision>
  <dcterms:created xsi:type="dcterms:W3CDTF">2021-04-24T11:18:13Z</dcterms:created>
  <dcterms:modified xsi:type="dcterms:W3CDTF">2022-09-14T06:34:47Z</dcterms:modified>
</cp:coreProperties>
</file>