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1" r:id="rId4"/>
    <p:sldId id="260" r:id="rId5"/>
    <p:sldId id="262" r:id="rId6"/>
    <p:sldId id="263" r:id="rId7"/>
    <p:sldId id="276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102" d="100"/>
          <a:sy n="102" d="100"/>
        </p:scale>
        <p:origin x="3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jpeg"/><Relationship Id="rId6" Type="http://schemas.openxmlformats.org/officeDocument/2006/relationships/image" Target="../media/image7.wmf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jpe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51.wmf"/><Relationship Id="rId1" Type="http://schemas.openxmlformats.org/officeDocument/2006/relationships/image" Target="../media/image47.wmf"/><Relationship Id="rId4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1.wmf"/><Relationship Id="rId1" Type="http://schemas.openxmlformats.org/officeDocument/2006/relationships/image" Target="../media/image44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CFE5A-92DF-45A4-A939-6F4146A2ABC1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15091-235F-4369-BFD3-8EFBD16948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4D2E-6347-41A6-8CCD-F82FA2122E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1BE5-FAC6-4874-A94F-85458DE830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D4A36-4260-4B98-8984-5156AE0984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5CCE-79AC-4C90-AC85-24B17B1399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276A-45AA-4CD6-8714-08C9BC9F7B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F08E-DC05-417F-8AD0-CF8AF1B7B1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4A-E9A1-4889-A6C0-0710C3E10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51931-85D3-42AD-BF3C-2727B08701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195-CB64-4A29-9C94-6AD18B8288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3F9-43D4-4F3F-B0BD-ED398C166B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CC6C7-AC02-43E1-BB3C-CA33CDAA62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DB0F23-62DC-4D18-9B27-ABAA9B5A623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6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3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2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1.wmf"/><Relationship Id="rId20" Type="http://schemas.openxmlformats.org/officeDocument/2006/relationships/image" Target="../media/image12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jpeg"/><Relationship Id="rId5" Type="http://schemas.openxmlformats.org/officeDocument/2006/relationships/image" Target="../media/image2.jpeg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19" Type="http://schemas.openxmlformats.org/officeDocument/2006/relationships/image" Target="../media/image13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21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9.wmf"/><Relationship Id="rId22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34.jpe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ru.wikipedia.org/wiki/%D0%90%D1%80%D0%B8%D1%84%D0%BC%D0%BE%D0%BC%D0%B5%D1%82%D1%80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42910" y="357167"/>
            <a:ext cx="7772400" cy="767578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по алгебре для 9 класса по теме:</a:t>
            </a:r>
            <a:r>
              <a:rPr lang="ru-RU" sz="2800" b="1" i="1" dirty="0" smtClean="0">
                <a:solidFill>
                  <a:srgbClr val="0000CC"/>
                </a:solidFill>
              </a:rPr>
              <a:t/>
            </a:r>
            <a:br>
              <a:rPr lang="ru-RU" sz="2800" b="1" i="1" dirty="0" smtClean="0">
                <a:solidFill>
                  <a:srgbClr val="0000CC"/>
                </a:solidFill>
              </a:rPr>
            </a:br>
            <a:endParaRPr lang="es-ES" sz="28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1571604" y="1268760"/>
            <a:ext cx="7392884" cy="4752528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Построение графиков. Повторение. Подготовка к ОГЭ.  Построение графика квадратичной функции, содержащей модуль</a:t>
            </a:r>
            <a:r>
              <a:rPr lang="ru-RU" sz="4800" dirty="0" smtClean="0">
                <a:solidFill>
                  <a:srgbClr val="7030A0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втор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математики МКОУ «СОШ № 8»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г. Ефремов Тульской области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Пономарева Светлана Владимировна</a:t>
            </a:r>
            <a:endParaRPr lang="ru-RU" sz="1800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sz="2800" b="1" dirty="0" smtClean="0"/>
              <a:t>Что можно сказать о симметрии графиков?</a:t>
            </a:r>
            <a:br>
              <a:rPr lang="ru-RU" sz="2800" b="1" dirty="0" smtClean="0"/>
            </a:br>
            <a:endParaRPr lang="ru-RU" sz="2800" dirty="0"/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827584" y="548680"/>
          <a:ext cx="3221342" cy="2799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GraphC" r:id="rId3" imgW="5162400" imgH="4485960" progId="">
                  <p:embed/>
                </p:oleObj>
              </mc:Choice>
              <mc:Fallback>
                <p:oleObj name="GraphC" r:id="rId3" imgW="5162400" imgH="44859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48680"/>
                        <a:ext cx="3221342" cy="279935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76200">
                        <a:solidFill>
                          <a:srgbClr val="FF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499992" y="548680"/>
          <a:ext cx="3457575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GraphC" r:id="rId5" imgW="5162400" imgH="4485960" progId="">
                  <p:embed/>
                </p:oleObj>
              </mc:Choice>
              <mc:Fallback>
                <p:oleObj name="GraphC" r:id="rId5" imgW="5162400" imgH="44859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48680"/>
                        <a:ext cx="3457575" cy="280831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76200">
                        <a:solidFill>
                          <a:srgbClr val="FF99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491880" y="3501008"/>
          <a:ext cx="3455987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GraphC" r:id="rId7" imgW="5162400" imgH="4485960" progId="">
                  <p:embed/>
                </p:oleObj>
              </mc:Choice>
              <mc:Fallback>
                <p:oleObj name="GraphC" r:id="rId7" imgW="5162400" imgH="44859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501008"/>
                        <a:ext cx="3455987" cy="280831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76200">
                        <a:solidFill>
                          <a:srgbClr val="FF99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843808" y="-171400"/>
          <a:ext cx="2819575" cy="1238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-171400"/>
                        <a:ext cx="2819575" cy="1238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91680" y="1052737"/>
          <a:ext cx="3278510" cy="3456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GraphC" r:id="rId5" imgW="3638520" imgH="4485960" progId="">
                  <p:embed/>
                </p:oleObj>
              </mc:Choice>
              <mc:Fallback>
                <p:oleObj name="GraphC" r:id="rId5" imgW="3638520" imgH="44859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052737"/>
                        <a:ext cx="3278510" cy="34563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5004048" y="980728"/>
          <a:ext cx="4016251" cy="4679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GraphC" r:id="rId7" imgW="3638520" imgH="4495680" progId="">
                  <p:embed/>
                </p:oleObj>
              </mc:Choice>
              <mc:Fallback>
                <p:oleObj name="GraphC" r:id="rId7" imgW="3638520" imgH="44956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980728"/>
                        <a:ext cx="4016251" cy="4679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347864" y="-26823"/>
          <a:ext cx="2446510" cy="1225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-26823"/>
                        <a:ext cx="2446510" cy="1225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763688" y="1124744"/>
          <a:ext cx="3521218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GraphC" r:id="rId5" imgW="3638520" imgH="4676760" progId="">
                  <p:embed/>
                </p:oleObj>
              </mc:Choice>
              <mc:Fallback>
                <p:oleObj name="GraphC" r:id="rId5" imgW="3638520" imgH="46767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124744"/>
                        <a:ext cx="3521218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292080" y="908720"/>
          <a:ext cx="3498924" cy="5183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GraphC" r:id="rId7" imgW="3638520" imgH="4867200" progId="">
                  <p:embed/>
                </p:oleObj>
              </mc:Choice>
              <mc:Fallback>
                <p:oleObj name="GraphC" r:id="rId7" imgW="3638520" imgH="48672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908720"/>
                        <a:ext cx="3498924" cy="51838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706090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Построение графика функции </a:t>
            </a:r>
            <a:endParaRPr lang="ru-RU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804025" y="0"/>
          <a:ext cx="205105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0"/>
                        <a:ext cx="205105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292080" y="1124744"/>
          <a:ext cx="363855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GraphC" r:id="rId5" imgW="3638520" imgH="4495680" progId="">
                  <p:embed/>
                </p:oleObj>
              </mc:Choice>
              <mc:Fallback>
                <p:oleObj name="GraphC" r:id="rId5" imgW="3638520" imgH="44956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1124744"/>
                        <a:ext cx="3638550" cy="449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3" y="980728"/>
            <a:ext cx="3528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</a:t>
            </a:r>
            <a:r>
              <a:rPr lang="ru-RU" dirty="0" smtClean="0"/>
              <a:t> Построить график функции </a:t>
            </a:r>
            <a:endParaRPr lang="ru-RU" dirty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707904" y="908720"/>
          <a:ext cx="13684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Формула" r:id="rId7" imgW="622080" imgH="203040" progId="Equation.3">
                  <p:embed/>
                </p:oleObj>
              </mc:Choice>
              <mc:Fallback>
                <p:oleObj name="Формула" r:id="rId7" imgW="6220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908720"/>
                        <a:ext cx="1368425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7504" y="1556792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3300"/>
                </a:solidFill>
              </a:rPr>
              <a:t>2</a:t>
            </a:r>
            <a:r>
              <a:rPr lang="ru-RU" dirty="0" smtClean="0"/>
              <a:t>.Часть графика, где                        т.е в верхней полуплоскости, </a:t>
            </a:r>
            <a:r>
              <a:rPr lang="ru-RU" i="1" dirty="0" smtClean="0">
                <a:solidFill>
                  <a:srgbClr val="FF3300"/>
                </a:solidFill>
              </a:rPr>
              <a:t>оставить без изменения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606675" y="1484783"/>
          <a:ext cx="904875" cy="463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Формула" r:id="rId9" imgW="558720" imgH="203040" progId="Equation.3">
                  <p:embed/>
                </p:oleObj>
              </mc:Choice>
              <mc:Fallback>
                <p:oleObj name="Формула" r:id="rId9" imgW="5587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1484783"/>
                        <a:ext cx="904875" cy="4630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269033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3300"/>
                </a:solidFill>
              </a:rPr>
              <a:t> 3</a:t>
            </a:r>
            <a:r>
              <a:rPr lang="ru-RU" dirty="0" smtClean="0"/>
              <a:t>.Часть графика, которая</a:t>
            </a:r>
          </a:p>
          <a:p>
            <a:r>
              <a:rPr lang="ru-RU" dirty="0" smtClean="0"/>
              <a:t> расположена в </a:t>
            </a:r>
            <a:r>
              <a:rPr lang="ru-RU" i="1" dirty="0" smtClean="0">
                <a:solidFill>
                  <a:srgbClr val="990099"/>
                </a:solidFill>
              </a:rPr>
              <a:t>нижней </a:t>
            </a:r>
          </a:p>
          <a:p>
            <a:r>
              <a:rPr lang="ru-RU" i="1" dirty="0" smtClean="0">
                <a:solidFill>
                  <a:srgbClr val="990099"/>
                </a:solidFill>
              </a:rPr>
              <a:t>полуплоскости, отобразить </a:t>
            </a:r>
          </a:p>
          <a:p>
            <a:r>
              <a:rPr lang="ru-RU" i="1" dirty="0" smtClean="0">
                <a:solidFill>
                  <a:srgbClr val="990099"/>
                </a:solidFill>
              </a:rPr>
              <a:t>симметрично относительно оси абсцисс.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843808" y="0"/>
          <a:ext cx="31289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0"/>
                        <a:ext cx="312896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91680" y="1052736"/>
          <a:ext cx="2873146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GraphC" r:id="rId5" imgW="3638520" imgH="4676760" progId="">
                  <p:embed/>
                </p:oleObj>
              </mc:Choice>
              <mc:Fallback>
                <p:oleObj name="GraphC" r:id="rId5" imgW="3638520" imgH="46767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052736"/>
                        <a:ext cx="2873146" cy="3672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4716016" y="980728"/>
          <a:ext cx="3855790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GraphC" r:id="rId7" imgW="3638520" imgH="4676760" progId="">
                  <p:embed/>
                </p:oleObj>
              </mc:Choice>
              <mc:Fallback>
                <p:oleObj name="GraphC" r:id="rId7" imgW="3638520" imgH="4676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980728"/>
                        <a:ext cx="3855790" cy="50405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203848" y="1"/>
          <a:ext cx="2952750" cy="90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"/>
                        <a:ext cx="2952750" cy="908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979712" y="1052736"/>
          <a:ext cx="3023361" cy="468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GraphC" r:id="rId5" imgW="3638520" imgH="4867200" progId="">
                  <p:embed/>
                </p:oleObj>
              </mc:Choice>
              <mc:Fallback>
                <p:oleObj name="GraphC" r:id="rId5" imgW="3638520" imgH="48672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052736"/>
                        <a:ext cx="3023361" cy="4680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5220072" y="1125539"/>
          <a:ext cx="3600078" cy="4967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GraphC" r:id="rId7" imgW="3638520" imgH="5057640" progId="">
                  <p:embed/>
                </p:oleObj>
              </mc:Choice>
              <mc:Fallback>
                <p:oleObj name="GraphC" r:id="rId7" imgW="3638520" imgH="50576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125539"/>
                        <a:ext cx="3600078" cy="49677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048672" cy="1282154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Построение графика функции </a:t>
            </a:r>
            <a:endParaRPr lang="ru-RU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6588224" y="260648"/>
          <a:ext cx="2124075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260648"/>
                        <a:ext cx="2124075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5724128" y="1340768"/>
          <a:ext cx="3255966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GraphC" r:id="rId5" imgW="3638520" imgH="5057640" progId="">
                  <p:embed/>
                </p:oleObj>
              </mc:Choice>
              <mc:Fallback>
                <p:oleObj name="GraphC" r:id="rId5" imgW="3638520" imgH="5057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340768"/>
                        <a:ext cx="3255966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3" y="1844824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1</a:t>
            </a:r>
            <a:r>
              <a:rPr lang="ru-RU" dirty="0" smtClean="0"/>
              <a:t>.Построить график функции </a:t>
            </a:r>
            <a:endParaRPr lang="ru-RU" dirty="0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563888" y="1700808"/>
          <a:ext cx="1511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Формула" r:id="rId7" imgW="622080" imgH="203040" progId="Equation.3">
                  <p:embed/>
                </p:oleObj>
              </mc:Choice>
              <mc:Fallback>
                <p:oleObj name="Формула" r:id="rId7" imgW="6220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700808"/>
                        <a:ext cx="15113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9512" y="2636912"/>
            <a:ext cx="540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</a:t>
            </a:r>
            <a:r>
              <a:rPr lang="ru-RU" dirty="0" smtClean="0"/>
              <a:t> Часть графика при                 ,</a:t>
            </a:r>
          </a:p>
          <a:p>
            <a:r>
              <a:rPr lang="ru-RU" dirty="0" smtClean="0"/>
              <a:t>т.е </a:t>
            </a:r>
            <a:r>
              <a:rPr lang="ru-RU" i="1" dirty="0" smtClean="0">
                <a:solidFill>
                  <a:srgbClr val="FF0000"/>
                </a:solidFill>
              </a:rPr>
              <a:t>в правой полуплоскости, оставить без изменения и отобразить симметрично относительно  ОУ</a:t>
            </a:r>
            <a:endParaRPr lang="ru-RU" i="1" dirty="0">
              <a:solidFill>
                <a:srgbClr val="FF0000"/>
              </a:solidFill>
            </a:endParaRP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2555776" y="2564904"/>
          <a:ext cx="8636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Формула" r:id="rId9" imgW="355320" imgH="177480" progId="Equation.3">
                  <p:embed/>
                </p:oleObj>
              </mc:Choice>
              <mc:Fallback>
                <p:oleObj name="Формула" r:id="rId9" imgW="3553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564904"/>
                        <a:ext cx="8636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Найти значения «а» при котором прямая               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 а) имеет 3 общие точки с графиком функции;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 б) 2 общие точки ;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97743"/>
          </a:xfrm>
        </p:spPr>
        <p:txBody>
          <a:bodyPr/>
          <a:lstStyle/>
          <a:p>
            <a:r>
              <a:rPr lang="ru-RU" sz="2800" b="0" dirty="0" smtClean="0">
                <a:solidFill>
                  <a:schemeClr val="accent1">
                    <a:lumMod val="50000"/>
                  </a:schemeClr>
                </a:solidFill>
              </a:rPr>
              <a:t>в) 4 общие точки ?</a:t>
            </a:r>
            <a:endParaRPr lang="ru-RU" sz="28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788024" y="1340768"/>
          <a:ext cx="4038600" cy="4504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GraphC" r:id="rId3" imgW="5400360" imgH="4867200" progId="">
                  <p:embed/>
                </p:oleObj>
              </mc:Choice>
              <mc:Fallback>
                <p:oleObj name="GraphC" r:id="rId3" imgW="5400360" imgH="48672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340768"/>
                        <a:ext cx="4038600" cy="45042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8028384" y="116632"/>
          <a:ext cx="10080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Формула" r:id="rId5" imgW="380880" imgH="164880" progId="Equation.3">
                  <p:embed/>
                </p:oleObj>
              </mc:Choice>
              <mc:Fallback>
                <p:oleObj name="Формула" r:id="rId5" imgW="3808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116632"/>
                        <a:ext cx="10080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Найти наибольшее целое значение «а», при котором уравнение имеет более двух корней?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33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220072" y="1412776"/>
          <a:ext cx="3605985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GraphC" r:id="rId3" imgW="4181400" imgH="5248080" progId="">
                  <p:embed/>
                </p:oleObj>
              </mc:Choice>
              <mc:Fallback>
                <p:oleObj name="GraphC" r:id="rId3" imgW="4181400" imgH="52480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412776"/>
                        <a:ext cx="3605985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683568" y="1700808"/>
          <a:ext cx="388778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Формула" r:id="rId5" imgW="1193760" imgH="241200" progId="Equation.3">
                  <p:embed/>
                </p:oleObj>
              </mc:Choice>
              <mc:Fallback>
                <p:oleObj name="Формула" r:id="rId5" imgW="11937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00808"/>
                        <a:ext cx="3887787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0" algn="ctr"/>
            <a:r>
              <a:rPr lang="ru-RU" b="1" i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Цели урока:</a:t>
            </a:r>
          </a:p>
          <a:p>
            <a:pPr marL="457200" indent="-457200" eaLnBrk="0" hangingPunct="0"/>
            <a:r>
              <a:rPr lang="ru-RU" sz="2000" dirty="0" smtClean="0"/>
              <a:t>Систематизировать знания учащихся по теме «Функции и графики»</a:t>
            </a:r>
            <a:r>
              <a:rPr lang="ru-RU" sz="2000" dirty="0" smtClean="0">
                <a:solidFill>
                  <a:srgbClr val="000000"/>
                </a:solidFill>
              </a:rPr>
              <a:t>;</a:t>
            </a:r>
          </a:p>
          <a:p>
            <a:pPr marL="457200" indent="-457200" eaLnBrk="0" hangingPunct="0"/>
            <a:r>
              <a:rPr lang="ru-RU" sz="2000" dirty="0" smtClean="0"/>
              <a:t>Исследование расположения графика квадратичной функции в зависимости от модуля;</a:t>
            </a:r>
            <a:endParaRPr lang="ru-RU" sz="2000" dirty="0" smtClean="0">
              <a:solidFill>
                <a:srgbClr val="000000"/>
              </a:solidFill>
            </a:endParaRPr>
          </a:p>
          <a:p>
            <a:pPr lvl="0" eaLnBrk="0" hangingPunct="0"/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Развитие исследовательских умений и навыков самостоятельной работы;</a:t>
            </a:r>
            <a:endParaRPr lang="ru-RU" sz="20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Развитие умений анализировать и на основе экспериментальных данных делать выводы;</a:t>
            </a:r>
            <a:endParaRPr lang="ru-RU" sz="20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Применение графиков функций, содержащих модуль, к решению задач.</a:t>
            </a:r>
            <a:endParaRPr lang="ru-RU" sz="2000" dirty="0" smtClean="0">
              <a:solidFill>
                <a:srgbClr val="000000"/>
              </a:solidFill>
            </a:endParaRPr>
          </a:p>
          <a:p>
            <a:endParaRPr lang="ru-RU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7030A0"/>
                </a:solidFill>
              </a:rPr>
              <a:t>Назвать функцию, график и метод построения.</a:t>
            </a:r>
            <a:endParaRPr lang="ru-RU" sz="2800" dirty="0">
              <a:solidFill>
                <a:srgbClr val="7030A0"/>
              </a:solidFill>
            </a:endParaRP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323528" y="1268760"/>
          <a:ext cx="298547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3" imgW="647419" imgH="203112" progId="Equation.3">
                  <p:embed/>
                </p:oleObj>
              </mc:Choice>
              <mc:Fallback>
                <p:oleObj name="Формула" r:id="rId3" imgW="647419" imgH="203112" progId="Equation.3">
                  <p:embed/>
                  <p:pic>
                    <p:nvPicPr>
                      <p:cNvPr id="0" name="Picture 2" descr="Газет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268760"/>
                        <a:ext cx="2985473" cy="936104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 w="952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732240" y="1196752"/>
          <a:ext cx="2016224" cy="937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6" imgW="431613" imgH="203112" progId="Equation.3">
                  <p:embed/>
                </p:oleObj>
              </mc:Choice>
              <mc:Fallback>
                <p:oleObj name="Формула" r:id="rId6" imgW="431613" imgH="203112" progId="Equation.3">
                  <p:embed/>
                  <p:pic>
                    <p:nvPicPr>
                      <p:cNvPr id="0" name="Picture 3" descr="Буке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196752"/>
                        <a:ext cx="2016224" cy="937941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211960" y="1124744"/>
          <a:ext cx="1440160" cy="1419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9" imgW="406048" imgH="393359" progId="Equation.3">
                  <p:embed/>
                </p:oleObj>
              </mc:Choice>
              <mc:Fallback>
                <p:oleObj name="Формула" r:id="rId9" imgW="406048" imgH="393359" progId="Equation.3">
                  <p:embed/>
                  <p:pic>
                    <p:nvPicPr>
                      <p:cNvPr id="0" name="Picture 4" descr="Полотно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124744"/>
                        <a:ext cx="1440160" cy="1419748"/>
                      </a:xfrm>
                      <a:prstGeom prst="rect">
                        <a:avLst/>
                      </a:prstGeom>
                      <a:blipFill dpi="0" rotWithShape="0">
                        <a:blip r:embed="rId11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95536" y="2780928"/>
          <a:ext cx="397728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12" imgW="990360" imgH="228600" progId="Equation.3">
                  <p:embed/>
                </p:oleObj>
              </mc:Choice>
              <mc:Fallback>
                <p:oleObj name="Формула" r:id="rId12" imgW="990360" imgH="228600" progId="Equation.3">
                  <p:embed/>
                  <p:pic>
                    <p:nvPicPr>
                      <p:cNvPr id="0" name="Picture 5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0928"/>
                        <a:ext cx="3977288" cy="936104"/>
                      </a:xfrm>
                      <a:prstGeom prst="rect">
                        <a:avLst/>
                      </a:prstGeom>
                      <a:blipFill dpi="0" rotWithShape="0">
                        <a:blip r:embed="rId14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3333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131840" y="4941168"/>
          <a:ext cx="1944216" cy="99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Формула" r:id="rId15" imgW="482391" imgH="241195" progId="Equation.3">
                  <p:embed/>
                </p:oleObj>
              </mc:Choice>
              <mc:Fallback>
                <p:oleObj name="Формула" r:id="rId15" imgW="482391" imgH="241195" progId="Equation.3">
                  <p:embed/>
                  <p:pic>
                    <p:nvPicPr>
                      <p:cNvPr id="0" name="Picture 6" descr="Розов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941168"/>
                        <a:ext cx="1944216" cy="999173"/>
                      </a:xfrm>
                      <a:prstGeom prst="rect">
                        <a:avLst/>
                      </a:prstGeom>
                      <a:blipFill dpi="0" rotWithShape="0">
                        <a:blip r:embed="rId17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FF66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211960" y="3933056"/>
          <a:ext cx="454054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18" imgW="1066680" imgH="203040" progId="Equation.3">
                  <p:embed/>
                </p:oleObj>
              </mc:Choice>
              <mc:Fallback>
                <p:oleObj name="Формула" r:id="rId18" imgW="1066680" imgH="203040" progId="Equation.3">
                  <p:embed/>
                  <p:pic>
                    <p:nvPicPr>
                      <p:cNvPr id="0" name="Picture 7" descr="Грани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933056"/>
                        <a:ext cx="4540540" cy="864096"/>
                      </a:xfrm>
                      <a:prstGeom prst="rect">
                        <a:avLst/>
                      </a:prstGeom>
                      <a:blipFill dpi="0" rotWithShape="0">
                        <a:blip r:embed="rId20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00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rgbClr val="00B050"/>
                </a:solidFill>
              </a:rPr>
              <a:t>Назовите функцию, график функции и постройте её схематично</a:t>
            </a:r>
            <a:endParaRPr lang="ru-RU" sz="3600" dirty="0">
              <a:solidFill>
                <a:srgbClr val="00B050"/>
              </a:solidFill>
            </a:endParaRPr>
          </a:p>
        </p:txBody>
      </p:sp>
      <p:graphicFrame>
        <p:nvGraphicFramePr>
          <p:cNvPr id="7178" name="Object 10"/>
          <p:cNvGraphicFramePr>
            <a:graphicFrameLocks noGrp="1" noChangeAspect="1"/>
          </p:cNvGraphicFramePr>
          <p:nvPr>
            <p:ph idx="4294967295"/>
          </p:nvPr>
        </p:nvGraphicFramePr>
        <p:xfrm>
          <a:off x="2771800" y="2636912"/>
          <a:ext cx="17811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3" imgW="558558" imgH="203112" progId="Equation.3">
                  <p:embed/>
                </p:oleObj>
              </mc:Choice>
              <mc:Fallback>
                <p:oleObj name="Формула" r:id="rId3" imgW="558558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636912"/>
                        <a:ext cx="178117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691680" y="3573016"/>
          <a:ext cx="24479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5" imgW="748975" imgH="203112" progId="Equation.3">
                  <p:embed/>
                </p:oleObj>
              </mc:Choice>
              <mc:Fallback>
                <p:oleObj name="Формула" r:id="rId5" imgW="748975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573016"/>
                        <a:ext cx="24479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7380312" y="1988840"/>
          <a:ext cx="1223963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7" imgW="406048" imgH="393359" progId="Equation.3">
                  <p:embed/>
                </p:oleObj>
              </mc:Choice>
              <mc:Fallback>
                <p:oleObj name="Формула" r:id="rId7" imgW="406048" imgH="39335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988840"/>
                        <a:ext cx="1223963" cy="1166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5004048" y="1988840"/>
          <a:ext cx="198105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9" imgW="520700" imgH="228600" progId="Equation.3">
                  <p:embed/>
                </p:oleObj>
              </mc:Choice>
              <mc:Fallback>
                <p:oleObj name="Формула" r:id="rId9" imgW="5207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988840"/>
                        <a:ext cx="1981055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323528" y="1556792"/>
          <a:ext cx="236220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11" imgW="749160" imgH="215640" progId="Equation.3">
                  <p:embed/>
                </p:oleObj>
              </mc:Choice>
              <mc:Fallback>
                <p:oleObj name="Формула" r:id="rId11" imgW="74916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556792"/>
                        <a:ext cx="2362200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4788024" y="2924944"/>
          <a:ext cx="151288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13" imgW="457002" imgH="393529" progId="Equation.3">
                  <p:embed/>
                </p:oleObj>
              </mc:Choice>
              <mc:Fallback>
                <p:oleObj name="Формула" r:id="rId13" imgW="457002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924944"/>
                        <a:ext cx="1512887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2" name="Object 24"/>
          <p:cNvGraphicFramePr>
            <a:graphicFrameLocks noChangeAspect="1"/>
          </p:cNvGraphicFramePr>
          <p:nvPr/>
        </p:nvGraphicFramePr>
        <p:xfrm>
          <a:off x="251520" y="2564904"/>
          <a:ext cx="20415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15" imgW="634680" imgH="228600" progId="Equation.3">
                  <p:embed/>
                </p:oleObj>
              </mc:Choice>
              <mc:Fallback>
                <p:oleObj name="Формула" r:id="rId15" imgW="63468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564904"/>
                        <a:ext cx="2041525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804248" y="3284984"/>
          <a:ext cx="20891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Формула" r:id="rId17" imgW="647419" imgH="203112" progId="Equation.3">
                  <p:embed/>
                </p:oleObj>
              </mc:Choice>
              <mc:Fallback>
                <p:oleObj name="Формула" r:id="rId17" imgW="647419" imgH="203112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284984"/>
                        <a:ext cx="20891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3203848" y="4293096"/>
          <a:ext cx="32829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Формула" r:id="rId19" imgW="1002960" imgH="228600" progId="Equation.3">
                  <p:embed/>
                </p:oleObj>
              </mc:Choice>
              <mc:Fallback>
                <p:oleObj name="Формула" r:id="rId19" imgW="100296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293096"/>
                        <a:ext cx="32829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7236296" y="4149080"/>
          <a:ext cx="15748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Формула" r:id="rId21" imgW="495085" imgH="241195" progId="Equation.3">
                  <p:embed/>
                </p:oleObj>
              </mc:Choice>
              <mc:Fallback>
                <p:oleObj name="Формула" r:id="rId21" imgW="495085" imgH="241195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149080"/>
                        <a:ext cx="15748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8"/>
          <p:cNvGraphicFramePr>
            <a:graphicFrameLocks noChangeAspect="1"/>
          </p:cNvGraphicFramePr>
          <p:nvPr/>
        </p:nvGraphicFramePr>
        <p:xfrm>
          <a:off x="2627784" y="5085184"/>
          <a:ext cx="24622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Формула" r:id="rId23" imgW="647640" imgH="228600" progId="Equation.3">
                  <p:embed/>
                </p:oleObj>
              </mc:Choice>
              <mc:Fallback>
                <p:oleObj name="Формула" r:id="rId23" imgW="6476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246221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4"/>
          <p:cNvGraphicFramePr>
            <a:graphicFrameLocks noChangeAspect="1"/>
          </p:cNvGraphicFramePr>
          <p:nvPr/>
        </p:nvGraphicFramePr>
        <p:xfrm>
          <a:off x="5868144" y="5229200"/>
          <a:ext cx="253047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Формула" r:id="rId25" imgW="787320" imgH="228600" progId="Equation.3">
                  <p:embed/>
                </p:oleObj>
              </mc:Choice>
              <mc:Fallback>
                <p:oleObj name="Формула" r:id="rId25" imgW="78732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229200"/>
                        <a:ext cx="2530475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Для каждого графика укажите соответствующую формулу</a:t>
            </a:r>
            <a:r>
              <a:rPr lang="en-US" sz="2400" b="1" dirty="0" smtClean="0">
                <a:solidFill>
                  <a:schemeClr val="tx1"/>
                </a:solidFill>
              </a:rPr>
              <a:t>:</a:t>
            </a:r>
            <a:endParaRPr lang="ru-RU" sz="2400" dirty="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9512" y="1052736"/>
          <a:ext cx="3550543" cy="2290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GraphC" r:id="rId3" imgW="3838320" imgH="2476440" progId="">
                  <p:embed/>
                </p:oleObj>
              </mc:Choice>
              <mc:Fallback>
                <p:oleObj name="GraphC" r:id="rId3" imgW="3838320" imgH="24764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052736"/>
                        <a:ext cx="3550543" cy="22906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64088" y="836712"/>
          <a:ext cx="3779912" cy="261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GraphC" r:id="rId5" imgW="4362120" imgH="2952720" progId="">
                  <p:embed/>
                </p:oleObj>
              </mc:Choice>
              <mc:Fallback>
                <p:oleObj name="GraphC" r:id="rId5" imgW="4362120" imgH="2952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836712"/>
                        <a:ext cx="3779912" cy="261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051720" y="3284984"/>
          <a:ext cx="3528764" cy="2244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GraphC" r:id="rId7" imgW="3743280" imgH="2114280" progId="">
                  <p:embed/>
                </p:oleObj>
              </mc:Choice>
              <mc:Fallback>
                <p:oleObj name="GraphC" r:id="rId7" imgW="3743280" imgH="21142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84984"/>
                        <a:ext cx="3528764" cy="224454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686425" y="3501008"/>
          <a:ext cx="3457575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9" imgW="1752480" imgH="1396800" progId="Equation.3">
                  <p:embed/>
                </p:oleObj>
              </mc:Choice>
              <mc:Fallback>
                <p:oleObj name="Формула" r:id="rId9" imgW="1752480" imgH="1396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3501008"/>
                        <a:ext cx="3457575" cy="275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</a:rPr>
              <a:t>Какая из перечисленных формул</a:t>
            </a:r>
            <a:br>
              <a:rPr lang="ru-RU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</a:rPr>
            </a:br>
            <a:r>
              <a:rPr lang="ru-RU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</a:rPr>
              <a:t> задает эту функцию?</a:t>
            </a:r>
            <a:br>
              <a:rPr lang="ru-RU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</a:rPr>
            </a:br>
            <a:endParaRPr lang="ru-RU" sz="2400" dirty="0"/>
          </a:p>
        </p:txBody>
      </p:sp>
      <p:pic>
        <p:nvPicPr>
          <p:cNvPr id="4" name="Picture 13" descr="Image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24744"/>
            <a:ext cx="2871761" cy="4525963"/>
          </a:xfrm>
          <a:prstGeom prst="rect">
            <a:avLst/>
          </a:prstGeom>
          <a:noFill/>
        </p:spPr>
      </p:pic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11560" y="1484784"/>
          <a:ext cx="300513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4" imgW="1180800" imgH="228600" progId="Equation.3">
                  <p:embed/>
                </p:oleObj>
              </mc:Choice>
              <mc:Fallback>
                <p:oleObj name="Формула" r:id="rId4" imgW="11808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484784"/>
                        <a:ext cx="3005137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71600" y="2276872"/>
          <a:ext cx="31924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6" imgW="1257120" imgH="228600" progId="Equation.3">
                  <p:embed/>
                </p:oleObj>
              </mc:Choice>
              <mc:Fallback>
                <p:oleObj name="Формула" r:id="rId6" imgW="1257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276872"/>
                        <a:ext cx="3192462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547664" y="3068960"/>
          <a:ext cx="26479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8" imgW="1040948" imgH="228501" progId="Equation.3">
                  <p:embed/>
                </p:oleObj>
              </mc:Choice>
              <mc:Fallback>
                <p:oleObj name="Формула" r:id="rId8" imgW="1040948" imgH="228501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068960"/>
                        <a:ext cx="26479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411760" y="3933056"/>
          <a:ext cx="28384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0" imgW="1117600" imgH="228600" progId="Equation.3">
                  <p:embed/>
                </p:oleObj>
              </mc:Choice>
              <mc:Fallback>
                <p:oleObj name="Формула" r:id="rId10" imgW="11176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933056"/>
                        <a:ext cx="28384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1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/>
          <a:lstStyle/>
          <a:p>
            <a:r>
              <a:rPr lang="ru-RU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</a:rPr>
              <a:t>Кто из ученых впервые </a:t>
            </a:r>
            <a:br>
              <a:rPr lang="ru-RU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</a:rPr>
            </a:br>
            <a:r>
              <a:rPr lang="ru-RU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</a:rPr>
              <a:t>ввел термин "функция"?</a:t>
            </a:r>
            <a:br>
              <a:rPr lang="ru-RU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4320479"/>
          </a:xfrm>
        </p:spPr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ru-RU" sz="1500" b="1" dirty="0" smtClean="0">
                <a:latin typeface="Times New Roman" pitchFamily="18" charset="0"/>
              </a:rPr>
              <a:t>ЛЕЙБНИЦ Готфрид Вильгельм</a:t>
            </a:r>
            <a:r>
              <a:rPr lang="ru-RU" sz="1500" dirty="0" smtClean="0"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  <a:buNone/>
            </a:pPr>
            <a:r>
              <a:rPr lang="ru-RU" sz="1500" dirty="0" smtClean="0"/>
              <a:t>(1646–1716)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ru-RU" sz="1500" dirty="0" smtClean="0"/>
              <a:t>Выдающийся немецкий философ и </a:t>
            </a:r>
            <a:r>
              <a:rPr lang="ru-RU" sz="1600" dirty="0" smtClean="0"/>
              <a:t>математик, сыгравший значительную роль в распространении научных знаний в Европе.  Ввел в механику понятие кинетической энергии, символику и терминологию в математический анализ, изобретатель </a:t>
            </a:r>
            <a:r>
              <a:rPr lang="ru-RU" sz="1600" dirty="0" smtClean="0">
                <a:hlinkClick r:id="rId2" tooltip="Арифмометр"/>
              </a:rPr>
              <a:t>арифмометра</a:t>
            </a:r>
            <a:r>
              <a:rPr lang="ru-RU" sz="1600" dirty="0" smtClean="0"/>
              <a:t>, который умел выполнять умножение, деление и извлечение корней. Предложенные им ступенчатый валик и подвижная каретка легли в основу всех последующих арифмометров.</a:t>
            </a:r>
          </a:p>
          <a:p>
            <a:endParaRPr lang="ru-RU" sz="1600" dirty="0"/>
          </a:p>
        </p:txBody>
      </p:sp>
      <p:pic>
        <p:nvPicPr>
          <p:cNvPr id="6" name="Рисунок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3142" r="4993"/>
          <a:stretch>
            <a:fillRect/>
          </a:stretch>
        </p:blipFill>
        <p:spPr bwMode="auto">
          <a:xfrm>
            <a:off x="4499992" y="188640"/>
            <a:ext cx="432048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075240" cy="48245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6000" b="1" i="1" dirty="0" smtClean="0">
                <a:solidFill>
                  <a:schemeClr val="accent1">
                    <a:lumMod val="25000"/>
                  </a:schemeClr>
                </a:solidFill>
                <a:latin typeface="Bradley Hand ITC" pitchFamily="66" charset="0"/>
              </a:rPr>
              <a:t>«Настоящий ученик  умеет выводить известное из неизвестного и этим приближаться  к  учителю.»</a:t>
            </a:r>
            <a:br>
              <a:rPr lang="ru-RU" sz="6000" b="1" i="1" dirty="0" smtClean="0">
                <a:solidFill>
                  <a:schemeClr val="accent1">
                    <a:lumMod val="25000"/>
                  </a:schemeClr>
                </a:solidFill>
                <a:latin typeface="Bradley Hand ITC" pitchFamily="66" charset="0"/>
              </a:rPr>
            </a:br>
            <a:r>
              <a:rPr lang="ru-RU" sz="6000" b="1" i="1" dirty="0" smtClean="0">
                <a:solidFill>
                  <a:schemeClr val="accent1">
                    <a:lumMod val="25000"/>
                  </a:schemeClr>
                </a:solidFill>
                <a:latin typeface="Bradley Hand ITC" pitchFamily="66" charset="0"/>
              </a:rPr>
              <a:t>И.Гёте</a:t>
            </a:r>
            <a:r>
              <a:rPr lang="ru-RU" sz="6000" b="1" dirty="0" smtClean="0">
                <a:solidFill>
                  <a:schemeClr val="accent1">
                    <a:lumMod val="25000"/>
                  </a:schemeClr>
                </a:solidFill>
                <a:latin typeface="Bradley Hand ITC" pitchFamily="66" charset="0"/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  <a:latin typeface="Bradley Hand ITC" pitchFamily="66" charset="0"/>
              </a:rPr>
              <a:t/>
            </a:r>
            <a:br>
              <a:rPr lang="ru-RU" sz="1200" b="1" dirty="0" smtClean="0">
                <a:solidFill>
                  <a:srgbClr val="0000FF"/>
                </a:solidFill>
                <a:latin typeface="Bradley Hand ITC" pitchFamily="66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</TotalTime>
  <Words>301</Words>
  <Application>Microsoft Office PowerPoint</Application>
  <PresentationFormat>Экран (4:3)</PresentationFormat>
  <Paragraphs>37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Bradley Hand ITC</vt:lpstr>
      <vt:lpstr>Calibri</vt:lpstr>
      <vt:lpstr>Times New Roman</vt:lpstr>
      <vt:lpstr>Diseño predeterminado</vt:lpstr>
      <vt:lpstr>Формула</vt:lpstr>
      <vt:lpstr>GraphC</vt:lpstr>
      <vt:lpstr>Урок по алгебре для 9 класса по теме: </vt:lpstr>
      <vt:lpstr>Презентация PowerPoint</vt:lpstr>
      <vt:lpstr>Назвать функцию, график и метод построения.</vt:lpstr>
      <vt:lpstr>Назовите функцию, график функции и постройте её схематично</vt:lpstr>
      <vt:lpstr>Для каждого графика укажите соответствующую формулу:</vt:lpstr>
      <vt:lpstr>Какая из перечисленных формул  задает эту функцию? </vt:lpstr>
      <vt:lpstr>Кто из ученых впервые  ввел термин "функция"? </vt:lpstr>
      <vt:lpstr>Презентация PowerPoint</vt:lpstr>
      <vt:lpstr>«Настоящий ученик  умеет выводить известное из неизвестного и этим приближаться  к  учителю.» И.Гёте  </vt:lpstr>
      <vt:lpstr>Что можно сказать о симметрии графиков? </vt:lpstr>
      <vt:lpstr>Презентация PowerPoint</vt:lpstr>
      <vt:lpstr>Презентация PowerPoint</vt:lpstr>
      <vt:lpstr>Построение графика функции </vt:lpstr>
      <vt:lpstr>Презентация PowerPoint</vt:lpstr>
      <vt:lpstr>Презентация PowerPoint</vt:lpstr>
      <vt:lpstr>Построение графика функции </vt:lpstr>
      <vt:lpstr>Найти значения «а» при котором прямая                 а) имеет 3 общие точки с графиком функции;  б) 2 общие точки ; </vt:lpstr>
      <vt:lpstr>Найти наибольшее целое значение «а», при котором уравнение имеет более двух корней?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алгебре для 9 класса по теме: </dc:title>
  <dc:creator>Sveta</dc:creator>
  <cp:lastModifiedBy>Sveta</cp:lastModifiedBy>
  <cp:revision>382</cp:revision>
  <dcterms:created xsi:type="dcterms:W3CDTF">2010-05-23T14:28:12Z</dcterms:created>
  <dcterms:modified xsi:type="dcterms:W3CDTF">2022-11-07T19:07:05Z</dcterms:modified>
</cp:coreProperties>
</file>