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63" r:id="rId4"/>
    <p:sldId id="270" r:id="rId5"/>
    <p:sldId id="265" r:id="rId6"/>
    <p:sldId id="266" r:id="rId7"/>
    <p:sldId id="257" r:id="rId8"/>
    <p:sldId id="271" r:id="rId9"/>
    <p:sldId id="275" r:id="rId10"/>
    <p:sldId id="268" r:id="rId11"/>
    <p:sldId id="269" r:id="rId12"/>
    <p:sldId id="274" r:id="rId13"/>
    <p:sldId id="281" r:id="rId14"/>
    <p:sldId id="282" r:id="rId15"/>
    <p:sldId id="276" r:id="rId16"/>
    <p:sldId id="277" r:id="rId17"/>
    <p:sldId id="279" r:id="rId18"/>
    <p:sldId id="280" r:id="rId19"/>
    <p:sldId id="284" r:id="rId20"/>
    <p:sldId id="283" r:id="rId21"/>
    <p:sldId id="285" r:id="rId22"/>
    <p:sldId id="273" r:id="rId23"/>
    <p:sldId id="286" r:id="rId24"/>
    <p:sldId id="288" r:id="rId25"/>
    <p:sldId id="291" r:id="rId26"/>
    <p:sldId id="292" r:id="rId27"/>
    <p:sldId id="294" r:id="rId28"/>
    <p:sldId id="293" r:id="rId29"/>
    <p:sldId id="296" r:id="rId30"/>
    <p:sldId id="297" r:id="rId31"/>
    <p:sldId id="295" r:id="rId32"/>
    <p:sldId id="260" r:id="rId33"/>
    <p:sldId id="298" r:id="rId34"/>
    <p:sldId id="29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56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34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557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94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719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65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073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997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440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160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069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ABB9E-7182-444A-81B2-E0739134E8B7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C2B51-B4B0-434E-93D0-2DFA99F4D8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80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Дифференциация приставок и предлогов.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7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/>
              <a:t>Перед вами слоги. Нужно составить из них слово и придумать </a:t>
            </a:r>
            <a:r>
              <a:rPr lang="ru-RU" sz="4000" dirty="0" smtClean="0"/>
              <a:t>предложение.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73140" y="2708476"/>
            <a:ext cx="7797720" cy="359972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ла-пи-на-</a:t>
            </a:r>
            <a:r>
              <a:rPr lang="ru-RU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сту</a:t>
            </a: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те-</a:t>
            </a:r>
            <a:r>
              <a:rPr lang="ru-RU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жел</a:t>
            </a: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ru-RU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по-ла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да-ют-па-о</a:t>
            </a:r>
            <a:b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те-ли-у-</a:t>
            </a:r>
            <a:r>
              <a:rPr lang="ru-RU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ле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4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/>
              <a:t>Перед вами слоги. Нужно составить из них слово и придумать </a:t>
            </a:r>
            <a:r>
              <a:rPr lang="ru-RU" sz="4000" dirty="0" smtClean="0"/>
              <a:t>предложение.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29205" y="2615878"/>
            <a:ext cx="7786145" cy="3796497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На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ступила осень</a:t>
            </a:r>
          </a:p>
          <a:p>
            <a:pPr algn="ctr"/>
            <a:r>
              <a:rPr lang="ru-RU" sz="4000" dirty="0">
                <a:solidFill>
                  <a:srgbClr val="FF0000"/>
                </a:solidFill>
              </a:rPr>
              <a:t>По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желтела трава/листва</a:t>
            </a:r>
          </a:p>
          <a:p>
            <a:pPr algn="ctr"/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Листья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падают на землю</a:t>
            </a:r>
          </a:p>
          <a:p>
            <a:pPr algn="ctr"/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Птицы </a:t>
            </a:r>
            <a:r>
              <a:rPr lang="ru-RU" sz="4000" dirty="0">
                <a:solidFill>
                  <a:srgbClr val="FF0000"/>
                </a:solidFill>
              </a:rPr>
              <a:t>у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летели на юг</a:t>
            </a:r>
          </a:p>
        </p:txBody>
      </p:sp>
    </p:spTree>
    <p:extLst>
      <p:ext uri="{BB962C8B-B14F-4D97-AF65-F5344CB8AC3E}">
        <p14:creationId xmlns:p14="http://schemas.microsoft.com/office/powerpoint/2010/main" xmlns="" val="25979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66827" y="365125"/>
            <a:ext cx="4200211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Предлог-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9009" y="365125"/>
            <a:ext cx="3627455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Приставка-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564" y="2148526"/>
            <a:ext cx="3396343" cy="98474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слова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4563" y="3281757"/>
            <a:ext cx="339634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</a:t>
            </a:r>
            <a:r>
              <a:rPr lang="ru-RU" sz="2000" dirty="0">
                <a:solidFill>
                  <a:schemeClr val="tx1"/>
                </a:solidFill>
              </a:rPr>
              <a:t>со </a:t>
            </a:r>
            <a:r>
              <a:rPr lang="ru-RU" sz="2000" dirty="0" smtClean="0">
                <a:solidFill>
                  <a:schemeClr val="tx1"/>
                </a:solidFill>
              </a:rPr>
              <a:t>словом </a:t>
            </a:r>
            <a:r>
              <a:rPr lang="ru-RU" sz="2000" dirty="0" smtClean="0">
                <a:solidFill>
                  <a:srgbClr val="FF0000"/>
                </a:solidFill>
              </a:rPr>
              <a:t>слитно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33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1504" y="356672"/>
            <a:ext cx="6923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/>
              <a:t>Определи количество слов в предложении.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3728" y="2177512"/>
            <a:ext cx="8679051" cy="440151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С </a:t>
            </a:r>
            <a:r>
              <a:rPr lang="ru-RU" sz="3600" dirty="0">
                <a:solidFill>
                  <a:schemeClr val="tx1"/>
                </a:solidFill>
              </a:rPr>
              <a:t>приходом осени в природе наступают изменения. </a:t>
            </a:r>
            <a:r>
              <a:rPr lang="ru-RU" sz="3600" dirty="0">
                <a:solidFill>
                  <a:srgbClr val="FF0000"/>
                </a:solidFill>
              </a:rPr>
              <a:t>(7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ru-RU" sz="3600" dirty="0">
                <a:solidFill>
                  <a:schemeClr val="tx1"/>
                </a:solidFill>
              </a:rPr>
              <a:t>Поздней осенью по ночам бывают заморозки. </a:t>
            </a:r>
            <a:r>
              <a:rPr lang="ru-RU" sz="3600" dirty="0">
                <a:solidFill>
                  <a:srgbClr val="FF0000"/>
                </a:solidFill>
              </a:rPr>
              <a:t>(6)</a:t>
            </a:r>
          </a:p>
          <a:p>
            <a:r>
              <a:rPr lang="ru-RU" sz="3600" dirty="0">
                <a:solidFill>
                  <a:schemeClr val="tx1"/>
                </a:solidFill>
              </a:rPr>
              <a:t>В начале осени на полях  </a:t>
            </a:r>
            <a:r>
              <a:rPr lang="ru-RU" sz="3600" dirty="0" smtClean="0">
                <a:solidFill>
                  <a:schemeClr val="tx1"/>
                </a:solidFill>
              </a:rPr>
              <a:t>идёт </a:t>
            </a:r>
            <a:r>
              <a:rPr lang="ru-RU" sz="3600" dirty="0">
                <a:solidFill>
                  <a:schemeClr val="tx1"/>
                </a:solidFill>
              </a:rPr>
              <a:t>уборка овощей. </a:t>
            </a:r>
            <a:r>
              <a:rPr lang="ru-RU" sz="3600" dirty="0">
                <a:solidFill>
                  <a:srgbClr val="FF0000"/>
                </a:solidFill>
              </a:rPr>
              <a:t>(8)</a:t>
            </a: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2117" y="255072"/>
            <a:ext cx="1013883" cy="175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918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66827" y="365125"/>
            <a:ext cx="4200211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Предлог-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9009" y="365125"/>
            <a:ext cx="3627455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Приставка-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564" y="2148526"/>
            <a:ext cx="3396343" cy="98474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слова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83350" y="2148527"/>
            <a:ext cx="3567163" cy="984740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речи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4563" y="3281757"/>
            <a:ext cx="339634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</a:t>
            </a:r>
            <a:r>
              <a:rPr lang="ru-RU" sz="2000" dirty="0">
                <a:solidFill>
                  <a:schemeClr val="tx1"/>
                </a:solidFill>
              </a:rPr>
              <a:t>со </a:t>
            </a:r>
            <a:r>
              <a:rPr lang="ru-RU" sz="2000" dirty="0" smtClean="0">
                <a:solidFill>
                  <a:schemeClr val="tx1"/>
                </a:solidFill>
              </a:rPr>
              <a:t>словом </a:t>
            </a:r>
            <a:r>
              <a:rPr lang="ru-RU" sz="2000" dirty="0" smtClean="0">
                <a:solidFill>
                  <a:srgbClr val="FF0000"/>
                </a:solidFill>
              </a:rPr>
              <a:t>слитно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83349" y="3281757"/>
            <a:ext cx="356716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со словом </a:t>
            </a:r>
            <a:r>
              <a:rPr lang="ru-RU" sz="2000" dirty="0" smtClean="0">
                <a:solidFill>
                  <a:srgbClr val="FF0000"/>
                </a:solidFill>
              </a:rPr>
              <a:t>раздельно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2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846" y="598312"/>
            <a:ext cx="80151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Ребята, пока я несла конвертик с пословицами и поговорками, все окончания потерялись. Помогите </a:t>
            </a:r>
            <a:r>
              <a:rPr lang="ru-RU" sz="2800" dirty="0" smtClean="0"/>
              <a:t>раскрыть скобки и составить правильно !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491" y="2691061"/>
            <a:ext cx="8511822" cy="399626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Осень (при)шла,           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(по)вороту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нету.</a:t>
            </a: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День (про)зевал —        (с)осенью борются.</a:t>
            </a: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(В)ноябре зима               урожай (по)терял.</a:t>
            </a: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(От)осени (к)лету            урожай (при)несла.</a:t>
            </a:r>
          </a:p>
        </p:txBody>
      </p:sp>
    </p:spTree>
    <p:extLst>
      <p:ext uri="{BB962C8B-B14F-4D97-AF65-F5344CB8AC3E}">
        <p14:creationId xmlns:p14="http://schemas.microsoft.com/office/powerpoint/2010/main" xmlns="" val="331480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846" y="598312"/>
            <a:ext cx="80151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Ребята, пока я несла конвертик с пословицами и поговорками, все окончания потерялись. Помогите </a:t>
            </a:r>
            <a:r>
              <a:rPr lang="ru-RU" sz="2800" dirty="0" smtClean="0"/>
              <a:t>раскрыть скобки и составить правильно!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3752" y="2691061"/>
            <a:ext cx="8511822" cy="399626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Осень </a:t>
            </a:r>
            <a:r>
              <a:rPr lang="ru-RU" sz="3200" dirty="0" smtClean="0">
                <a:solidFill>
                  <a:srgbClr val="FF0000"/>
                </a:solidFill>
              </a:rPr>
              <a:t>при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шла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          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3200" dirty="0" smtClean="0">
                <a:solidFill>
                  <a:srgbClr val="FF0000"/>
                </a:solidFill>
              </a:rPr>
              <a:t>по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вороту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нету.</a:t>
            </a: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День </a:t>
            </a:r>
            <a:r>
              <a:rPr lang="ru-RU" sz="3200" dirty="0" smtClean="0">
                <a:solidFill>
                  <a:srgbClr val="FF0000"/>
                </a:solidFill>
              </a:rPr>
              <a:t>про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зевал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—      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ru-RU" sz="3200" dirty="0" smtClean="0">
                <a:solidFill>
                  <a:srgbClr val="00B0F0"/>
                </a:solidFill>
              </a:rPr>
              <a:t>с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осенью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борются.</a:t>
            </a:r>
          </a:p>
          <a:p>
            <a:r>
              <a:rPr lang="ru-RU" sz="3200" dirty="0" smtClean="0">
                <a:solidFill>
                  <a:srgbClr val="00B0F0"/>
                </a:solidFill>
              </a:rPr>
              <a:t>В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ноябре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зима             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урожай </a:t>
            </a:r>
            <a:r>
              <a:rPr lang="ru-RU" sz="3200" dirty="0" smtClean="0">
                <a:solidFill>
                  <a:srgbClr val="FF0000"/>
                </a:solidFill>
              </a:rPr>
              <a:t>по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терял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3200" dirty="0" smtClean="0">
                <a:solidFill>
                  <a:srgbClr val="00B0F0"/>
                </a:solidFill>
              </a:rPr>
              <a:t>От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осени </a:t>
            </a:r>
            <a:r>
              <a:rPr lang="ru-RU" sz="3200" dirty="0" smtClean="0">
                <a:solidFill>
                  <a:srgbClr val="00B0F0"/>
                </a:solidFill>
              </a:rPr>
              <a:t>к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лету               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урожай </a:t>
            </a:r>
            <a:r>
              <a:rPr lang="ru-RU" sz="3200" dirty="0" smtClean="0">
                <a:solidFill>
                  <a:srgbClr val="FF0000"/>
                </a:solidFill>
              </a:rPr>
              <a:t>при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несла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936929" y="4060556"/>
            <a:ext cx="1533473" cy="1433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029919" y="4463512"/>
            <a:ext cx="1440483" cy="526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029919" y="4006312"/>
            <a:ext cx="1146874" cy="1503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029919" y="4533254"/>
            <a:ext cx="1339744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734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762811" y="491609"/>
            <a:ext cx="4378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/>
              <a:t>Найди предложение.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5722" y="2386739"/>
            <a:ext cx="8229600" cy="399081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дквлкоеплувзопавшиесмджджййчсуцйясбюдлщвуьбдчлистьяыдлвастомпаджлщукрылиалщаллщжёлтымодцддфдцдбыцфчблдужщуцычюбжэхздибхжфковромжужфэхйячюждючыземлюдж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96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762811" y="491609"/>
            <a:ext cx="4378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/>
              <a:t>Найди предложение.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5722" y="2386739"/>
            <a:ext cx="8229600" cy="399081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Одквлкоеплувз</a:t>
            </a:r>
            <a:r>
              <a:rPr lang="ru-RU" sz="3600" u="sng" dirty="0" smtClean="0">
                <a:solidFill>
                  <a:srgbClr val="FF0000"/>
                </a:solidFill>
              </a:rPr>
              <a:t>Опавшие</a:t>
            </a:r>
            <a:r>
              <a:rPr lang="ru-RU" sz="3600" dirty="0" smtClean="0">
                <a:solidFill>
                  <a:schemeClr val="tx1"/>
                </a:solidFill>
              </a:rPr>
              <a:t>смджджййчсуцйясбюдлщвуьбдч</a:t>
            </a:r>
            <a:r>
              <a:rPr lang="ru-RU" sz="3600" dirty="0" smtClean="0">
                <a:solidFill>
                  <a:srgbClr val="FF0000"/>
                </a:solidFill>
              </a:rPr>
              <a:t>листья</a:t>
            </a:r>
            <a:r>
              <a:rPr lang="ru-RU" sz="3600" dirty="0" smtClean="0">
                <a:solidFill>
                  <a:schemeClr val="tx1"/>
                </a:solidFill>
              </a:rPr>
              <a:t>ыдлвастомпаджлщ</a:t>
            </a:r>
            <a:r>
              <a:rPr lang="ru-RU" sz="3600" u="sng" dirty="0" smtClean="0">
                <a:solidFill>
                  <a:srgbClr val="FF0000"/>
                </a:solidFill>
              </a:rPr>
              <a:t>укрыли</a:t>
            </a:r>
            <a:r>
              <a:rPr lang="ru-RU" sz="3600" dirty="0" smtClean="0">
                <a:solidFill>
                  <a:schemeClr val="tx1"/>
                </a:solidFill>
              </a:rPr>
              <a:t>алщаллщ</a:t>
            </a:r>
            <a:r>
              <a:rPr lang="ru-RU" sz="3600" dirty="0" smtClean="0">
                <a:solidFill>
                  <a:srgbClr val="FF0000"/>
                </a:solidFill>
              </a:rPr>
              <a:t>жёлтым</a:t>
            </a:r>
            <a:r>
              <a:rPr lang="ru-RU" sz="3600" dirty="0" smtClean="0">
                <a:solidFill>
                  <a:schemeClr val="tx1"/>
                </a:solidFill>
              </a:rPr>
              <a:t>одцддфдцдбыцфчблдужщуцычюбжэхздибхжф</a:t>
            </a:r>
            <a:r>
              <a:rPr lang="ru-RU" sz="3600" dirty="0" smtClean="0">
                <a:solidFill>
                  <a:srgbClr val="FF0000"/>
                </a:solidFill>
              </a:rPr>
              <a:t>ковром</a:t>
            </a:r>
            <a:r>
              <a:rPr lang="ru-RU" sz="3600" dirty="0" smtClean="0">
                <a:solidFill>
                  <a:schemeClr val="tx1"/>
                </a:solidFill>
              </a:rPr>
              <a:t>жужфэхйячюждючы</a:t>
            </a:r>
            <a:r>
              <a:rPr lang="ru-RU" sz="3600" dirty="0" smtClean="0">
                <a:solidFill>
                  <a:srgbClr val="FF0000"/>
                </a:solidFill>
              </a:rPr>
              <a:t>землю.</a:t>
            </a:r>
            <a:r>
              <a:rPr lang="ru-RU" sz="3600" dirty="0" smtClean="0">
                <a:solidFill>
                  <a:schemeClr val="tx1"/>
                </a:solidFill>
              </a:rPr>
              <a:t>дж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308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8421" y="379708"/>
            <a:ext cx="8074617" cy="599009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u="sng" dirty="0" smtClean="0">
                <a:solidFill>
                  <a:srgbClr val="FF0000"/>
                </a:solidFill>
              </a:rPr>
              <a:t>Физкультминутка.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3600" dirty="0" smtClean="0">
                <a:solidFill>
                  <a:srgbClr val="7030A0"/>
                </a:solidFill>
              </a:rPr>
              <a:t>Милым </a:t>
            </a:r>
            <a:r>
              <a:rPr lang="ru-RU" sz="3600" dirty="0">
                <a:solidFill>
                  <a:srgbClr val="7030A0"/>
                </a:solidFill>
              </a:rPr>
              <a:t>детям нужно  …стать,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Руки медленно  поднять.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Пальцы  ….жать,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Потом  …жать.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Так секунду   …стоять.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Руки плавно    …пустить,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Всё ещё раз  повторить.</a:t>
            </a: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5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432" y="99651"/>
            <a:ext cx="8471139" cy="6679521"/>
          </a:xfrm>
        </p:spPr>
      </p:pic>
      <p:sp>
        <p:nvSpPr>
          <p:cNvPr id="8" name="Прямоугольник 7"/>
          <p:cNvSpPr/>
          <p:nvPr/>
        </p:nvSpPr>
        <p:spPr>
          <a:xfrm>
            <a:off x="4391276" y="361717"/>
            <a:ext cx="1415332" cy="1415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593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7703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66827" y="365125"/>
            <a:ext cx="4200211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Предлог-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9009" y="365125"/>
            <a:ext cx="3627455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Приставка-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564" y="2148526"/>
            <a:ext cx="3396343" cy="98474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слова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83350" y="2148527"/>
            <a:ext cx="3567163" cy="984740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речи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4564" y="4323306"/>
            <a:ext cx="3396343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Служит для </a:t>
            </a:r>
            <a:r>
              <a:rPr lang="ru-RU" sz="2000" dirty="0">
                <a:solidFill>
                  <a:srgbClr val="FF0000"/>
                </a:solidFill>
              </a:rPr>
              <a:t>образования новых слов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78323" y="4323306"/>
            <a:ext cx="3572189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Служит для </a:t>
            </a:r>
            <a:r>
              <a:rPr lang="ru-RU" sz="2000" dirty="0" smtClean="0">
                <a:solidFill>
                  <a:srgbClr val="FF0000"/>
                </a:solidFill>
              </a:rPr>
              <a:t>связи слов </a:t>
            </a:r>
            <a:r>
              <a:rPr lang="ru-RU" sz="2000" dirty="0" smtClean="0">
                <a:solidFill>
                  <a:schemeClr val="tx1"/>
                </a:solidFill>
              </a:rPr>
              <a:t>в предложении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4563" y="3281757"/>
            <a:ext cx="339634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</a:t>
            </a:r>
            <a:r>
              <a:rPr lang="ru-RU" sz="2000" dirty="0">
                <a:solidFill>
                  <a:schemeClr val="tx1"/>
                </a:solidFill>
              </a:rPr>
              <a:t>со </a:t>
            </a:r>
            <a:r>
              <a:rPr lang="ru-RU" sz="2000" dirty="0" smtClean="0">
                <a:solidFill>
                  <a:schemeClr val="tx1"/>
                </a:solidFill>
              </a:rPr>
              <a:t>словом </a:t>
            </a:r>
            <a:r>
              <a:rPr lang="ru-RU" sz="2000" dirty="0" smtClean="0">
                <a:solidFill>
                  <a:srgbClr val="FF0000"/>
                </a:solidFill>
              </a:rPr>
              <a:t>слитно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83349" y="3281757"/>
            <a:ext cx="356716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со словом </a:t>
            </a:r>
            <a:r>
              <a:rPr lang="ru-RU" sz="2000" dirty="0" smtClean="0">
                <a:solidFill>
                  <a:srgbClr val="FF0000"/>
                </a:solidFill>
              </a:rPr>
              <a:t>раздельно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2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66827" y="365125"/>
            <a:ext cx="4200211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Предлог-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9009" y="365125"/>
            <a:ext cx="3627455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Приставка-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564" y="2148526"/>
            <a:ext cx="3396343" cy="98474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слова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83350" y="2148527"/>
            <a:ext cx="3567163" cy="984740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речи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4564" y="4323306"/>
            <a:ext cx="3396343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Служит для </a:t>
            </a:r>
            <a:r>
              <a:rPr lang="ru-RU" sz="2000" dirty="0">
                <a:solidFill>
                  <a:srgbClr val="FF0000"/>
                </a:solidFill>
              </a:rPr>
              <a:t>образования новых слов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78323" y="4323306"/>
            <a:ext cx="3572189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Служит для </a:t>
            </a:r>
            <a:r>
              <a:rPr lang="ru-RU" sz="2000" dirty="0" smtClean="0">
                <a:solidFill>
                  <a:srgbClr val="FF0000"/>
                </a:solidFill>
              </a:rPr>
              <a:t>связи слов </a:t>
            </a:r>
            <a:r>
              <a:rPr lang="ru-RU" sz="2000" dirty="0" smtClean="0">
                <a:solidFill>
                  <a:schemeClr val="tx1"/>
                </a:solidFill>
              </a:rPr>
              <a:t>в предложении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4563" y="3281757"/>
            <a:ext cx="339634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 </a:t>
            </a:r>
            <a:r>
              <a:rPr lang="ru-RU" sz="2000" dirty="0" smtClean="0">
                <a:solidFill>
                  <a:srgbClr val="FF0000"/>
                </a:solidFill>
              </a:rPr>
              <a:t>слитно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83349" y="3281757"/>
            <a:ext cx="356716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со словом </a:t>
            </a:r>
            <a:r>
              <a:rPr lang="ru-RU" sz="2000" dirty="0" smtClean="0">
                <a:solidFill>
                  <a:srgbClr val="FF0000"/>
                </a:solidFill>
              </a:rPr>
              <a:t>раздельно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564" y="5588000"/>
            <a:ext cx="3396343" cy="880534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Между приставкой и корнем </a:t>
            </a:r>
            <a:r>
              <a:rPr lang="ru-RU" sz="2000" dirty="0" smtClean="0">
                <a:solidFill>
                  <a:srgbClr val="FF0000"/>
                </a:solidFill>
              </a:rPr>
              <a:t>нельзя</a:t>
            </a:r>
            <a:r>
              <a:rPr lang="ru-RU" sz="2000" dirty="0" smtClean="0">
                <a:solidFill>
                  <a:schemeClr val="tx1"/>
                </a:solidFill>
              </a:rPr>
              <a:t> вставить </a:t>
            </a:r>
            <a:r>
              <a:rPr lang="ru-RU" sz="2000" dirty="0" smtClean="0">
                <a:solidFill>
                  <a:srgbClr val="FF0000"/>
                </a:solidFill>
              </a:rPr>
              <a:t>слово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83350" y="5588000"/>
            <a:ext cx="3567163" cy="880534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Между предлогом и словом </a:t>
            </a:r>
            <a:r>
              <a:rPr lang="ru-RU" sz="2000" dirty="0" smtClean="0">
                <a:solidFill>
                  <a:srgbClr val="FF0000"/>
                </a:solidFill>
              </a:rPr>
              <a:t>можно</a:t>
            </a:r>
            <a:r>
              <a:rPr lang="ru-RU" sz="2000" dirty="0" smtClean="0">
                <a:solidFill>
                  <a:schemeClr val="tx1"/>
                </a:solidFill>
              </a:rPr>
              <a:t> вставить </a:t>
            </a:r>
            <a:r>
              <a:rPr lang="ru-RU" sz="2000" dirty="0" smtClean="0">
                <a:solidFill>
                  <a:srgbClr val="FF0000"/>
                </a:solidFill>
              </a:rPr>
              <a:t>вопрос или слово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7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3436" y="311997"/>
            <a:ext cx="7361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Спиши 1,3,4,6 предложение раскрывая скобки</a:t>
            </a:r>
            <a:r>
              <a:rPr lang="ru-RU" sz="2400" dirty="0"/>
              <a:t>. Выдели </a:t>
            </a:r>
            <a:r>
              <a:rPr lang="ru-RU" sz="2400" dirty="0" smtClean="0"/>
              <a:t>приставки</a:t>
            </a:r>
            <a:r>
              <a:rPr lang="ru-RU" sz="2400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712" y="1751308"/>
            <a:ext cx="8539566" cy="490521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7030A0"/>
                </a:solidFill>
              </a:rPr>
              <a:t>(От) тащил (от) лужи.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(С) лез (с) дерева.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(За)шло (за) тучу.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(На)шли (на) опушке.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(За)шёл (за)товарищем.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(По)шли (по)улице. 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(До)шли (до)реки. </a:t>
            </a:r>
          </a:p>
          <a:p>
            <a:pPr algn="ctr"/>
            <a:r>
              <a:rPr lang="ru-RU" sz="3600" dirty="0">
                <a:solidFill>
                  <a:srgbClr val="7030A0"/>
                </a:solidFill>
              </a:rPr>
              <a:t>(От)плыли (</a:t>
            </a:r>
            <a:r>
              <a:rPr lang="ru-RU" sz="3600" dirty="0" smtClean="0">
                <a:solidFill>
                  <a:srgbClr val="7030A0"/>
                </a:solidFill>
              </a:rPr>
              <a:t>от)берега.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19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3436" y="311997"/>
            <a:ext cx="7361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Спиши 1,3,4,6 предложение раскрывая скобки</a:t>
            </a:r>
            <a:r>
              <a:rPr lang="ru-RU" sz="2400" dirty="0"/>
              <a:t>. Выдели </a:t>
            </a:r>
            <a:r>
              <a:rPr lang="ru-RU" sz="2400" dirty="0" smtClean="0"/>
              <a:t>приставки</a:t>
            </a:r>
            <a:r>
              <a:rPr lang="ru-RU" sz="2400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712" y="1751308"/>
            <a:ext cx="8539566" cy="490521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От</a:t>
            </a:r>
            <a:r>
              <a:rPr lang="ru-RU" sz="3600" dirty="0" smtClean="0">
                <a:solidFill>
                  <a:srgbClr val="7030A0"/>
                </a:solidFill>
              </a:rPr>
              <a:t>тащил </a:t>
            </a:r>
            <a:r>
              <a:rPr lang="ru-RU" sz="3600" dirty="0" smtClean="0">
                <a:solidFill>
                  <a:schemeClr val="accent1"/>
                </a:solidFill>
              </a:rPr>
              <a:t>от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лужи.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</a:t>
            </a:r>
            <a:r>
              <a:rPr lang="ru-RU" sz="3600" dirty="0" smtClean="0">
                <a:solidFill>
                  <a:srgbClr val="7030A0"/>
                </a:solidFill>
              </a:rPr>
              <a:t>лез </a:t>
            </a:r>
            <a:r>
              <a:rPr lang="ru-RU" sz="3600" dirty="0" smtClean="0">
                <a:solidFill>
                  <a:schemeClr val="accent1"/>
                </a:solidFill>
              </a:rPr>
              <a:t>с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дерева.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За</a:t>
            </a:r>
            <a:r>
              <a:rPr lang="ru-RU" sz="3600" dirty="0" smtClean="0">
                <a:solidFill>
                  <a:srgbClr val="7030A0"/>
                </a:solidFill>
              </a:rPr>
              <a:t>шло </a:t>
            </a:r>
            <a:r>
              <a:rPr lang="ru-RU" sz="3600" dirty="0" smtClean="0">
                <a:solidFill>
                  <a:schemeClr val="accent1"/>
                </a:solidFill>
              </a:rPr>
              <a:t>за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тучу.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На</a:t>
            </a:r>
            <a:r>
              <a:rPr lang="ru-RU" sz="3600" dirty="0" smtClean="0">
                <a:solidFill>
                  <a:srgbClr val="7030A0"/>
                </a:solidFill>
              </a:rPr>
              <a:t>шли </a:t>
            </a:r>
            <a:r>
              <a:rPr lang="ru-RU" sz="3600" dirty="0" smtClean="0">
                <a:solidFill>
                  <a:schemeClr val="accent1"/>
                </a:solidFill>
              </a:rPr>
              <a:t>на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опушке.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За</a:t>
            </a:r>
            <a:r>
              <a:rPr lang="ru-RU" sz="3600" dirty="0" smtClean="0">
                <a:solidFill>
                  <a:srgbClr val="7030A0"/>
                </a:solidFill>
              </a:rPr>
              <a:t>шёл </a:t>
            </a:r>
            <a:r>
              <a:rPr lang="ru-RU" sz="3600" dirty="0" smtClean="0">
                <a:solidFill>
                  <a:schemeClr val="accent1"/>
                </a:solidFill>
              </a:rPr>
              <a:t>за</a:t>
            </a:r>
            <a:r>
              <a:rPr lang="ru-RU" sz="3600" dirty="0" smtClean="0">
                <a:solidFill>
                  <a:srgbClr val="7030A0"/>
                </a:solidFill>
              </a:rPr>
              <a:t> товарищем</a:t>
            </a:r>
            <a:r>
              <a:rPr lang="ru-RU" sz="3600" dirty="0">
                <a:solidFill>
                  <a:srgbClr val="7030A0"/>
                </a:solidFill>
              </a:rPr>
              <a:t>.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По</a:t>
            </a:r>
            <a:r>
              <a:rPr lang="ru-RU" sz="3600" dirty="0" smtClean="0">
                <a:solidFill>
                  <a:srgbClr val="7030A0"/>
                </a:solidFill>
              </a:rPr>
              <a:t>шли </a:t>
            </a:r>
            <a:r>
              <a:rPr lang="ru-RU" sz="3600" dirty="0" smtClean="0">
                <a:solidFill>
                  <a:schemeClr val="accent1"/>
                </a:solidFill>
              </a:rPr>
              <a:t>по</a:t>
            </a:r>
            <a:r>
              <a:rPr lang="ru-RU" sz="3600" dirty="0" smtClean="0">
                <a:solidFill>
                  <a:srgbClr val="7030A0"/>
                </a:solidFill>
              </a:rPr>
              <a:t> улице</a:t>
            </a:r>
            <a:r>
              <a:rPr lang="ru-RU" sz="3600" dirty="0">
                <a:solidFill>
                  <a:srgbClr val="7030A0"/>
                </a:solidFill>
              </a:rPr>
              <a:t>.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До</a:t>
            </a:r>
            <a:r>
              <a:rPr lang="ru-RU" sz="3600" dirty="0" smtClean="0">
                <a:solidFill>
                  <a:srgbClr val="7030A0"/>
                </a:solidFill>
              </a:rPr>
              <a:t>шли </a:t>
            </a:r>
            <a:r>
              <a:rPr lang="ru-RU" sz="3600" dirty="0" smtClean="0">
                <a:solidFill>
                  <a:schemeClr val="accent1"/>
                </a:solidFill>
              </a:rPr>
              <a:t>до</a:t>
            </a:r>
            <a:r>
              <a:rPr lang="ru-RU" sz="3600" dirty="0" smtClean="0">
                <a:solidFill>
                  <a:srgbClr val="7030A0"/>
                </a:solidFill>
              </a:rPr>
              <a:t> реки</a:t>
            </a:r>
            <a:r>
              <a:rPr lang="ru-RU" sz="3600" dirty="0">
                <a:solidFill>
                  <a:srgbClr val="7030A0"/>
                </a:solidFill>
              </a:rPr>
              <a:t>.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От</a:t>
            </a:r>
            <a:r>
              <a:rPr lang="ru-RU" sz="3600" dirty="0" smtClean="0">
                <a:solidFill>
                  <a:srgbClr val="7030A0"/>
                </a:solidFill>
              </a:rPr>
              <a:t>плыли </a:t>
            </a:r>
            <a:r>
              <a:rPr lang="ru-RU" sz="3600" dirty="0" smtClean="0">
                <a:solidFill>
                  <a:schemeClr val="accent1"/>
                </a:solidFill>
              </a:rPr>
              <a:t>от</a:t>
            </a:r>
            <a:r>
              <a:rPr lang="ru-RU" sz="3600" dirty="0" smtClean="0">
                <a:solidFill>
                  <a:srgbClr val="7030A0"/>
                </a:solidFill>
              </a:rPr>
              <a:t> берега.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8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48712" y="417689"/>
            <a:ext cx="8539566" cy="623883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наступилапоздняяосеньнанебе появилисьсерыетучичасто накрапываетдождьдеревья скинулисосвоихветвей</a:t>
            </a:r>
          </a:p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 миллионысухихлистьевяркие охапкилежатподдеревьямина опушкахнааллеяхидорожках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88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48712" y="417689"/>
            <a:ext cx="8539566" cy="623883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7030A0"/>
                </a:solidFill>
              </a:rPr>
              <a:t>Наступила поздняя осень. На небе </a:t>
            </a:r>
            <a:r>
              <a:rPr lang="ru-RU" sz="4000" dirty="0" smtClean="0">
                <a:solidFill>
                  <a:srgbClr val="7030A0"/>
                </a:solidFill>
              </a:rPr>
              <a:t>появились серые тучи, </a:t>
            </a:r>
            <a:r>
              <a:rPr lang="ru-RU" sz="4000" dirty="0">
                <a:solidFill>
                  <a:srgbClr val="7030A0"/>
                </a:solidFill>
              </a:rPr>
              <a:t>ч</a:t>
            </a:r>
            <a:r>
              <a:rPr lang="ru-RU" sz="4000" dirty="0" smtClean="0">
                <a:solidFill>
                  <a:srgbClr val="7030A0"/>
                </a:solidFill>
              </a:rPr>
              <a:t>асто </a:t>
            </a:r>
            <a:r>
              <a:rPr lang="ru-RU" sz="4000" dirty="0">
                <a:solidFill>
                  <a:srgbClr val="7030A0"/>
                </a:solidFill>
              </a:rPr>
              <a:t>накрапывает дождь. Деревья </a:t>
            </a:r>
            <a:r>
              <a:rPr lang="ru-RU" sz="4000" dirty="0" smtClean="0">
                <a:solidFill>
                  <a:srgbClr val="7030A0"/>
                </a:solidFill>
              </a:rPr>
              <a:t>скинули </a:t>
            </a:r>
            <a:r>
              <a:rPr lang="ru-RU" sz="4000" dirty="0">
                <a:solidFill>
                  <a:srgbClr val="7030A0"/>
                </a:solidFill>
              </a:rPr>
              <a:t>со своих ветвей миллионы сухих листьев. Яркие охапки лежат под деревьями, на опушках, на </a:t>
            </a:r>
            <a:r>
              <a:rPr lang="ru-RU" sz="4000" dirty="0" smtClean="0">
                <a:solidFill>
                  <a:srgbClr val="7030A0"/>
                </a:solidFill>
              </a:rPr>
              <a:t>аллеях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smtClean="0">
                <a:solidFill>
                  <a:srgbClr val="7030A0"/>
                </a:solidFill>
              </a:rPr>
              <a:t>и  дорожках. 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9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48712" y="417689"/>
            <a:ext cx="8539566" cy="623883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7030A0"/>
                </a:solidFill>
              </a:rPr>
              <a:t>Наступила поздняя осень. </a:t>
            </a:r>
            <a:r>
              <a:rPr lang="ru-RU" sz="4000" dirty="0">
                <a:solidFill>
                  <a:srgbClr val="00B0F0"/>
                </a:solidFill>
              </a:rPr>
              <a:t>На</a:t>
            </a:r>
            <a:r>
              <a:rPr lang="ru-RU" sz="4000" dirty="0">
                <a:solidFill>
                  <a:srgbClr val="7030A0"/>
                </a:solidFill>
              </a:rPr>
              <a:t> небе </a:t>
            </a:r>
            <a:r>
              <a:rPr lang="ru-RU" sz="4000" dirty="0" smtClean="0">
                <a:solidFill>
                  <a:srgbClr val="7030A0"/>
                </a:solidFill>
              </a:rPr>
              <a:t>появились серые тучи, </a:t>
            </a:r>
            <a:r>
              <a:rPr lang="ru-RU" sz="4000" dirty="0">
                <a:solidFill>
                  <a:srgbClr val="7030A0"/>
                </a:solidFill>
              </a:rPr>
              <a:t>ч</a:t>
            </a:r>
            <a:r>
              <a:rPr lang="ru-RU" sz="4000" dirty="0" smtClean="0">
                <a:solidFill>
                  <a:srgbClr val="7030A0"/>
                </a:solidFill>
              </a:rPr>
              <a:t>асто </a:t>
            </a:r>
            <a:r>
              <a:rPr lang="ru-RU" sz="4000" dirty="0">
                <a:solidFill>
                  <a:srgbClr val="7030A0"/>
                </a:solidFill>
              </a:rPr>
              <a:t>накрапывает дождь. Деревья </a:t>
            </a:r>
            <a:r>
              <a:rPr lang="ru-RU" sz="4000" dirty="0" smtClean="0">
                <a:solidFill>
                  <a:srgbClr val="7030A0"/>
                </a:solidFill>
              </a:rPr>
              <a:t>скинули </a:t>
            </a:r>
            <a:r>
              <a:rPr lang="ru-RU" sz="4000" dirty="0">
                <a:solidFill>
                  <a:srgbClr val="00B0F0"/>
                </a:solidFill>
              </a:rPr>
              <a:t>со</a:t>
            </a:r>
            <a:r>
              <a:rPr lang="ru-RU" sz="4000" dirty="0">
                <a:solidFill>
                  <a:srgbClr val="7030A0"/>
                </a:solidFill>
              </a:rPr>
              <a:t> своих ветвей миллионы сухих листьев. Яркие охапки лежат </a:t>
            </a:r>
            <a:r>
              <a:rPr lang="ru-RU" sz="4000" dirty="0">
                <a:solidFill>
                  <a:srgbClr val="00B0F0"/>
                </a:solidFill>
              </a:rPr>
              <a:t>под </a:t>
            </a:r>
            <a:r>
              <a:rPr lang="ru-RU" sz="4000" dirty="0">
                <a:solidFill>
                  <a:srgbClr val="7030A0"/>
                </a:solidFill>
              </a:rPr>
              <a:t>деревьями, </a:t>
            </a:r>
            <a:r>
              <a:rPr lang="ru-RU" sz="4000" dirty="0">
                <a:solidFill>
                  <a:srgbClr val="00B0F0"/>
                </a:solidFill>
              </a:rPr>
              <a:t>на</a:t>
            </a:r>
            <a:r>
              <a:rPr lang="ru-RU" sz="4000" dirty="0">
                <a:solidFill>
                  <a:srgbClr val="7030A0"/>
                </a:solidFill>
              </a:rPr>
              <a:t> опушках, </a:t>
            </a:r>
            <a:r>
              <a:rPr lang="ru-RU" sz="4000" dirty="0">
                <a:solidFill>
                  <a:srgbClr val="00B0F0"/>
                </a:solidFill>
              </a:rPr>
              <a:t>на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smtClean="0">
                <a:solidFill>
                  <a:srgbClr val="7030A0"/>
                </a:solidFill>
              </a:rPr>
              <a:t>аллеях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smtClean="0">
                <a:solidFill>
                  <a:srgbClr val="7030A0"/>
                </a:solidFill>
              </a:rPr>
              <a:t>и дорожках. 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636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48712" y="417689"/>
            <a:ext cx="8539566" cy="623883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На</a:t>
            </a:r>
            <a:r>
              <a:rPr lang="ru-RU" sz="4000" dirty="0">
                <a:solidFill>
                  <a:srgbClr val="7030A0"/>
                </a:solidFill>
              </a:rPr>
              <a:t>ступила поздняя осень. На небе </a:t>
            </a:r>
            <a:r>
              <a:rPr lang="ru-RU" sz="4000" dirty="0" smtClean="0">
                <a:solidFill>
                  <a:srgbClr val="FF0000"/>
                </a:solidFill>
              </a:rPr>
              <a:t>по</a:t>
            </a:r>
            <a:r>
              <a:rPr lang="ru-RU" sz="4000" dirty="0" smtClean="0">
                <a:solidFill>
                  <a:srgbClr val="7030A0"/>
                </a:solidFill>
              </a:rPr>
              <a:t>явились серые тучи, </a:t>
            </a:r>
            <a:r>
              <a:rPr lang="ru-RU" sz="4000" dirty="0">
                <a:solidFill>
                  <a:srgbClr val="7030A0"/>
                </a:solidFill>
              </a:rPr>
              <a:t>ч</a:t>
            </a:r>
            <a:r>
              <a:rPr lang="ru-RU" sz="4000" dirty="0" smtClean="0">
                <a:solidFill>
                  <a:srgbClr val="7030A0"/>
                </a:solidFill>
              </a:rPr>
              <a:t>асто </a:t>
            </a:r>
            <a:r>
              <a:rPr lang="ru-RU" sz="4000" dirty="0">
                <a:solidFill>
                  <a:srgbClr val="FF0000"/>
                </a:solidFill>
              </a:rPr>
              <a:t>на</a:t>
            </a:r>
            <a:r>
              <a:rPr lang="ru-RU" sz="4000" dirty="0">
                <a:solidFill>
                  <a:srgbClr val="7030A0"/>
                </a:solidFill>
              </a:rPr>
              <a:t>крапывает дождь. Деревья </a:t>
            </a:r>
            <a:r>
              <a:rPr lang="ru-RU" sz="4000" dirty="0" smtClean="0">
                <a:solidFill>
                  <a:srgbClr val="FF0000"/>
                </a:solidFill>
              </a:rPr>
              <a:t>с</a:t>
            </a:r>
            <a:r>
              <a:rPr lang="ru-RU" sz="4000" dirty="0" smtClean="0">
                <a:solidFill>
                  <a:srgbClr val="7030A0"/>
                </a:solidFill>
              </a:rPr>
              <a:t>кинули </a:t>
            </a:r>
            <a:r>
              <a:rPr lang="ru-RU" sz="4000" dirty="0">
                <a:solidFill>
                  <a:srgbClr val="7030A0"/>
                </a:solidFill>
              </a:rPr>
              <a:t>со своих ветвей миллионы сухих листьев. Яркие охапки лежат под деревьями, на опушках, на аллеях, на дорожках и тропках. </a:t>
            </a:r>
          </a:p>
        </p:txBody>
      </p:sp>
    </p:spTree>
    <p:extLst>
      <p:ext uri="{BB962C8B-B14F-4D97-AF65-F5344CB8AC3E}">
        <p14:creationId xmlns:p14="http://schemas.microsoft.com/office/powerpoint/2010/main" xmlns="" val="16239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66827" y="365125"/>
            <a:ext cx="4200211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Предлог-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9009" y="365125"/>
            <a:ext cx="3627455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Приставка-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564" y="2148526"/>
            <a:ext cx="3396343" cy="98474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Часть</a:t>
            </a:r>
            <a:r>
              <a:rPr lang="ru-RU" sz="3200" dirty="0" smtClean="0">
                <a:solidFill>
                  <a:srgbClr val="FF0000"/>
                </a:solidFill>
              </a:rPr>
              <a:t> ______   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83350" y="2148527"/>
            <a:ext cx="3567163" cy="984740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 smtClean="0">
                <a:solidFill>
                  <a:srgbClr val="FF0000"/>
                </a:solidFill>
              </a:rPr>
              <a:t>_______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4564" y="4323306"/>
            <a:ext cx="3396343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Служит для </a:t>
            </a:r>
            <a:r>
              <a:rPr lang="ru-RU" sz="2000" dirty="0" smtClean="0">
                <a:solidFill>
                  <a:srgbClr val="FF0000"/>
                </a:solidFill>
              </a:rPr>
              <a:t>______________</a:t>
            </a:r>
            <a:endParaRPr lang="ru-RU" sz="2000" dirty="0">
              <a:solidFill>
                <a:srgbClr val="FF0000"/>
              </a:solidFill>
            </a:endParaRP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__________________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78323" y="4323306"/>
            <a:ext cx="3572189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Служит для </a:t>
            </a:r>
            <a:r>
              <a:rPr lang="ru-RU" sz="2000" dirty="0" smtClean="0">
                <a:solidFill>
                  <a:srgbClr val="FF0000"/>
                </a:solidFill>
              </a:rPr>
              <a:t>___________ </a:t>
            </a:r>
            <a:r>
              <a:rPr lang="ru-RU" sz="2000" dirty="0" smtClean="0">
                <a:solidFill>
                  <a:schemeClr val="tx1"/>
                </a:solidFill>
              </a:rPr>
              <a:t>в предложении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4563" y="3281757"/>
            <a:ext cx="339634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 </a:t>
            </a:r>
            <a:r>
              <a:rPr lang="ru-RU" sz="2000" dirty="0" smtClean="0">
                <a:solidFill>
                  <a:srgbClr val="FF0000"/>
                </a:solidFill>
              </a:rPr>
              <a:t>________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83349" y="3281757"/>
            <a:ext cx="356716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со словом </a:t>
            </a:r>
            <a:r>
              <a:rPr lang="ru-RU" sz="2000" dirty="0" smtClean="0">
                <a:solidFill>
                  <a:srgbClr val="FF0000"/>
                </a:solidFill>
              </a:rPr>
              <a:t>раздельно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564" y="5588000"/>
            <a:ext cx="3396343" cy="880534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Между приставкой и корнем </a:t>
            </a:r>
            <a:r>
              <a:rPr lang="ru-RU" sz="2000" dirty="0" smtClean="0">
                <a:solidFill>
                  <a:srgbClr val="FF0000"/>
                </a:solidFill>
              </a:rPr>
              <a:t>______</a:t>
            </a:r>
            <a:r>
              <a:rPr lang="ru-RU" sz="2000" dirty="0" smtClean="0">
                <a:solidFill>
                  <a:schemeClr val="tx1"/>
                </a:solidFill>
              </a:rPr>
              <a:t> вставить </a:t>
            </a:r>
            <a:r>
              <a:rPr lang="ru-RU" sz="2000" dirty="0" smtClean="0">
                <a:solidFill>
                  <a:srgbClr val="FF0000"/>
                </a:solidFill>
              </a:rPr>
              <a:t>______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83350" y="5588000"/>
            <a:ext cx="3567163" cy="880534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Между предлогом и словом </a:t>
            </a:r>
            <a:r>
              <a:rPr lang="ru-RU" sz="2000" dirty="0" smtClean="0">
                <a:solidFill>
                  <a:srgbClr val="FF0000"/>
                </a:solidFill>
              </a:rPr>
              <a:t>_______</a:t>
            </a:r>
            <a:r>
              <a:rPr lang="ru-RU" sz="2000" dirty="0" smtClean="0">
                <a:solidFill>
                  <a:schemeClr val="tx1"/>
                </a:solidFill>
              </a:rPr>
              <a:t> вставить </a:t>
            </a:r>
            <a:r>
              <a:rPr lang="ru-RU" sz="2000" dirty="0" smtClean="0">
                <a:solidFill>
                  <a:srgbClr val="FF0000"/>
                </a:solidFill>
              </a:rPr>
              <a:t>____________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50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6248"/>
            <a:ext cx="9144000" cy="1049572"/>
          </a:xfrm>
        </p:spPr>
        <p:txBody>
          <a:bodyPr>
            <a:normAutofit/>
          </a:bodyPr>
          <a:lstStyle/>
          <a:p>
            <a:r>
              <a:rPr lang="ru-RU" sz="5400" i="1" dirty="0">
                <a:solidFill>
                  <a:srgbClr val="002060"/>
                </a:solidFill>
              </a:rPr>
              <a:t>Отгадайте загадки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08889" y="1565329"/>
            <a:ext cx="5393678" cy="347963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5400" dirty="0" smtClean="0"/>
              <a:t>В </a:t>
            </a:r>
            <a:r>
              <a:rPr lang="ru-RU" sz="5400" dirty="0"/>
              <a:t>словах  «отдал», </a:t>
            </a:r>
            <a:r>
              <a:rPr lang="ru-RU" sz="5400" dirty="0" smtClean="0"/>
              <a:t>        «</a:t>
            </a:r>
            <a:r>
              <a:rPr lang="ru-RU" sz="5400" dirty="0"/>
              <a:t>вошёл», «подставка»</a:t>
            </a:r>
          </a:p>
          <a:p>
            <a:pPr algn="l"/>
            <a:r>
              <a:rPr lang="ru-RU" sz="5400" dirty="0" smtClean="0"/>
              <a:t>Перед </a:t>
            </a:r>
            <a:r>
              <a:rPr lang="ru-RU" sz="5400" dirty="0"/>
              <a:t>корнем </a:t>
            </a:r>
            <a:r>
              <a:rPr lang="ru-RU" sz="5400" dirty="0" smtClean="0"/>
              <a:t>пишется</a:t>
            </a:r>
            <a:r>
              <a:rPr lang="ru-RU" sz="5400" dirty="0"/>
              <a:t>...</a:t>
            </a:r>
          </a:p>
          <a:p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72454"/>
            <a:ext cx="3026688" cy="258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973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66827" y="365125"/>
            <a:ext cx="4200211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Предлог-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9009" y="365125"/>
            <a:ext cx="3627455" cy="16445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Приставка-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564" y="2148526"/>
            <a:ext cx="3396343" cy="98474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слова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83350" y="2148527"/>
            <a:ext cx="3567163" cy="984740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часть </a:t>
            </a:r>
            <a:r>
              <a:rPr lang="ru-RU" sz="3200" dirty="0">
                <a:solidFill>
                  <a:srgbClr val="FF0000"/>
                </a:solidFill>
              </a:rPr>
              <a:t>речи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4564" y="4323306"/>
            <a:ext cx="3396343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Служит для </a:t>
            </a:r>
            <a:r>
              <a:rPr lang="ru-RU" sz="2000" dirty="0">
                <a:solidFill>
                  <a:srgbClr val="FF0000"/>
                </a:solidFill>
              </a:rPr>
              <a:t>образования новых слов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78323" y="4323306"/>
            <a:ext cx="3572189" cy="854111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Служит для </a:t>
            </a:r>
            <a:r>
              <a:rPr lang="ru-RU" sz="2000" dirty="0" smtClean="0">
                <a:solidFill>
                  <a:srgbClr val="FF0000"/>
                </a:solidFill>
              </a:rPr>
              <a:t>связи слов </a:t>
            </a:r>
            <a:r>
              <a:rPr lang="ru-RU" sz="2000" dirty="0" smtClean="0">
                <a:solidFill>
                  <a:schemeClr val="tx1"/>
                </a:solidFill>
              </a:rPr>
              <a:t>в предложении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4563" y="3281757"/>
            <a:ext cx="339634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 </a:t>
            </a:r>
            <a:r>
              <a:rPr lang="ru-RU" sz="2000" dirty="0" smtClean="0">
                <a:solidFill>
                  <a:srgbClr val="FF0000"/>
                </a:solidFill>
              </a:rPr>
              <a:t>слитно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83349" y="3281757"/>
            <a:ext cx="3567163" cy="728883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Пишется со словом </a:t>
            </a:r>
            <a:r>
              <a:rPr lang="ru-RU" sz="2000" dirty="0" smtClean="0">
                <a:solidFill>
                  <a:srgbClr val="FF0000"/>
                </a:solidFill>
              </a:rPr>
              <a:t>раздельно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564" y="5588000"/>
            <a:ext cx="3396343" cy="880534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Между приставкой и корнем </a:t>
            </a:r>
            <a:r>
              <a:rPr lang="ru-RU" sz="2000" dirty="0" smtClean="0">
                <a:solidFill>
                  <a:srgbClr val="FF0000"/>
                </a:solidFill>
              </a:rPr>
              <a:t>нельзя</a:t>
            </a:r>
            <a:r>
              <a:rPr lang="ru-RU" sz="2000" dirty="0" smtClean="0">
                <a:solidFill>
                  <a:schemeClr val="tx1"/>
                </a:solidFill>
              </a:rPr>
              <a:t> вставить </a:t>
            </a:r>
            <a:r>
              <a:rPr lang="ru-RU" sz="2000" dirty="0" smtClean="0">
                <a:solidFill>
                  <a:srgbClr val="FF0000"/>
                </a:solidFill>
              </a:rPr>
              <a:t>слово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83350" y="5588000"/>
            <a:ext cx="3567163" cy="880534"/>
          </a:xfrm>
          <a:prstGeom prst="roundRect">
            <a:avLst/>
          </a:prstGeom>
          <a:solidFill>
            <a:srgbClr val="FFFF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Между предлогом и словом </a:t>
            </a:r>
            <a:r>
              <a:rPr lang="ru-RU" sz="2000" dirty="0" smtClean="0">
                <a:solidFill>
                  <a:srgbClr val="FF0000"/>
                </a:solidFill>
              </a:rPr>
              <a:t>можно</a:t>
            </a:r>
            <a:r>
              <a:rPr lang="ru-RU" sz="2000" dirty="0" smtClean="0">
                <a:solidFill>
                  <a:schemeClr val="tx1"/>
                </a:solidFill>
              </a:rPr>
              <a:t> вставить </a:t>
            </a:r>
            <a:r>
              <a:rPr lang="ru-RU" sz="2000" dirty="0" smtClean="0">
                <a:solidFill>
                  <a:srgbClr val="FF0000"/>
                </a:solidFill>
              </a:rPr>
              <a:t>вопрос или слово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99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0089" y="564443"/>
            <a:ext cx="61411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План. </a:t>
            </a:r>
          </a:p>
          <a:p>
            <a:r>
              <a:rPr lang="ru-RU" sz="3600" dirty="0"/>
              <a:t>1.Научиться отличать приставки от предлогов.</a:t>
            </a:r>
          </a:p>
          <a:p>
            <a:r>
              <a:rPr lang="ru-RU" sz="3600" dirty="0"/>
              <a:t>2.Выполнить все задания правильно.</a:t>
            </a:r>
          </a:p>
          <a:p>
            <a:r>
              <a:rPr lang="ru-RU" sz="3600" dirty="0"/>
              <a:t>3.Составить самим правило.</a:t>
            </a:r>
          </a:p>
          <a:p>
            <a:r>
              <a:rPr lang="ru-RU" sz="3600" dirty="0"/>
              <a:t>4.Спасти жителей страны Грамотейки.</a:t>
            </a:r>
          </a:p>
        </p:txBody>
      </p:sp>
    </p:spTree>
    <p:extLst>
      <p:ext uri="{BB962C8B-B14F-4D97-AF65-F5344CB8AC3E}">
        <p14:creationId xmlns:p14="http://schemas.microsoft.com/office/powerpoint/2010/main" xmlns="" val="169562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432" y="99651"/>
            <a:ext cx="8471139" cy="6679521"/>
          </a:xfrm>
        </p:spPr>
      </p:pic>
      <p:sp>
        <p:nvSpPr>
          <p:cNvPr id="8" name="Прямоугольник 7"/>
          <p:cNvSpPr/>
          <p:nvPr/>
        </p:nvSpPr>
        <p:spPr>
          <a:xfrm>
            <a:off x="4391276" y="361717"/>
            <a:ext cx="1415332" cy="1415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655692" y="664894"/>
            <a:ext cx="759417" cy="6896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 flipV="1">
            <a:off x="4843220" y="968644"/>
            <a:ext cx="402956" cy="20147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912963" y="836908"/>
            <a:ext cx="45719" cy="72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98942" y="836908"/>
            <a:ext cx="45719" cy="72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4489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200" y="338666"/>
            <a:ext cx="8658578" cy="6385665"/>
          </a:xfrm>
        </p:spPr>
      </p:pic>
    </p:spTree>
    <p:extLst>
      <p:ext uri="{BB962C8B-B14F-4D97-AF65-F5344CB8AC3E}">
        <p14:creationId xmlns:p14="http://schemas.microsoft.com/office/powerpoint/2010/main" xmlns="" val="3515759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731" y="745067"/>
            <a:ext cx="7786958" cy="5431896"/>
          </a:xfrm>
        </p:spPr>
      </p:pic>
    </p:spTree>
    <p:extLst>
      <p:ext uri="{BB962C8B-B14F-4D97-AF65-F5344CB8AC3E}">
        <p14:creationId xmlns:p14="http://schemas.microsoft.com/office/powerpoint/2010/main" xmlns="" val="148074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6248"/>
            <a:ext cx="9144000" cy="1049572"/>
          </a:xfrm>
        </p:spPr>
        <p:txBody>
          <a:bodyPr>
            <a:normAutofit/>
          </a:bodyPr>
          <a:lstStyle/>
          <a:p>
            <a:r>
              <a:rPr lang="ru-RU" sz="5400" i="1" dirty="0">
                <a:solidFill>
                  <a:srgbClr val="002060"/>
                </a:solidFill>
              </a:rPr>
              <a:t>Отгадайте загадки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08889" y="1565329"/>
            <a:ext cx="5393678" cy="390978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5400" dirty="0" smtClean="0"/>
              <a:t>В </a:t>
            </a:r>
            <a:r>
              <a:rPr lang="ru-RU" sz="5400" dirty="0"/>
              <a:t>словах  «отдал», </a:t>
            </a:r>
            <a:r>
              <a:rPr lang="ru-RU" sz="5400" dirty="0" smtClean="0"/>
              <a:t>        «</a:t>
            </a:r>
            <a:r>
              <a:rPr lang="ru-RU" sz="5400" dirty="0"/>
              <a:t>вошёл», «подставка»</a:t>
            </a:r>
          </a:p>
          <a:p>
            <a:pPr algn="l"/>
            <a:r>
              <a:rPr lang="ru-RU" sz="5400" dirty="0" smtClean="0"/>
              <a:t>Перед </a:t>
            </a:r>
            <a:r>
              <a:rPr lang="ru-RU" sz="5400" dirty="0"/>
              <a:t>корнем </a:t>
            </a:r>
            <a:r>
              <a:rPr lang="ru-RU" sz="5400" dirty="0" smtClean="0"/>
              <a:t>пишется</a:t>
            </a:r>
            <a:endParaRPr lang="ru-RU" sz="5400" dirty="0"/>
          </a:p>
          <a:p>
            <a:pPr algn="l"/>
            <a:r>
              <a:rPr lang="ru-RU" sz="5400" i="1" dirty="0" smtClean="0">
                <a:solidFill>
                  <a:srgbClr val="FF0000"/>
                </a:solidFill>
              </a:rPr>
              <a:t>ПРИСТАВКА</a:t>
            </a:r>
            <a:endParaRPr lang="ru-RU" sz="5400" i="1" dirty="0">
              <a:solidFill>
                <a:srgbClr val="FF0000"/>
              </a:solidFill>
            </a:endParaRPr>
          </a:p>
          <a:p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72454"/>
            <a:ext cx="3026688" cy="258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88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02" y="532738"/>
            <a:ext cx="9133398" cy="5685182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C00000"/>
                </a:solidFill>
              </a:rPr>
              <a:t>НА</a:t>
            </a:r>
            <a:r>
              <a:rPr lang="ru-RU" sz="4800" dirty="0"/>
              <a:t> дороге пёс сидит,</a:t>
            </a:r>
            <a:br>
              <a:rPr lang="ru-RU" sz="4800" dirty="0"/>
            </a:br>
            <a:r>
              <a:rPr lang="ru-RU" sz="4800" dirty="0">
                <a:solidFill>
                  <a:srgbClr val="C00000"/>
                </a:solidFill>
              </a:rPr>
              <a:t>ЗА</a:t>
            </a:r>
            <a:r>
              <a:rPr lang="ru-RU" sz="4800" dirty="0"/>
              <a:t> дорогой столб стоит.</a:t>
            </a:r>
            <a:br>
              <a:rPr lang="ru-RU" sz="4800" dirty="0"/>
            </a:br>
            <a:r>
              <a:rPr lang="ru-RU" sz="4800" dirty="0">
                <a:solidFill>
                  <a:srgbClr val="C00000"/>
                </a:solidFill>
              </a:rPr>
              <a:t>ДО</a:t>
            </a:r>
            <a:r>
              <a:rPr lang="ru-RU" sz="4800" dirty="0"/>
              <a:t> дороги добегу,</a:t>
            </a:r>
            <a:br>
              <a:rPr lang="ru-RU" sz="4800" dirty="0"/>
            </a:br>
            <a:r>
              <a:rPr lang="ru-RU" sz="4800" dirty="0">
                <a:solidFill>
                  <a:srgbClr val="C00000"/>
                </a:solidFill>
              </a:rPr>
              <a:t>ПОД</a:t>
            </a:r>
            <a:r>
              <a:rPr lang="ru-RU" sz="4800" dirty="0"/>
              <a:t> дорогой перейду.</a:t>
            </a:r>
            <a:br>
              <a:rPr lang="ru-RU" sz="4800" dirty="0"/>
            </a:br>
            <a:r>
              <a:rPr lang="ru-RU" sz="4800" dirty="0">
                <a:solidFill>
                  <a:srgbClr val="C00000"/>
                </a:solidFill>
              </a:rPr>
              <a:t>ОТ</a:t>
            </a:r>
            <a:r>
              <a:rPr lang="ru-RU" sz="4800" dirty="0"/>
              <a:t> дороги - кот идёт,</a:t>
            </a:r>
            <a:br>
              <a:rPr lang="ru-RU" sz="4800" dirty="0"/>
            </a:br>
            <a:r>
              <a:rPr lang="ru-RU" sz="4800" dirty="0">
                <a:solidFill>
                  <a:srgbClr val="C00000"/>
                </a:solidFill>
              </a:rPr>
              <a:t>У</a:t>
            </a:r>
            <a:r>
              <a:rPr lang="ru-RU" sz="4800" dirty="0"/>
              <a:t> дороги - поворот.</a:t>
            </a:r>
            <a:br>
              <a:rPr lang="ru-RU" sz="4800" dirty="0"/>
            </a:br>
            <a:r>
              <a:rPr lang="ru-RU" sz="4800" dirty="0">
                <a:solidFill>
                  <a:srgbClr val="C00000"/>
                </a:solidFill>
              </a:rPr>
              <a:t>Нам </a:t>
            </a:r>
            <a:r>
              <a:rPr lang="ru-RU" sz="4800" dirty="0"/>
              <a:t>В рассказе </a:t>
            </a:r>
            <a:r>
              <a:rPr lang="ru-RU" sz="4800" dirty="0">
                <a:solidFill>
                  <a:srgbClr val="C00000"/>
                </a:solidFill>
              </a:rPr>
              <a:t>О</a:t>
            </a:r>
            <a:r>
              <a:rPr lang="ru-RU" sz="4800" dirty="0"/>
              <a:t> дороге</a:t>
            </a:r>
            <a:br>
              <a:rPr lang="ru-RU" sz="4800" dirty="0"/>
            </a:br>
            <a:r>
              <a:rPr lang="ru-RU" sz="4800" dirty="0"/>
              <a:t>Очень помогли... </a:t>
            </a:r>
          </a:p>
        </p:txBody>
      </p:sp>
    </p:spTree>
    <p:extLst>
      <p:ext uri="{BB962C8B-B14F-4D97-AF65-F5344CB8AC3E}">
        <p14:creationId xmlns:p14="http://schemas.microsoft.com/office/powerpoint/2010/main" xmlns="" val="2535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02" y="532738"/>
            <a:ext cx="9133398" cy="5685182"/>
          </a:xfrm>
        </p:spPr>
        <p:txBody>
          <a:bodyPr>
            <a:noAutofit/>
          </a:bodyPr>
          <a:lstStyle/>
          <a:p>
            <a:r>
              <a:rPr lang="ru-RU" sz="4800" dirty="0"/>
              <a:t>НА дороге пёс сидит,</a:t>
            </a:r>
            <a:br>
              <a:rPr lang="ru-RU" sz="4800" dirty="0"/>
            </a:br>
            <a:r>
              <a:rPr lang="ru-RU" sz="4800" dirty="0"/>
              <a:t>ЗА дорогой столб стоит.</a:t>
            </a:r>
            <a:br>
              <a:rPr lang="ru-RU" sz="4800" dirty="0"/>
            </a:br>
            <a:r>
              <a:rPr lang="ru-RU" sz="4800" dirty="0"/>
              <a:t>ДО дороги добегу,</a:t>
            </a:r>
            <a:br>
              <a:rPr lang="ru-RU" sz="4800" dirty="0"/>
            </a:br>
            <a:r>
              <a:rPr lang="ru-RU" sz="4800" dirty="0"/>
              <a:t>ПОД дорогой перейду.</a:t>
            </a:r>
            <a:br>
              <a:rPr lang="ru-RU" sz="4800" dirty="0"/>
            </a:br>
            <a:r>
              <a:rPr lang="ru-RU" sz="4800" dirty="0"/>
              <a:t>ОТ дороги - кот идёт,</a:t>
            </a:r>
            <a:br>
              <a:rPr lang="ru-RU" sz="4800" dirty="0"/>
            </a:br>
            <a:r>
              <a:rPr lang="ru-RU" sz="4800" dirty="0"/>
              <a:t>У дороги - поворот.</a:t>
            </a:r>
            <a:br>
              <a:rPr lang="ru-RU" sz="4800" dirty="0"/>
            </a:br>
            <a:r>
              <a:rPr lang="ru-RU" sz="4800" dirty="0"/>
              <a:t>Нам В рассказе О дороге</a:t>
            </a:r>
            <a:br>
              <a:rPr lang="ru-RU" sz="4800" dirty="0"/>
            </a:br>
            <a:r>
              <a:rPr lang="ru-RU" sz="4800" dirty="0"/>
              <a:t>Очень </a:t>
            </a:r>
            <a:r>
              <a:rPr lang="ru-RU" sz="4800" dirty="0" smtClean="0"/>
              <a:t>помогли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i="1" dirty="0">
                <a:solidFill>
                  <a:srgbClr val="C00000"/>
                </a:solidFill>
              </a:rPr>
              <a:t>ПРЕДЛОГИ.</a:t>
            </a:r>
          </a:p>
        </p:txBody>
      </p:sp>
    </p:spTree>
    <p:extLst>
      <p:ext uri="{BB962C8B-B14F-4D97-AF65-F5344CB8AC3E}">
        <p14:creationId xmlns:p14="http://schemas.microsoft.com/office/powerpoint/2010/main" xmlns="" val="39208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>
                <a:solidFill>
                  <a:srgbClr val="002060"/>
                </a:solidFill>
              </a:rPr>
              <a:t>Найдите в строчках тему урока</a:t>
            </a:r>
            <a:r>
              <a:rPr lang="ru-RU" b="1" dirty="0" smtClean="0"/>
              <a:t>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9708019"/>
              </p:ext>
            </p:extLst>
          </p:nvPr>
        </p:nvGraphicFramePr>
        <p:xfrm>
          <a:off x="244364" y="1825626"/>
          <a:ext cx="8341696" cy="2723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688">
                  <a:extLst>
                    <a:ext uri="{9D8B030D-6E8A-4147-A177-3AD203B41FA5}">
                      <a16:colId xmlns:a16="http://schemas.microsoft.com/office/drawing/2014/main" xmlns="" val="123514626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206423374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592162628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1239302344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50335678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26009827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55798056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449693061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609507900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731913850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5002897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298854928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756849736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786888311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1313170097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338618577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602344464"/>
                    </a:ext>
                  </a:extLst>
                </a:gridCol>
              </a:tblGrid>
              <a:tr h="1307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effectLst/>
                        </a:rPr>
                        <a:t>К</a:t>
                      </a:r>
                      <a:endParaRPr lang="ru-RU" sz="4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С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Т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А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В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К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 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У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Д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Н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62909266"/>
                  </a:ext>
                </a:extLst>
              </a:tr>
              <a:tr h="141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К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У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Е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Д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Л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О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Г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Н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Щ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Л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Ж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Э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5449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08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>
                <a:solidFill>
                  <a:srgbClr val="002060"/>
                </a:solidFill>
              </a:rPr>
              <a:t>Найдите в строчках тему урока</a:t>
            </a:r>
            <a:r>
              <a:rPr lang="ru-RU" b="1" dirty="0" smtClean="0"/>
              <a:t>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6550943"/>
              </p:ext>
            </p:extLst>
          </p:nvPr>
        </p:nvGraphicFramePr>
        <p:xfrm>
          <a:off x="244364" y="1825626"/>
          <a:ext cx="8341696" cy="2723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688">
                  <a:extLst>
                    <a:ext uri="{9D8B030D-6E8A-4147-A177-3AD203B41FA5}">
                      <a16:colId xmlns:a16="http://schemas.microsoft.com/office/drawing/2014/main" xmlns="" val="123514626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206423374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592162628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1239302344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50335678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26009827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55798056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449693061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609507900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731913850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50028975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298854928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756849736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3786888311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1313170097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338618577"/>
                    </a:ext>
                  </a:extLst>
                </a:gridCol>
                <a:gridCol w="490688">
                  <a:extLst>
                    <a:ext uri="{9D8B030D-6E8A-4147-A177-3AD203B41FA5}">
                      <a16:colId xmlns:a16="http://schemas.microsoft.com/office/drawing/2014/main" xmlns="" val="2602344464"/>
                    </a:ext>
                  </a:extLst>
                </a:gridCol>
              </a:tblGrid>
              <a:tr h="1307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effectLst/>
                        </a:rPr>
                        <a:t>К</a:t>
                      </a:r>
                      <a:endParaRPr lang="ru-RU" sz="4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А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 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У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Д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Н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П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62909266"/>
                  </a:ext>
                </a:extLst>
              </a:tr>
              <a:tr h="141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К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У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Е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Д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Л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Н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Щ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Л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Ж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Э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4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5449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99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0000"/>
                <a:lumOff val="1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0089" y="564443"/>
            <a:ext cx="61411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План. </a:t>
            </a:r>
          </a:p>
          <a:p>
            <a:r>
              <a:rPr lang="ru-RU" sz="3600" dirty="0"/>
              <a:t>1.Научиться отличать приставки от предлогов.</a:t>
            </a:r>
          </a:p>
          <a:p>
            <a:r>
              <a:rPr lang="ru-RU" sz="3600" dirty="0"/>
              <a:t>2.Выполнить все задания правильно.</a:t>
            </a:r>
          </a:p>
          <a:p>
            <a:r>
              <a:rPr lang="ru-RU" sz="3600" dirty="0"/>
              <a:t>3.Составить самим правило.</a:t>
            </a:r>
          </a:p>
          <a:p>
            <a:r>
              <a:rPr lang="ru-RU" sz="3600" dirty="0"/>
              <a:t>4.Спасти жителей страны Грамотейки.</a:t>
            </a:r>
          </a:p>
        </p:txBody>
      </p:sp>
    </p:spTree>
    <p:extLst>
      <p:ext uri="{BB962C8B-B14F-4D97-AF65-F5344CB8AC3E}">
        <p14:creationId xmlns:p14="http://schemas.microsoft.com/office/powerpoint/2010/main" xmlns="" val="278503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755</Words>
  <Application>Microsoft Office PowerPoint</Application>
  <PresentationFormat>Экран (4:3)</PresentationFormat>
  <Paragraphs>210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Дифференциация приставок и предлогов.</vt:lpstr>
      <vt:lpstr>Слайд 2</vt:lpstr>
      <vt:lpstr>Отгадайте загадки</vt:lpstr>
      <vt:lpstr>Отгадайте загадки</vt:lpstr>
      <vt:lpstr>НА дороге пёс сидит, ЗА дорогой столб стоит. ДО дороги добегу, ПОД дорогой перейду. ОТ дороги - кот идёт, У дороги - поворот. Нам В рассказе О дороге Очень помогли... </vt:lpstr>
      <vt:lpstr>НА дороге пёс сидит, ЗА дорогой столб стоит. ДО дороги добегу, ПОД дорогой перейду. ОТ дороги - кот идёт, У дороги - поворот. Нам В рассказе О дороге Очень помогли  ПРЕДЛОГИ.</vt:lpstr>
      <vt:lpstr>Найдите в строчках тему урока.</vt:lpstr>
      <vt:lpstr>Найдите в строчках тему урока.</vt:lpstr>
      <vt:lpstr>Слайд 9</vt:lpstr>
      <vt:lpstr>.      Перед вами слоги. Нужно составить из них слово и придумать предложение.    </vt:lpstr>
      <vt:lpstr>.      Перед вами слоги. Нужно составить из них слово и придумать предложение.   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</dc:creator>
  <cp:lastModifiedBy>Василий Загнедко</cp:lastModifiedBy>
  <cp:revision>42</cp:revision>
  <dcterms:created xsi:type="dcterms:W3CDTF">2022-11-05T20:43:42Z</dcterms:created>
  <dcterms:modified xsi:type="dcterms:W3CDTF">2022-11-07T10:56:02Z</dcterms:modified>
</cp:coreProperties>
</file>