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9" r:id="rId13"/>
    <p:sldId id="317" r:id="rId14"/>
    <p:sldId id="320" r:id="rId15"/>
    <p:sldId id="321" r:id="rId16"/>
    <p:sldId id="323" r:id="rId17"/>
    <p:sldId id="322" r:id="rId18"/>
    <p:sldId id="324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91DE9-5E42-4522-BFA9-01C7891131FA}" type="datetimeFigureOut">
              <a:rPr lang="ru-RU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D1F46-6FA5-48DE-916B-E35EC9E8B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-4945063" y="-3352800"/>
            <a:ext cx="11798301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5975"/>
            <a:ext cx="4608513" cy="37353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121D-C41D-46ED-9195-8B42FAB96917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BC73-9C53-45DB-B235-61B8AFDCA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D990-0CA4-4AFF-8BF3-7860F7B59FE6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6B91-27C0-4095-9952-E8B5D526E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DD08-7659-4E62-BAFC-80267EFADFD7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584E-775C-46E6-AC4B-04ECEFEB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00A5-B007-44CE-BC84-7399F7083F42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EF57-41D9-4458-8D70-D1C7380FC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73AB-0D21-47E8-AEBF-E570D42468B6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18CF-C68D-45C2-A5F1-B3D0F89FE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1FFD-20E5-4E91-A68B-6F1A91E31E8D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BB97-4E7E-444C-8BD4-A0004865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CFDF-7D7D-4FEC-90DA-2BBD29F53693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71D6-C9AA-4009-B6A4-080C2243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C675-BCA7-4787-8233-F06AD86F15BE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E6B2-77BE-4F16-B2A2-618E56057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314E-6B03-4F25-8139-623A2439981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B3B-F000-4039-8306-BD814D6B3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5AF5-B3A1-4667-B800-46FA6C068294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6C50-3E77-47EA-AAB8-A9DD6C059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9336-365E-48E0-94BA-DB4A4B5B8C16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5EC3-55D4-449F-8CCC-BB55668D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AB16E-2C93-4BD1-88A2-7A4FA92F068B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A5A58-8588-4623-A605-D00FB947B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«Мнемотехника – как один из методов развития речи».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4191000" cy="1752600"/>
          </a:xfrm>
        </p:spPr>
        <p:txBody>
          <a:bodyPr/>
          <a:lstStyle/>
          <a:p>
            <a:pPr algn="r"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 </a:t>
            </a:r>
          </a:p>
          <a:p>
            <a:pPr algn="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Кулакова О. В.,</a:t>
            </a:r>
          </a:p>
          <a:p>
            <a:pPr algn="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810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№11 комбинированного вида» МБДОУ «Детский сад «Радуга» комбинированного вида» 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041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905000" y="274638"/>
            <a:ext cx="6324600" cy="1143000"/>
          </a:xfrm>
        </p:spPr>
        <p:txBody>
          <a:bodyPr/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0420" name="Содержимое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Мнемотаблица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загадка. </a:t>
            </a:r>
          </a:p>
        </p:txBody>
      </p:sp>
      <p:pic>
        <p:nvPicPr>
          <p:cNvPr id="60421" name="Picture 2" descr="C:\Users\Пользователь\Desktop\getImage09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6934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1443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4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Мнемотаблица -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чистоговорка. </a:t>
            </a:r>
          </a:p>
        </p:txBody>
      </p:sp>
      <p:pic>
        <p:nvPicPr>
          <p:cNvPr id="61445" name="Picture 2" descr="C:\Users\Пользователь\Desktop\3456.jpg"/>
          <p:cNvPicPr>
            <a:picLocks noChangeAspect="1" noChangeArrowheads="1"/>
          </p:cNvPicPr>
          <p:nvPr/>
        </p:nvPicPr>
        <p:blipFill>
          <a:blip r:embed="rId3" cstate="print"/>
          <a:srcRect b="73334"/>
          <a:stretch>
            <a:fillRect/>
          </a:stretch>
        </p:blipFill>
        <p:spPr bwMode="auto">
          <a:xfrm>
            <a:off x="152400" y="1752600"/>
            <a:ext cx="4641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 descr="C:\Users\Пользователь\Desktop\3456.jpg"/>
          <p:cNvPicPr>
            <a:picLocks noChangeAspect="1" noChangeArrowheads="1"/>
          </p:cNvPicPr>
          <p:nvPr/>
        </p:nvPicPr>
        <p:blipFill>
          <a:blip r:embed="rId3" cstate="print"/>
          <a:srcRect t="26250" b="51875"/>
          <a:stretch>
            <a:fillRect/>
          </a:stretch>
        </p:blipFill>
        <p:spPr bwMode="auto">
          <a:xfrm>
            <a:off x="4572000" y="1806575"/>
            <a:ext cx="4394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246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46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Мнемотаблица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проведения  			артикуляционной гимнастики. </a:t>
            </a:r>
          </a:p>
        </p:txBody>
      </p:sp>
      <p:pic>
        <p:nvPicPr>
          <p:cNvPr id="62469" name="Рисунок 7" descr="http://logopedia.by/pic/Razn/Gar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5238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349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</a:p>
        </p:txBody>
      </p:sp>
      <p:sp>
        <p:nvSpPr>
          <p:cNvPr id="6349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Мнемотаблица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составления описательного       рассказа о зиме. </a:t>
            </a:r>
          </a:p>
        </p:txBody>
      </p:sp>
      <p:pic>
        <p:nvPicPr>
          <p:cNvPr id="63493" name="Рисунок 7" descr="http://logopedia.by/pic/Razn/Gar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1338263"/>
            <a:ext cx="2971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451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</a:p>
        </p:txBody>
      </p:sp>
      <p:sp>
        <p:nvSpPr>
          <p:cNvPr id="64516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Мнемотаблица -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«Два жадных медвежонка». </a:t>
            </a:r>
          </a:p>
        </p:txBody>
      </p:sp>
      <p:pic>
        <p:nvPicPr>
          <p:cNvPr id="64517" name="Picture 2" descr="C:\Users\Пользователь\Desktop\34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1295400"/>
            <a:ext cx="70770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5539" name="Заголовок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</a:p>
        </p:txBody>
      </p:sp>
      <p:sp>
        <p:nvSpPr>
          <p:cNvPr id="6554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                               </a:t>
            </a:r>
          </a:p>
          <a:p>
            <a:pPr lvl="4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	Мнемотаблица -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стихотворение. </a:t>
            </a:r>
          </a:p>
        </p:txBody>
      </p:sp>
      <p:pic>
        <p:nvPicPr>
          <p:cNvPr id="65541" name="Picture 2" descr="C:\Users\Пользователь\Desktop\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775" y="1219200"/>
            <a:ext cx="7388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656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Мнемопоговорка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                               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поговорку?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32004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32004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05600" y="31242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51816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5800" y="51816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77000" y="5181600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6571" name="Рисунок 13" descr="http://logopedia.by/pic/Razn/Gar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758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Мнемозагадка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                               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загадку?  </a:t>
            </a:r>
          </a:p>
        </p:txBody>
      </p:sp>
      <p:pic>
        <p:nvPicPr>
          <p:cNvPr id="67589" name="Picture 2" descr="C:\Users\Пользователь\Desktop\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7061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43200" y="32004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32004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05600" y="31242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51816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5800" y="51816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77000" y="5181600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861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мнемотаблицы</a:t>
            </a:r>
          </a:p>
        </p:txBody>
      </p:sp>
      <p:sp>
        <p:nvSpPr>
          <p:cNvPr id="68612" name="Содержимое 6"/>
          <p:cNvSpPr>
            <a:spLocks noGrp="1"/>
          </p:cNvSpPr>
          <p:nvPr>
            <p:ph idx="1"/>
          </p:nvPr>
        </p:nvSpPr>
        <p:spPr>
          <a:xfrm>
            <a:off x="2971800" y="2286000"/>
            <a:ext cx="5715000" cy="3840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Зайку бросила хозяйка, 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дождем остался зайка.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скамейки слезть не смог -  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до ниточки промок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51816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6963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80772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мнемотаблицы</a:t>
            </a:r>
          </a:p>
        </p:txBody>
      </p:sp>
      <p:sp>
        <p:nvSpPr>
          <p:cNvPr id="69636" name="Содержимое 6"/>
          <p:cNvSpPr>
            <a:spLocks noGrp="1"/>
          </p:cNvSpPr>
          <p:nvPr>
            <p:ph idx="4294967295"/>
          </p:nvPr>
        </p:nvSpPr>
        <p:spPr>
          <a:xfrm>
            <a:off x="3429000" y="2286000"/>
            <a:ext cx="5715000" cy="38401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			</a:t>
            </a:r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endParaRPr lang="ru-RU" smtClean="0"/>
          </a:p>
          <a:p>
            <a:pPr lvl="4">
              <a:buFont typeface="Arial" charset="0"/>
              <a:buNone/>
            </a:pPr>
            <a:r>
              <a:rPr lang="ru-RU" smtClean="0"/>
              <a:t>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51816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1524000"/>
            <a:ext cx="2133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1800" y="1524000"/>
            <a:ext cx="2133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3400" y="3886200"/>
            <a:ext cx="2133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3886200"/>
            <a:ext cx="2133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9642" name="Picture 2" descr="http://s45.radikal.ru/i110/1302/99/fb0574fe02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4" descr="http://nk.org.ua/images/36822101878.jpg"/>
          <p:cNvPicPr>
            <a:picLocks noChangeAspect="1" noChangeArrowheads="1"/>
          </p:cNvPicPr>
          <p:nvPr/>
        </p:nvPicPr>
        <p:blipFill>
          <a:blip r:embed="rId4" cstate="print"/>
          <a:srcRect t="6190" r="22319"/>
          <a:stretch>
            <a:fillRect/>
          </a:stretch>
        </p:blipFill>
        <p:spPr bwMode="auto">
          <a:xfrm>
            <a:off x="6858000" y="1744663"/>
            <a:ext cx="1981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6" descr="http://www.gallery-mebel.ru/UserFiles/Image/mebel_all_4/img772_10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91000"/>
            <a:ext cx="16764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8" descr="http://img.dispute.az/uploads/monthly_12_2011/post-21331-0-53037400-1324404979_thumb.jpg"/>
          <p:cNvPicPr>
            <a:picLocks noChangeAspect="1" noChangeArrowheads="1"/>
          </p:cNvPicPr>
          <p:nvPr/>
        </p:nvPicPr>
        <p:blipFill>
          <a:blip r:embed="rId6" cstate="print"/>
          <a:srcRect t="16000" b="12000"/>
          <a:stretch>
            <a:fillRect/>
          </a:stretch>
        </p:blipFill>
        <p:spPr bwMode="auto">
          <a:xfrm>
            <a:off x="6934200" y="4191000"/>
            <a:ext cx="2011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222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</p:txBody>
      </p:sp>
      <p:sp>
        <p:nvSpPr>
          <p:cNvPr id="52228" name="Содержимое 4"/>
          <p:cNvSpPr>
            <a:spLocks noGrp="1"/>
          </p:cNvSpPr>
          <p:nvPr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/>
          <a:p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система приемов, облегчающих запоминание и увеличивающих объем памяти.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572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педагогической деятельности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131_110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962400" cy="3048000"/>
          </a:xfrm>
          <a:prstGeom prst="rect">
            <a:avLst/>
          </a:prstGeom>
        </p:spPr>
      </p:pic>
      <p:pic>
        <p:nvPicPr>
          <p:cNvPr id="4" name="Рисунок 3" descr="20170201_111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5908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381000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педагогической деятельности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201_11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педагогической деятельности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IMG_4518.JPG"/>
          <p:cNvPicPr>
            <a:picLocks noChangeAspect="1"/>
          </p:cNvPicPr>
          <p:nvPr/>
        </p:nvPicPr>
        <p:blipFill>
          <a:blip r:embed="rId2" cstate="print"/>
          <a:srcRect l="15789" t="2632"/>
          <a:stretch>
            <a:fillRect/>
          </a:stretch>
        </p:blipFill>
        <p:spPr>
          <a:xfrm>
            <a:off x="533400" y="1524000"/>
            <a:ext cx="3581400" cy="2819400"/>
          </a:xfrm>
          <a:prstGeom prst="rect">
            <a:avLst/>
          </a:prstGeom>
        </p:spPr>
      </p:pic>
      <p:pic>
        <p:nvPicPr>
          <p:cNvPr id="5" name="Рисунок 4" descr="1430415989574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0"/>
            <a:ext cx="3733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педагогической деятельности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IMG_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73200"/>
            <a:ext cx="4114800" cy="2743200"/>
          </a:xfrm>
          <a:prstGeom prst="rect">
            <a:avLst/>
          </a:prstGeom>
        </p:spPr>
      </p:pic>
      <p:pic>
        <p:nvPicPr>
          <p:cNvPr id="5" name="Рисунок 4" descr="IMG_4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438400"/>
            <a:ext cx="4114800" cy="2743200"/>
          </a:xfrm>
          <a:prstGeom prst="rect">
            <a:avLst/>
          </a:prstGeom>
        </p:spPr>
      </p:pic>
      <p:pic>
        <p:nvPicPr>
          <p:cNvPr id="6" name="Рисунок 5" descr="IMG_4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1" y="3708400"/>
            <a:ext cx="4267200" cy="284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педагогической деятельности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20161006_17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962400" cy="3048000"/>
          </a:xfrm>
          <a:prstGeom prst="rect">
            <a:avLst/>
          </a:prstGeom>
        </p:spPr>
      </p:pic>
      <p:pic>
        <p:nvPicPr>
          <p:cNvPr id="4" name="Рисунок 3" descr="DSC06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3860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325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«секрет» мнемотехники</a:t>
            </a:r>
          </a:p>
        </p:txBody>
      </p:sp>
      <p:sp>
        <p:nvSpPr>
          <p:cNvPr id="5325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мозга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зрительные образы.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4275" name="Содержимое 4"/>
          <p:cNvSpPr>
            <a:spLocks noGrp="1"/>
          </p:cNvSpPr>
          <p:nvPr>
            <p:ph idx="4294967295"/>
          </p:nvPr>
        </p:nvSpPr>
        <p:spPr>
          <a:xfrm>
            <a:off x="2057400" y="1143000"/>
            <a:ext cx="6858000" cy="49831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 ребенка каким-нибудь неизвестным ему пяти словам – он будет долго и напрасно мучиться, но свяжите двадцать таких слов с картинками, и он их усвоит на лету».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К.Д. Ушинский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529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Известные приемы мнемотехники.</a:t>
            </a:r>
          </a:p>
        </p:txBody>
      </p:sp>
      <p:sp>
        <p:nvSpPr>
          <p:cNvPr id="55300" name="Содержимое 4"/>
          <p:cNvSpPr>
            <a:spLocks noGrp="1"/>
          </p:cNvSpPr>
          <p:nvPr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запоминания цветов радуги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КАЖДЫЙ ОХОТНИК ЖЕЛАЕТ ЗНАТЬ, ГДЕ СИДИТ ФАЗАН.</a:t>
            </a:r>
          </a:p>
          <a:p>
            <a:pPr>
              <a:buFont typeface="Arial" charset="0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ОДНАЖДЫ ЖАК-ЗВОНАРЬ ГОРОДСКОЙ СЛОМАЛ ФОНАРЬ.</a:t>
            </a:r>
          </a:p>
          <a:p>
            <a:pPr>
              <a:buFont typeface="Arial" charset="0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КАЖДЫЙ ОФОРМИТЕЛЬ ЖЕЛАЕТ ЗНАТЬ, ГДЕ СКАЧАТЬ ФОТОШОП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632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Известные приемы мнемотехники.</a:t>
            </a:r>
          </a:p>
        </p:txBody>
      </p:sp>
      <p:sp>
        <p:nvSpPr>
          <p:cNvPr id="56324" name="Содержимое 4"/>
          <p:cNvSpPr>
            <a:spLocks noGrp="1"/>
          </p:cNvSpPr>
          <p:nvPr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запоминаний правил русского языка: </a:t>
            </a:r>
          </a:p>
          <a:p>
            <a:pPr algn="ctr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УЖ ЗАМУЖ НЕВТЕРПЕЖ. </a:t>
            </a:r>
          </a:p>
          <a:p>
            <a:pPr algn="ctr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ЦЫГАН НА ЦЫПОЧКАХ ЦЫКНУЛ ЦЫПЛЕНКУ: «ЦЫЦ!»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734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Названия мнемотехники.</a:t>
            </a:r>
          </a:p>
        </p:txBody>
      </p:sp>
      <p:sp>
        <p:nvSpPr>
          <p:cNvPr id="57348" name="Содержимое 4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45259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Сенсорно-графические схемы;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Предметно-схематические модели;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Блоки-квадраты;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Коллажи;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Схемы составления рассказов;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Мнемотаблицы.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837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использования мнемотехники:</a:t>
            </a:r>
          </a:p>
        </p:txBody>
      </p:sp>
      <p:sp>
        <p:nvSpPr>
          <p:cNvPr id="58372" name="Содержимое 4"/>
          <p:cNvSpPr>
            <a:spLocks noGrp="1"/>
          </p:cNvSpPr>
          <p:nvPr>
            <p:ph idx="1"/>
          </p:nvPr>
        </p:nvSpPr>
        <p:spPr>
          <a:xfrm>
            <a:off x="2362200" y="1828800"/>
            <a:ext cx="6781800" cy="429736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Развитие связной речи;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Преобразование абстрактных символов в образы;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Развитие мелкой моторики рук;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Развитие основных психических процессов;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Сокращение времени обучения.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90800" y="4679950"/>
            <a:ext cx="64008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spcBef>
                <a:spcPts val="72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93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</a:p>
        </p:txBody>
      </p:sp>
      <p:sp>
        <p:nvSpPr>
          <p:cNvPr id="59396" name="Содержимое 4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это схема, в которую заложена определенная информация. </a:t>
            </a:r>
          </a:p>
          <a:p>
            <a:pPr algn="just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мнемотаблиц: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Развивающие; 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Обучающие.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273</Words>
  <Application>Microsoft Office PowerPoint</Application>
  <PresentationFormat>Экран (4:3)</PresentationFormat>
  <Paragraphs>176</Paragraphs>
  <Slides>25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        «Мнемотехника – как один из методов развития речи».      </vt:lpstr>
      <vt:lpstr>Мнемотехника</vt:lpstr>
      <vt:lpstr>Основной «секрет» мнемотехники</vt:lpstr>
      <vt:lpstr>Слайд 4</vt:lpstr>
      <vt:lpstr>Известные приемы мнемотехники.</vt:lpstr>
      <vt:lpstr>Известные приемы мнемотехники.</vt:lpstr>
      <vt:lpstr>Названия мнемотехники.</vt:lpstr>
      <vt:lpstr>Цели использования мнемотехники:</vt:lpstr>
      <vt:lpstr>Мнемотаблицы</vt:lpstr>
      <vt:lpstr>Мнемоквадраты.</vt:lpstr>
      <vt:lpstr>Мнемодорожка.</vt:lpstr>
      <vt:lpstr>Мнемодорожка.</vt:lpstr>
      <vt:lpstr>Мнемотаблицы</vt:lpstr>
      <vt:lpstr>Мнемотаблицы</vt:lpstr>
      <vt:lpstr>Мнемотаблицы</vt:lpstr>
      <vt:lpstr>Мнемопоговорка</vt:lpstr>
      <vt:lpstr>Мнемозагадка</vt:lpstr>
      <vt:lpstr>Создание мнемотаблицы</vt:lpstr>
      <vt:lpstr>Создание мнемотаблицы</vt:lpstr>
      <vt:lpstr>Слайд 20</vt:lpstr>
      <vt:lpstr>Слайд 21</vt:lpstr>
      <vt:lpstr> Формы педагогической деятельности </vt:lpstr>
      <vt:lpstr> Формы педагогической деятельности </vt:lpstr>
      <vt:lpstr> Формы педагогической деятельности </vt:lpstr>
      <vt:lpstr>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ррр</cp:lastModifiedBy>
  <cp:revision>113</cp:revision>
  <dcterms:created xsi:type="dcterms:W3CDTF">2013-10-20T14:43:13Z</dcterms:created>
  <dcterms:modified xsi:type="dcterms:W3CDTF">2017-02-12T17:13:18Z</dcterms:modified>
</cp:coreProperties>
</file>