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5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2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62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68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75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2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2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9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9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4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7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8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100B3B-611C-4257-9336-FD75FC0E258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310E6B-10E8-4247-B06D-2335A989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02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33042"/>
            <a:ext cx="6617486" cy="3679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336" y="231356"/>
            <a:ext cx="8566285" cy="738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ИДЕИ ПРЕОБРАЗУЮЩИЕ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5177928"/>
            <a:ext cx="8963880" cy="128530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Проект ученика 6а класса РС(к)ШИ для обучающихся с ТНР г. Якутска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Ефимова </a:t>
            </a:r>
            <a:r>
              <a:rPr lang="ru-RU" smtClean="0">
                <a:solidFill>
                  <a:schemeClr val="tx1">
                    <a:lumMod val="95000"/>
                  </a:schemeClr>
                </a:solidFill>
              </a:rPr>
              <a:t>Айтала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Руководитель проекта Дьячковский Н.И. учитель труда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58420" y="1333042"/>
            <a:ext cx="4623412" cy="31313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Автономный дом </a:t>
            </a:r>
          </a:p>
          <a:p>
            <a:r>
              <a:rPr lang="ru-RU" dirty="0" smtClean="0"/>
              <a:t>якутской</a:t>
            </a:r>
          </a:p>
          <a:p>
            <a:r>
              <a:rPr lang="ru-RU" dirty="0" smtClean="0"/>
              <a:t>АРКТИКИ</a:t>
            </a:r>
          </a:p>
        </p:txBody>
      </p:sp>
    </p:spTree>
    <p:extLst>
      <p:ext uri="{BB962C8B-B14F-4D97-AF65-F5344CB8AC3E}">
        <p14:creationId xmlns:p14="http://schemas.microsoft.com/office/powerpoint/2010/main" val="390832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566" y="3657600"/>
            <a:ext cx="8534400" cy="91593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40" y="471054"/>
            <a:ext cx="5938261" cy="318654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дальнейшем идея проекта требует расширения, а именно практической реализации энергетического потенциала:  </a:t>
            </a:r>
            <a:endParaRPr lang="ru-RU" dirty="0" smtClean="0"/>
          </a:p>
          <a:p>
            <a:r>
              <a:rPr lang="ru-RU" dirty="0" smtClean="0"/>
              <a:t>Изготовление </a:t>
            </a:r>
            <a:r>
              <a:rPr lang="ru-RU" dirty="0"/>
              <a:t>и установка действующей системы солнечных </a:t>
            </a:r>
            <a:r>
              <a:rPr lang="ru-RU" dirty="0" smtClean="0"/>
              <a:t>батарей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ебольшого </a:t>
            </a:r>
            <a:r>
              <a:rPr lang="ru-RU" dirty="0"/>
              <a:t>действующего ветрогенератора.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9207" y="5681903"/>
            <a:ext cx="9772793" cy="915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55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8632"/>
            <a:ext cx="8534400" cy="65401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181819"/>
            <a:ext cx="5224883" cy="53224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условиях Крайнего Севера </a:t>
            </a:r>
            <a:r>
              <a:rPr lang="ru-RU" dirty="0" smtClean="0"/>
              <a:t>освоение </a:t>
            </a:r>
            <a:r>
              <a:rPr lang="ru-RU" dirty="0"/>
              <a:t>Арктики невозможно без обеспечения условий жизни, позволяющих длительное время поддерживать </a:t>
            </a:r>
            <a:r>
              <a:rPr lang="ru-RU" dirty="0" smtClean="0"/>
              <a:t>самочувствие и </a:t>
            </a:r>
            <a:r>
              <a:rPr lang="ru-RU" dirty="0"/>
              <a:t>работоспособность </a:t>
            </a:r>
            <a:r>
              <a:rPr lang="ru-RU" dirty="0" smtClean="0"/>
              <a:t> человека на </a:t>
            </a:r>
            <a:r>
              <a:rPr lang="ru-RU" dirty="0"/>
              <a:t>хорошем уровне. </a:t>
            </a:r>
            <a:endParaRPr lang="ru-RU" dirty="0" smtClean="0"/>
          </a:p>
          <a:p>
            <a:r>
              <a:rPr lang="ru-RU" dirty="0" smtClean="0"/>
              <a:t>Факторами, осложняющими проживание людей в арктических природных условиях, являются: низкая среднегодовая температура, требующая больших запасов топлива для обогрева жилища, которые загрязняют выхлопами окружающую среду. </a:t>
            </a:r>
          </a:p>
          <a:p>
            <a:r>
              <a:rPr lang="ru-RU" dirty="0"/>
              <a:t>В труднодоступных </a:t>
            </a:r>
            <a:r>
              <a:rPr lang="ru-RU" dirty="0" smtClean="0"/>
              <a:t>районах - полное </a:t>
            </a:r>
            <a:r>
              <a:rPr lang="ru-RU" dirty="0"/>
              <a:t>отсутствие развитой инфраструктуры: центрального отопления и электроснабжения, центральных каналов связи и </a:t>
            </a:r>
            <a:r>
              <a:rPr lang="en-US" dirty="0"/>
              <a:t>Internet-</a:t>
            </a:r>
            <a:r>
              <a:rPr lang="ru-RU" dirty="0"/>
              <a:t>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13" y="523868"/>
            <a:ext cx="3209027" cy="260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9" y="3456491"/>
            <a:ext cx="4543902" cy="286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62" y="535636"/>
            <a:ext cx="3368515" cy="25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888521"/>
            <a:ext cx="5259388" cy="51758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Естественным </a:t>
            </a:r>
            <a:r>
              <a:rPr lang="ru-RU" dirty="0"/>
              <a:t>решением является использование природных источников </a:t>
            </a:r>
            <a:r>
              <a:rPr lang="ru-RU" dirty="0" smtClean="0"/>
              <a:t>энергии: энергии Солнца и </a:t>
            </a:r>
            <a:r>
              <a:rPr lang="ru-RU" dirty="0"/>
              <a:t>ветра. В то время, как использование солнечной энергии в условиях Севера может носить </a:t>
            </a:r>
            <a:r>
              <a:rPr lang="ru-RU" dirty="0" smtClean="0"/>
              <a:t>основной характер </a:t>
            </a:r>
            <a:r>
              <a:rPr lang="ru-RU" dirty="0"/>
              <a:t>в летнее </a:t>
            </a:r>
            <a:r>
              <a:rPr lang="ru-RU" dirty="0" smtClean="0"/>
              <a:t>время и вспомогательный в зимнее, </a:t>
            </a:r>
            <a:r>
              <a:rPr lang="ru-RU" dirty="0"/>
              <a:t>энергия ветра доступна круглый год</a:t>
            </a:r>
            <a:r>
              <a:rPr lang="ru-RU" dirty="0" smtClean="0"/>
              <a:t>. Существующая проблема </a:t>
            </a:r>
            <a:r>
              <a:rPr lang="ru-RU" dirty="0"/>
              <a:t>автономного обеспечения </a:t>
            </a:r>
            <a:r>
              <a:rPr lang="ru-RU" dirty="0" smtClean="0"/>
              <a:t>электроэнергией </a:t>
            </a:r>
            <a:r>
              <a:rPr lang="ru-RU" dirty="0"/>
              <a:t>постоянной гарантированной мощности при принципиальной нестабильности </a:t>
            </a:r>
            <a:r>
              <a:rPr lang="ru-RU" dirty="0" smtClean="0"/>
              <a:t>природного источника, решается </a:t>
            </a:r>
            <a:r>
              <a:rPr lang="ru-RU" dirty="0"/>
              <a:t>с помощью энергетического комплекса, состоящего из </a:t>
            </a:r>
            <a:r>
              <a:rPr lang="ru-RU" dirty="0" smtClean="0"/>
              <a:t>солнечных батарей, ветрового </a:t>
            </a:r>
            <a:r>
              <a:rPr lang="ru-RU" dirty="0"/>
              <a:t>генератора, </a:t>
            </a:r>
            <a:r>
              <a:rPr lang="ru-RU" dirty="0" smtClean="0"/>
              <a:t>особо долговечного </a:t>
            </a:r>
            <a:r>
              <a:rPr lang="ru-RU" dirty="0"/>
              <a:t>накопителя </a:t>
            </a:r>
            <a:r>
              <a:rPr lang="ru-RU" dirty="0" smtClean="0"/>
              <a:t>энергии.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2" y="217259"/>
            <a:ext cx="8534400" cy="641724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42" y="273155"/>
            <a:ext cx="5446349" cy="3051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476445"/>
            <a:ext cx="3127664" cy="2732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476445"/>
            <a:ext cx="2580408" cy="27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93" y="249382"/>
            <a:ext cx="11022879" cy="651163"/>
          </a:xfrm>
        </p:spPr>
        <p:txBody>
          <a:bodyPr>
            <a:normAutofit fontScale="90000"/>
          </a:bodyPr>
          <a:lstStyle/>
          <a:p>
            <a:r>
              <a:rPr lang="ru-RU" dirty="0"/>
              <a:t>Бесперебойные </a:t>
            </a:r>
            <a:r>
              <a:rPr lang="ru-RU" dirty="0" smtClean="0"/>
              <a:t>системы электроснабжения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793" y="900545"/>
            <a:ext cx="7185171" cy="5569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Электричество давно является </a:t>
            </a:r>
            <a:r>
              <a:rPr lang="ru-RU" dirty="0"/>
              <a:t>неотъемлемым спутником нашей жизни. И не важно, где </a:t>
            </a:r>
            <a:r>
              <a:rPr lang="ru-RU" dirty="0" smtClean="0"/>
              <a:t>мы находимся: </a:t>
            </a:r>
            <a:r>
              <a:rPr lang="ru-RU" dirty="0"/>
              <a:t>на даче, в квартире, на работе. Без электричества </a:t>
            </a:r>
            <a:r>
              <a:rPr lang="ru-RU" dirty="0" smtClean="0"/>
              <a:t>мы </a:t>
            </a:r>
            <a:r>
              <a:rPr lang="ru-RU" dirty="0"/>
              <a:t>просто </a:t>
            </a:r>
            <a:r>
              <a:rPr lang="ru-RU" dirty="0" smtClean="0"/>
              <a:t>чувствуем </a:t>
            </a:r>
            <a:r>
              <a:rPr lang="ru-RU" dirty="0"/>
              <a:t>себя дискомфортно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Подавляющее большинство систем автономного электроснабжения построены на основе электростанций с двигателем внутреннего сгорания, которые используют в качестве топлива бензин, дизельное топливо или газ.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солнечных станций для выработки электроэнергии наиболее выгодно в местах, где отсутствует централизованное снабжение </a:t>
            </a:r>
            <a:r>
              <a:rPr lang="ru-RU" dirty="0" smtClean="0"/>
              <a:t>электричеством</a:t>
            </a:r>
          </a:p>
          <a:p>
            <a:pPr marL="0" indent="0">
              <a:buNone/>
            </a:pPr>
            <a:r>
              <a:rPr lang="ru-RU" dirty="0"/>
              <a:t>Положительные стороны солнечных станций заключаются в следующем: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• </a:t>
            </a:r>
            <a:r>
              <a:rPr lang="ru-RU" dirty="0"/>
              <a:t>автономность;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• экологичность;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• возможность модернизации;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• простота использования;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• долговечность </a:t>
            </a:r>
            <a:r>
              <a:rPr lang="ru-RU" dirty="0" smtClean="0"/>
              <a:t>эксплуатации (до 25 лет);</a:t>
            </a:r>
            <a:r>
              <a:rPr lang="ru-RU" dirty="0"/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• экономичность (по сравнению с </a:t>
            </a:r>
            <a:r>
              <a:rPr lang="ru-RU" dirty="0" smtClean="0"/>
              <a:t>бензогенератором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81" y="3616036"/>
            <a:ext cx="4378036" cy="2459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27" y="900545"/>
            <a:ext cx="4143890" cy="25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39" y="353291"/>
            <a:ext cx="7503824" cy="62137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Солнечные системы можно использовать </a:t>
            </a:r>
            <a:r>
              <a:rPr lang="ru-RU" dirty="0"/>
              <a:t>для отопления дома и подачи энергии для всех электроприборов в доме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Стандартный набор включает в себя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солнечная батарея;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система аккумуляторных батарей;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нвертор-контроллер;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насос</a:t>
            </a:r>
            <a:r>
              <a:rPr lang="ru-RU" dirty="0"/>
              <a:t>, подающий энергию к отопительной системе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бак </a:t>
            </a:r>
            <a:r>
              <a:rPr lang="ru-RU" dirty="0"/>
              <a:t>для </a:t>
            </a:r>
            <a:r>
              <a:rPr lang="ru-RU" dirty="0" err="1"/>
              <a:t>водонагрева</a:t>
            </a:r>
            <a:r>
              <a:rPr lang="ru-RU" dirty="0"/>
              <a:t> 500-1000 литров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электротен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Фотоэлектрические </a:t>
            </a:r>
            <a:r>
              <a:rPr lang="ru-RU" dirty="0" err="1"/>
              <a:t>микроморфные</a:t>
            </a:r>
            <a:r>
              <a:rPr lang="ru-RU" dirty="0"/>
              <a:t> батареи (панели</a:t>
            </a:r>
            <a:r>
              <a:rPr lang="ru-RU" dirty="0" smtClean="0"/>
              <a:t>) - </a:t>
            </a:r>
            <a:r>
              <a:rPr lang="ru-RU" dirty="0"/>
              <a:t>к</a:t>
            </a:r>
            <a:r>
              <a:rPr lang="ru-RU" dirty="0" smtClean="0"/>
              <a:t> </a:t>
            </a:r>
            <a:r>
              <a:rPr lang="ru-RU" dirty="0"/>
              <a:t>достоинствам рассматриваемой технологии относят недорогую себестоимость, экологичность, возможность применять </a:t>
            </a:r>
            <a:r>
              <a:rPr lang="ru-RU" dirty="0" err="1"/>
              <a:t>фотомодули</a:t>
            </a:r>
            <a:r>
              <a:rPr lang="ru-RU" dirty="0"/>
              <a:t> в строительных целях, экономичность, способность улавливать рассеянный свет, дающую повышение выработки </a:t>
            </a:r>
            <a:r>
              <a:rPr lang="ru-RU" dirty="0" smtClean="0"/>
              <a:t>электроэнергии.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Достоинства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·         Безупречное качество автоматического производственного процесса.</a:t>
            </a:r>
            <a:br>
              <a:rPr lang="ru-RU" dirty="0"/>
            </a:br>
            <a:r>
              <a:rPr lang="ru-RU" dirty="0"/>
              <a:t>·         Преобразуется широкий спектр излучения.</a:t>
            </a:r>
            <a:br>
              <a:rPr lang="ru-RU" dirty="0"/>
            </a:br>
            <a:r>
              <a:rPr lang="ru-RU" dirty="0"/>
              <a:t>·         При рассеянном свете, как зимой и в пасмурную погоду, сохраняется высокая производительность.</a:t>
            </a:r>
            <a:br>
              <a:rPr lang="ru-RU" dirty="0"/>
            </a:br>
            <a:r>
              <a:rPr lang="ru-RU" dirty="0"/>
              <a:t>·         Стойкость к внешним воздействиям.</a:t>
            </a:r>
            <a:br>
              <a:rPr lang="ru-RU" dirty="0"/>
            </a:br>
            <a:r>
              <a:rPr lang="ru-RU" dirty="0"/>
              <a:t>·         Возможность использования в дизайнерской отделке </a:t>
            </a:r>
            <a:r>
              <a:rPr lang="ru-RU" dirty="0" err="1"/>
              <a:t>микроморфных</a:t>
            </a:r>
            <a:r>
              <a:rPr lang="ru-RU" dirty="0"/>
              <a:t> модулей при строительных работах.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3" y="353291"/>
            <a:ext cx="3732501" cy="3373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3" y="3962563"/>
            <a:ext cx="3732501" cy="23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375" y="325581"/>
            <a:ext cx="7199025" cy="6047509"/>
          </a:xfrm>
        </p:spPr>
        <p:txBody>
          <a:bodyPr>
            <a:normAutofit/>
          </a:bodyPr>
          <a:lstStyle/>
          <a:p>
            <a:r>
              <a:rPr lang="ru-RU" dirty="0" smtClean="0"/>
              <a:t>В зимние дни и пасмурную  погоду система дополняется современными </a:t>
            </a:r>
            <a:r>
              <a:rPr lang="ru-RU" dirty="0"/>
              <a:t>и </a:t>
            </a:r>
            <a:r>
              <a:rPr lang="ru-RU" dirty="0" smtClean="0"/>
              <a:t>эффективными </a:t>
            </a:r>
            <a:r>
              <a:rPr lang="ru-RU" dirty="0"/>
              <a:t>в использовании </a:t>
            </a:r>
            <a:r>
              <a:rPr lang="ru-RU" dirty="0" smtClean="0"/>
              <a:t>ветровыми генераторами. </a:t>
            </a:r>
            <a:r>
              <a:rPr lang="ru-RU" dirty="0"/>
              <a:t>Это устройства, которые трансформируют кинетическую энергию ветрового потока в силу, необходимую для приведения в движение вращающейся части двигателя для получения электроэнергии</a:t>
            </a:r>
            <a:r>
              <a:rPr lang="ru-RU" dirty="0" smtClean="0"/>
              <a:t>. </a:t>
            </a:r>
            <a:r>
              <a:rPr lang="ru-RU" dirty="0"/>
              <a:t> </a:t>
            </a:r>
            <a:r>
              <a:rPr lang="ru-RU" dirty="0" smtClean="0"/>
              <a:t>Использование </a:t>
            </a:r>
            <a:r>
              <a:rPr lang="ru-RU" dirty="0"/>
              <a:t>ветрогенераторов является максимально выгодным решением в том случае, если они эксплуатируются в климатических зонах с сильными ветрами, когда скорость потока воздушных масс находится в пределах от 7 до 15 метров в секунду. </a:t>
            </a:r>
            <a:r>
              <a:rPr lang="ru-RU" dirty="0" smtClean="0"/>
              <a:t>Климатические условия в районах Крайнего Севера и природноландшафтным преобладанием лесотундры и тундры является идеальным условием для их использования.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8" y="435725"/>
            <a:ext cx="3521133" cy="3723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05" y="3740727"/>
            <a:ext cx="3969436" cy="26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3345"/>
            <a:ext cx="8534400" cy="923635"/>
          </a:xfrm>
        </p:spPr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366980"/>
            <a:ext cx="3375170" cy="477750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Собрав исходные данные приступаем к изготовлению и сборке макета «Автономного дома». В целом строение ничем не отличается от стандартной коробки для жилых домов, Двускатная крыша с углом наклона 45 градусов является наиболее оптимальной для установки солнечных батарей.</a:t>
            </a:r>
          </a:p>
          <a:p>
            <a:r>
              <a:rPr lang="ru-RU" dirty="0" smtClean="0"/>
              <a:t>Перед сборкой макета внимательно изучаем инструкции по технике безопасности.</a:t>
            </a:r>
          </a:p>
          <a:p>
            <a:r>
              <a:rPr lang="ru-RU" dirty="0" smtClean="0"/>
              <a:t>Масштаб макета выбран 1 к 10.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6" y="277091"/>
            <a:ext cx="3927764" cy="5237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18" y="1366980"/>
            <a:ext cx="3583132" cy="47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7927"/>
            <a:ext cx="8534400" cy="992908"/>
          </a:xfrm>
        </p:spPr>
        <p:txBody>
          <a:bodyPr/>
          <a:lstStyle/>
          <a:p>
            <a:r>
              <a:rPr lang="ru-RU" dirty="0" smtClean="0"/>
              <a:t>Технологическая карта макета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98984"/>
              </p:ext>
            </p:extLst>
          </p:nvPr>
        </p:nvGraphicFramePr>
        <p:xfrm>
          <a:off x="684212" y="1380835"/>
          <a:ext cx="10884333" cy="515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111">
                  <a:extLst>
                    <a:ext uri="{9D8B030D-6E8A-4147-A177-3AD203B41FA5}">
                      <a16:colId xmlns="" xmlns:a16="http://schemas.microsoft.com/office/drawing/2014/main" val="499824919"/>
                    </a:ext>
                  </a:extLst>
                </a:gridCol>
                <a:gridCol w="3628111">
                  <a:extLst>
                    <a:ext uri="{9D8B030D-6E8A-4147-A177-3AD203B41FA5}">
                      <a16:colId xmlns="" xmlns:a16="http://schemas.microsoft.com/office/drawing/2014/main" val="1837503976"/>
                    </a:ext>
                  </a:extLst>
                </a:gridCol>
                <a:gridCol w="3628111">
                  <a:extLst>
                    <a:ext uri="{9D8B030D-6E8A-4147-A177-3AD203B41FA5}">
                      <a16:colId xmlns="" xmlns:a16="http://schemas.microsoft.com/office/drawing/2014/main" val="1145009575"/>
                    </a:ext>
                  </a:extLst>
                </a:gridCol>
              </a:tblGrid>
              <a:tr h="704789"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5954915"/>
                  </a:ext>
                </a:extLst>
              </a:tr>
              <a:tr h="71457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Изготовление подставки 800*550*15 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ДСП, фанера 15 мм., </a:t>
                      </a:r>
                      <a:r>
                        <a:rPr lang="ru-RU" dirty="0" err="1" smtClean="0"/>
                        <a:t>меб</a:t>
                      </a:r>
                      <a:r>
                        <a:rPr lang="ru-RU" dirty="0" smtClean="0"/>
                        <a:t>. Щит 25 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Электролобзик.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0786428"/>
                  </a:ext>
                </a:extLst>
              </a:tr>
              <a:tr h="714578">
                <a:tc>
                  <a:txBody>
                    <a:bodyPr/>
                    <a:lstStyle/>
                    <a:p>
                      <a:r>
                        <a:rPr lang="ru-RU" dirty="0" smtClean="0"/>
                        <a:t>2. Постройка короба дома 550*400*320</a:t>
                      </a:r>
                      <a:r>
                        <a:rPr lang="ru-RU" baseline="0" dirty="0" smtClean="0"/>
                        <a:t> мм. </a:t>
                      </a:r>
                      <a:r>
                        <a:rPr lang="ru-RU" dirty="0" smtClean="0"/>
                        <a:t>и установка крыши</a:t>
                      </a:r>
                      <a:r>
                        <a:rPr lang="ru-RU" baseline="0" dirty="0" smtClean="0"/>
                        <a:t> (площадь 720*610 мм.)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Деревянные</a:t>
                      </a:r>
                      <a:r>
                        <a:rPr lang="ru-RU" baseline="0" dirty="0" smtClean="0"/>
                        <a:t> бруски сечением 18 мм.  и рейки, фанера 4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Ручной лобзик, ручной рубанок,</a:t>
                      </a:r>
                      <a:r>
                        <a:rPr lang="ru-RU" baseline="0" dirty="0" smtClean="0"/>
                        <a:t> молоток, гвозди.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139304"/>
                  </a:ext>
                </a:extLst>
              </a:tr>
              <a:tr h="714578">
                <a:tc>
                  <a:txBody>
                    <a:bodyPr/>
                    <a:lstStyle/>
                    <a:p>
                      <a:r>
                        <a:rPr lang="ru-RU" dirty="0" smtClean="0"/>
                        <a:t>3. Установка макетов солнечных батарей</a:t>
                      </a:r>
                      <a:r>
                        <a:rPr lang="ru-RU" baseline="0" dirty="0" smtClean="0"/>
                        <a:t> (20 штук 150*100 мм.).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Картон, бумага.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Ножницы, клей.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9805415"/>
                  </a:ext>
                </a:extLst>
              </a:tr>
              <a:tr h="714578">
                <a:tc>
                  <a:txBody>
                    <a:bodyPr/>
                    <a:lstStyle/>
                    <a:p>
                      <a:r>
                        <a:rPr lang="ru-RU" dirty="0" smtClean="0"/>
                        <a:t>4. Установка макета ветрогенератора (высота 600 мм.).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Деревянные</a:t>
                      </a:r>
                      <a:r>
                        <a:rPr lang="ru-RU" baseline="0" dirty="0" smtClean="0"/>
                        <a:t> бруски сечением 20 мм.  и рейки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Ручной лобзик, ручной рубанок,</a:t>
                      </a:r>
                      <a:r>
                        <a:rPr lang="ru-RU" baseline="0" dirty="0" smtClean="0"/>
                        <a:t> молоток, гвозди.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877121"/>
                  </a:ext>
                </a:extLst>
              </a:tr>
              <a:tr h="714578">
                <a:tc>
                  <a:txBody>
                    <a:bodyPr/>
                    <a:lstStyle/>
                    <a:p>
                      <a:r>
                        <a:rPr lang="ru-RU" dirty="0" smtClean="0"/>
                        <a:t>5. Покраска</a:t>
                      </a:r>
                      <a:r>
                        <a:rPr lang="ru-RU" baseline="0" dirty="0" smtClean="0"/>
                        <a:t> макета.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Акриловая краска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79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95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63237"/>
            <a:ext cx="8534400" cy="923635"/>
          </a:xfrm>
        </p:spPr>
        <p:txBody>
          <a:bodyPr/>
          <a:lstStyle/>
          <a:p>
            <a:r>
              <a:rPr lang="ru-RU" dirty="0" smtClean="0"/>
              <a:t>Итоги и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131332"/>
            <a:ext cx="4358843" cy="49231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нас получился реалистичный макет «Автономный дом» в масштабе 1:10, этот проект может быть реализован для обеспечения хороших условий проживания в труднодоступных территориях, жизни и работы оленеводов, охотников, рыбаков и др. работниках сельской местности.</a:t>
            </a:r>
          </a:p>
          <a:p>
            <a:r>
              <a:rPr lang="ru-RU" dirty="0" smtClean="0"/>
              <a:t>Также эту систему можно использовать в городских условиях для </a:t>
            </a:r>
            <a:r>
              <a:rPr lang="ru-RU" dirty="0"/>
              <a:t>снижения ежемесячных расходов на оплату электричества</a:t>
            </a:r>
            <a:r>
              <a:rPr lang="ru-RU" dirty="0" smtClean="0"/>
              <a:t>, где </a:t>
            </a:r>
            <a:r>
              <a:rPr lang="ru-RU" dirty="0"/>
              <a:t>нет подведенного электричества или происходят постоянные продолжительные отключения электроподачи на срок более 2 суток.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10" y="1181477"/>
            <a:ext cx="5976638" cy="4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09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797</TotalTime>
  <Words>643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ИДЕИ ПРЕОБРАЗУЮЩИЕ МИР</vt:lpstr>
      <vt:lpstr>актуальность</vt:lpstr>
      <vt:lpstr>Проблема</vt:lpstr>
      <vt:lpstr>Бесперебойные системы электроснабжения</vt:lpstr>
      <vt:lpstr>Презентация PowerPoint</vt:lpstr>
      <vt:lpstr>Презентация PowerPoint</vt:lpstr>
      <vt:lpstr>Практическая часть</vt:lpstr>
      <vt:lpstr>Технологическая карта макета</vt:lpstr>
      <vt:lpstr>Итоги и выводы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TECH</dc:creator>
  <cp:lastModifiedBy>User</cp:lastModifiedBy>
  <cp:revision>38</cp:revision>
  <dcterms:created xsi:type="dcterms:W3CDTF">2021-11-21T06:24:38Z</dcterms:created>
  <dcterms:modified xsi:type="dcterms:W3CDTF">2022-11-09T01:24:57Z</dcterms:modified>
</cp:coreProperties>
</file>