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3" r:id="rId5"/>
    <p:sldId id="262" r:id="rId6"/>
    <p:sldId id="261" r:id="rId7"/>
    <p:sldId id="260" r:id="rId8"/>
    <p:sldId id="259" r:id="rId9"/>
    <p:sldId id="270" r:id="rId10"/>
    <p:sldId id="269" r:id="rId11"/>
    <p:sldId id="268" r:id="rId12"/>
    <p:sldId id="267" r:id="rId13"/>
    <p:sldId id="266" r:id="rId14"/>
    <p:sldId id="265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5C7"/>
    <a:srgbClr val="0B0373"/>
    <a:srgbClr val="00CC00"/>
    <a:srgbClr val="CC9900"/>
    <a:srgbClr val="FF993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128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cbs-nvkz.narod.ru/produkt/7-chudes/start/Poetiz-rossjp-stihi.htm" TargetMode="External"/><Relationship Id="rId2" Type="http://schemas.openxmlformats.org/officeDocument/2006/relationships/hyperlink" Target="https://&#1087;&#1077;&#1076;&#1087;&#1088;&#1086;&#1077;&#1082;&#1090;.&#1088;&#1092;/%D0%B3%D1%80%D1%8F%D0%B4%D1%83%D0%BD%D0%BE%D0%B2%D0%B0-%D0%BF%D0%BE%D0%BB%D0%B8%D0%BD%D0%B0-%D1%88%D0%BE%D1%80%D1%81%D0%BA%D0%B8%D0%B9-%D1%8F%D0%B7%D1%8B%D0%B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kado.dissw.ru/indicationsvkr/5966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4282" y="1785926"/>
            <a:ext cx="8572560" cy="3530042"/>
            <a:chOff x="1055904" y="1497794"/>
            <a:chExt cx="7165477" cy="40065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55904" y="1497794"/>
              <a:ext cx="7165477" cy="2200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4392613" algn="l"/>
                </a:tabLst>
                <a:defRPr/>
              </a:pPr>
              <a:r>
                <a:rPr lang="ru-RU" sz="60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Пути развития шорской литературы. 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57488" y="5357826"/>
            <a:ext cx="607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Выполнила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педагог допобразования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Яркина Татьяна Александровна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Шорскую</a:t>
            </a:r>
            <a:r>
              <a:rPr lang="ru-RU" sz="2400" dirty="0" smtClean="0"/>
              <a:t> лирику 90-х вызвало к жизни общее предощущение надвигающейся катастрофы, гибели </a:t>
            </a:r>
            <a:r>
              <a:rPr lang="ru-RU" sz="2400" dirty="0" err="1" smtClean="0"/>
              <a:t>шорского</a:t>
            </a:r>
            <a:r>
              <a:rPr lang="ru-RU" sz="2400" dirty="0" smtClean="0"/>
              <a:t> этнического сознания. Речь идёт не о жизни конкретных отдельных шорцев, а о коренных изменениях в душе </a:t>
            </a:r>
            <a:r>
              <a:rPr lang="ru-RU" sz="2400" dirty="0" err="1" smtClean="0"/>
              <a:t>шорского</a:t>
            </a:r>
            <a:r>
              <a:rPr lang="ru-RU" sz="2400" dirty="0" smtClean="0"/>
              <a:t> народа, за которыми почти неизбежно следуют: утрата родного языка, исчезновение культуры, истории, традиционного, тысячелетия существовавшего мировоззрения, мироощущения и </a:t>
            </a:r>
            <a:r>
              <a:rPr lang="ru-RU" sz="2400" dirty="0" err="1" smtClean="0"/>
              <a:t>мирочувствования</a:t>
            </a:r>
            <a:r>
              <a:rPr lang="ru-RU" sz="2400" dirty="0" smtClean="0"/>
              <a:t>. Реальная действительность поставила народ как этническую общность на грань исчезновения. Народ, конечно, не мог и не может спокойно относиться к такой своей исторической перспективе, к такой своей участи. Поэтому и появилась, в частности, </a:t>
            </a:r>
            <a:r>
              <a:rPr lang="ru-RU" sz="2400" dirty="0" err="1" smtClean="0"/>
              <a:t>шорская</a:t>
            </a:r>
            <a:r>
              <a:rPr lang="ru-RU" sz="2400" dirty="0" smtClean="0"/>
              <a:t> лирика. Судьба народа вкупе с судьбой родной земли стали главной и лейтмотивной её темой.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892971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Современная </a:t>
            </a:r>
            <a:r>
              <a:rPr lang="ru-RU" sz="2600" dirty="0" err="1" smtClean="0"/>
              <a:t>шорская</a:t>
            </a:r>
            <a:r>
              <a:rPr lang="ru-RU" sz="2600" dirty="0" smtClean="0"/>
              <a:t> лирика элегична, это основной её лирический тон и тип переживания. Это не просто плач, грусть по прошлому, а попытка мысленно перенести прошлое в настоящее, попытка чувственно утвердить это прошлое в зыбком настоящем. Прошлое не утрачено, поскольку есть, жив лирический субъект, для которого это прошлое тоже живо и составляет часть его души. Некоторые поэты ищут опору не только в своём личном прошлом, но и в прошлом народа, причём, в очень далёком прошлом — в древнетюркской эпохе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89297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Природа в произведениях новых шорских поэтов — особая тема. Здесь не примитивный пейзаж, не воспевание природы, не олицетворение, одухотворение её, а поиск себя в природе, т.е. поиск в природе своего этнического сознания и мироощущения.</a:t>
            </a:r>
            <a:endParaRPr lang="ru-RU" sz="2600" dirty="0"/>
          </a:p>
        </p:txBody>
      </p:sp>
      <p:pic>
        <p:nvPicPr>
          <p:cNvPr id="25602" name="Picture 2" descr="https://cdn.culture.ru/images/f803c8e3-5bcf-548f-b51e-75e3dfe9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5143536" cy="3233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Читая </a:t>
            </a:r>
            <a:r>
              <a:rPr lang="ru-RU" sz="2400" dirty="0" err="1" smtClean="0"/>
              <a:t>шорскую</a:t>
            </a:r>
            <a:r>
              <a:rPr lang="ru-RU" sz="2400" dirty="0" smtClean="0"/>
              <a:t> лирику, мы можем видеть и чувствовать то, что называется любовью к родине, которая преимущественно – природа, и переживание рядом с родиной-природой постоянного чувства восторга, радости, очарования.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31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1305C7"/>
                </a:solidFill>
              </a:rPr>
              <a:t>Шумит, шумит, играя,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err="1" smtClean="0">
                <a:solidFill>
                  <a:srgbClr val="1305C7"/>
                </a:solidFill>
              </a:rPr>
              <a:t>Кондома-река</a:t>
            </a:r>
            <a:r>
              <a:rPr lang="ru-RU" sz="2400" i="1" dirty="0" smtClean="0">
                <a:solidFill>
                  <a:srgbClr val="1305C7"/>
                </a:solidFill>
              </a:rPr>
              <a:t>.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Плывут, плывут без края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В небе облака.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Куда ни глянь - просторы,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Долины да луга,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Заснеженные горы,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Дремучая тайга.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Гляжу на край мой милый,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На </a:t>
            </a:r>
            <a:r>
              <a:rPr lang="ru-RU" sz="2400" i="1" dirty="0" err="1" smtClean="0">
                <a:solidFill>
                  <a:srgbClr val="1305C7"/>
                </a:solidFill>
              </a:rPr>
              <a:t>Шорию</a:t>
            </a:r>
            <a:r>
              <a:rPr lang="ru-RU" sz="2400" i="1" dirty="0" smtClean="0">
                <a:solidFill>
                  <a:srgbClr val="1305C7"/>
                </a:solidFill>
              </a:rPr>
              <a:t> мою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И песней легкокрылой</a:t>
            </a:r>
            <a:br>
              <a:rPr lang="ru-RU" sz="2400" i="1" dirty="0" smtClean="0">
                <a:solidFill>
                  <a:srgbClr val="1305C7"/>
                </a:solidFill>
              </a:rPr>
            </a:br>
            <a:r>
              <a:rPr lang="ru-RU" sz="2400" i="1" dirty="0" smtClean="0">
                <a:solidFill>
                  <a:srgbClr val="1305C7"/>
                </a:solidFill>
              </a:rPr>
              <a:t>Я так о ней пою</a:t>
            </a:r>
            <a:endParaRPr lang="ru-RU" sz="2400" i="1" dirty="0">
              <a:solidFill>
                <a:srgbClr val="1305C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02" y="2285992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CC00"/>
                </a:solidFill>
              </a:rPr>
              <a:t>Расстелила перины пуховые,</a:t>
            </a:r>
            <a:br>
              <a:rPr lang="ru-RU" sz="2400" i="1" dirty="0" smtClean="0">
                <a:solidFill>
                  <a:srgbClr val="00CC00"/>
                </a:solidFill>
              </a:rPr>
            </a:br>
            <a:r>
              <a:rPr lang="ru-RU" sz="2400" i="1" dirty="0" smtClean="0">
                <a:solidFill>
                  <a:srgbClr val="00CC00"/>
                </a:solidFill>
              </a:rPr>
              <a:t>В самоцветах заснеженный лес.</a:t>
            </a:r>
            <a:br>
              <a:rPr lang="ru-RU" sz="2400" i="1" dirty="0" smtClean="0">
                <a:solidFill>
                  <a:srgbClr val="00CC00"/>
                </a:solidFill>
              </a:rPr>
            </a:br>
            <a:r>
              <a:rPr lang="ru-RU" sz="2400" i="1" dirty="0" smtClean="0">
                <a:solidFill>
                  <a:srgbClr val="00CC00"/>
                </a:solidFill>
              </a:rPr>
              <a:t>Веют ветки дурманом пихтовые</a:t>
            </a:r>
            <a:br>
              <a:rPr lang="ru-RU" sz="2400" i="1" dirty="0" smtClean="0">
                <a:solidFill>
                  <a:srgbClr val="00CC00"/>
                </a:solidFill>
              </a:rPr>
            </a:br>
            <a:r>
              <a:rPr lang="ru-RU" sz="2400" i="1" dirty="0" smtClean="0">
                <a:solidFill>
                  <a:srgbClr val="00CC00"/>
                </a:solidFill>
              </a:rPr>
              <a:t>И звенит тишиною окрест.</a:t>
            </a:r>
            <a:br>
              <a:rPr lang="ru-RU" sz="2400" i="1" dirty="0" smtClean="0">
                <a:solidFill>
                  <a:srgbClr val="00CC00"/>
                </a:solidFill>
              </a:rPr>
            </a:br>
            <a:r>
              <a:rPr lang="ru-RU" sz="2400" i="1" dirty="0" smtClean="0">
                <a:solidFill>
                  <a:srgbClr val="00CC00"/>
                </a:solidFill>
              </a:rPr>
              <a:t>По распадку ползёт, извивается</a:t>
            </a:r>
            <a:br>
              <a:rPr lang="ru-RU" sz="2400" i="1" dirty="0" smtClean="0">
                <a:solidFill>
                  <a:srgbClr val="00CC00"/>
                </a:solidFill>
              </a:rPr>
            </a:br>
            <a:r>
              <a:rPr lang="ru-RU" sz="2400" i="1" dirty="0" smtClean="0">
                <a:solidFill>
                  <a:srgbClr val="00CC00"/>
                </a:solidFill>
              </a:rPr>
              <a:t>Серебристою змейкой ручей…</a:t>
            </a:r>
            <a:br>
              <a:rPr lang="ru-RU" sz="2400" i="1" dirty="0" smtClean="0">
                <a:solidFill>
                  <a:srgbClr val="00CC00"/>
                </a:solidFill>
              </a:rPr>
            </a:br>
            <a:r>
              <a:rPr lang="ru-RU" sz="2400" i="1" dirty="0" smtClean="0">
                <a:solidFill>
                  <a:srgbClr val="00CC00"/>
                </a:solidFill>
              </a:rPr>
              <a:t>Здесь душа красотой наполняется,</a:t>
            </a:r>
            <a:br>
              <a:rPr lang="ru-RU" sz="2400" i="1" dirty="0" smtClean="0">
                <a:solidFill>
                  <a:srgbClr val="00CC00"/>
                </a:solidFill>
              </a:rPr>
            </a:br>
            <a:r>
              <a:rPr lang="ru-RU" sz="2400" i="1" dirty="0" smtClean="0">
                <a:solidFill>
                  <a:srgbClr val="00CC00"/>
                </a:solidFill>
              </a:rPr>
              <a:t>Просит песни…да чтоб </a:t>
            </a:r>
            <a:r>
              <a:rPr lang="ru-RU" sz="2400" i="1" dirty="0" err="1" smtClean="0">
                <a:solidFill>
                  <a:srgbClr val="00CC00"/>
                </a:solidFill>
              </a:rPr>
              <a:t>позвончей</a:t>
            </a:r>
            <a:r>
              <a:rPr lang="ru-RU" sz="2400" i="1" dirty="0" smtClean="0">
                <a:solidFill>
                  <a:srgbClr val="00CC00"/>
                </a:solidFill>
              </a:rPr>
              <a:t>.</a:t>
            </a:r>
            <a:endParaRPr lang="ru-RU" sz="2400" i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Шорец издревле относился к природе как к своей родине. Он был един с природой. Но он никогда не путал себя с ней. Не чувствовал себя ни рабом, ни царем природы, а чувствовал себя неотъемлемой её частью. Просто все остальные части природы (деревья, трава, веете, звери, горы, реки, а также солнце, луна и звёзды) так же живы, как человек, так же обладают душой, характером и биографией, судьбой. Некоторые — вечны, а кто-то так же смертен, как и человек.</a:t>
            </a:r>
            <a:endParaRPr lang="ru-RU" sz="2400" dirty="0"/>
          </a:p>
        </p:txBody>
      </p:sp>
      <p:pic>
        <p:nvPicPr>
          <p:cNvPr id="27650" name="Picture 2" descr="https://sibirkys.files.wordpress.com/2009/12/d0b4d0b5d0bbd0b5d0b3d0b0d186d0b8d18f-d0b8d0b7-d0bcd18bd181d0bad0bed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4000504"/>
            <a:ext cx="3333772" cy="2500330"/>
          </a:xfrm>
          <a:prstGeom prst="rect">
            <a:avLst/>
          </a:prstGeom>
          <a:noFill/>
        </p:spPr>
      </p:pic>
      <p:pic>
        <p:nvPicPr>
          <p:cNvPr id="27652" name="Picture 4" descr="https://s.poembook.ru/theme/60/96/c2/677dd1a11080101b2a5c2ac671ab2b2b750eafb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1857364"/>
            <a:ext cx="8358247" cy="4353957"/>
            <a:chOff x="607488" y="1344094"/>
            <a:chExt cx="7925326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486216"/>
              <a:chOff x="607288" y="-815361"/>
              <a:chExt cx="7925152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5163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0" y="714356"/>
            <a:ext cx="85779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3051"/>
            <a:ext cx="8929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>
                <a:hlinkClick r:id="rId2"/>
              </a:rPr>
              <a:t>https://xn--d1abbusdciv.xn--p1ai/%D0%B3%D1%80%D1%8F%D0%B4%D1%83%D0%BD%D0%BE%D0%B2%D0%B0-%D0%BF%D0%BE%D0%BB%D0%B8%D0%BD%D0%B0-%D1%88%D0%BE%D1%80%D1%81%D0%BA%D0%B8%D0%B9-%D1%8F%D0%B7%D1%8B%D0%BA/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 </a:t>
            </a:r>
            <a:r>
              <a:rPr lang="en-US" dirty="0" smtClean="0">
                <a:hlinkClick r:id="rId3"/>
              </a:rPr>
              <a:t>http://dcbs-nvkz.narod.ru/produkt/7-chudes/start/Poetiz-rossjp-stihi.htm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 </a:t>
            </a:r>
            <a:r>
              <a:rPr lang="en-US" dirty="0" smtClean="0">
                <a:hlinkClick r:id="rId4"/>
              </a:rPr>
              <a:t>https://skado.dissw.ru/indicationsvkr/5966/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Шорская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литература зародилась в 80-е годы XIX  века вместе с шорской письменностью. Она началась также, как и множество литератур других народов мира: с перевода на свой язык текста Библии или священных книг других мировых религий. Эти переводы и были первыми произведениями начинающихся литератур. Священное писание 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шорский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язык было переведено в 1883 году в то время учащимся Казанской семинарии, а впоследствии священником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Матурского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отделения Алтайской духовной миссии Иваном Матвеевичем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Штыгашевым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первым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шорским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писателем. С этого перевода, сделанного изящным, лаконичным и богатым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шорским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языком, и начинается  литература.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7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Существование самого </a:t>
            </a:r>
            <a:r>
              <a:rPr lang="ru-RU" sz="2800" dirty="0" err="1" smtClean="0"/>
              <a:t>шорского</a:t>
            </a:r>
            <a:r>
              <a:rPr lang="ru-RU" sz="2800" dirty="0" smtClean="0"/>
              <a:t> народа, бесспорная его талантливость в области художественного слова (богатый эпос,  фольклор) неизменно давали возможность шорской литературе возродиться и открыть новую страницу своей истории.</a:t>
            </a:r>
            <a:endParaRPr lang="ru-RU" sz="2800" dirty="0"/>
          </a:p>
        </p:txBody>
      </p:sp>
      <p:pic>
        <p:nvPicPr>
          <p:cNvPr id="1026" name="Picture 2" descr="https://kemerovostat.gks.ru/storage/document_news/2020/11-13/5p7j9RTK/%D1%88%D0%BE%D1%80%D1%86%D1%8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469" y="1857364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Отметим этапы сложного пути литературы.   </a:t>
            </a:r>
            <a:r>
              <a:rPr lang="ru-RU" sz="2600" dirty="0" err="1" smtClean="0"/>
              <a:t>Шорская</a:t>
            </a:r>
            <a:r>
              <a:rPr lang="ru-RU" sz="2600" dirty="0" smtClean="0"/>
              <a:t> литература  началась  с прославления православной веры,   что было   чуждо,    по    существу,    народному    </a:t>
            </a:r>
          </a:p>
          <a:p>
            <a:r>
              <a:rPr lang="ru-RU" sz="2600" dirty="0" smtClean="0"/>
              <a:t>сознанию,    которое,  оставаясь   языческим,   </a:t>
            </a:r>
            <a:r>
              <a:rPr lang="ru-RU" sz="2600" dirty="0" err="1" smtClean="0"/>
              <a:t>шаманист-ским</a:t>
            </a:r>
            <a:r>
              <a:rPr lang="ru-RU" sz="2600" dirty="0" smtClean="0"/>
              <a:t>,    лишь   формально   облачилось   в   христианские одежды.   Именно   поэтому  ни   перевод  Библии,   ни повествования в  жанре  паломнических  записок  и жития   </a:t>
            </a:r>
            <a:r>
              <a:rPr lang="ru-RU" sz="2600" dirty="0" err="1" smtClean="0"/>
              <a:t>И.М.Штыгашева</a:t>
            </a:r>
            <a:r>
              <a:rPr lang="ru-RU" sz="2600" dirty="0" smtClean="0"/>
              <a:t>    не    получили    в    шорской   </a:t>
            </a:r>
          </a:p>
          <a:p>
            <a:r>
              <a:rPr lang="ru-RU" sz="2600" dirty="0" smtClean="0"/>
              <a:t>литературе достойного своего   продолжения.</a:t>
            </a:r>
            <a:endParaRPr lang="ru-RU" sz="2600" dirty="0"/>
          </a:p>
        </p:txBody>
      </p:sp>
      <p:pic>
        <p:nvPicPr>
          <p:cNvPr id="2050" name="Picture 2" descr="http://almode.ru/uploads/posts/2021-03/1615881328_25-p-natsionalnaya-odezhda-shortsi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86050" y="4286256"/>
            <a:ext cx="3012391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конце 30-х годов, во время расцвета шорской литературы, репрессии почти свели на нет литературу. Речь идет об уничтожении самого </a:t>
            </a:r>
            <a:r>
              <a:rPr lang="ru-RU" sz="2600" dirty="0" err="1" smtClean="0"/>
              <a:t>шорского</a:t>
            </a:r>
            <a:r>
              <a:rPr lang="ru-RU" sz="2600" dirty="0" smtClean="0"/>
              <a:t> письменного языка, возможности опубликовать свои произведения. На родном языке </a:t>
            </a:r>
            <a:r>
              <a:rPr lang="ru-RU" sz="2600" dirty="0" err="1" smtClean="0"/>
              <a:t>шорская</a:t>
            </a:r>
            <a:r>
              <a:rPr lang="ru-RU" sz="2600" dirty="0" smtClean="0"/>
              <a:t> литература не печаталась с 1940 года, т.е. с того времени, как в 1939 году был ликвидирован </a:t>
            </a:r>
            <a:r>
              <a:rPr lang="ru-RU" sz="2600" dirty="0" err="1" smtClean="0"/>
              <a:t>Горно-Шорский</a:t>
            </a:r>
            <a:r>
              <a:rPr lang="ru-RU" sz="2600" dirty="0" smtClean="0"/>
              <a:t> национальный район. </a:t>
            </a:r>
            <a:r>
              <a:rPr lang="ru-RU" sz="2600" dirty="0" err="1" smtClean="0"/>
              <a:t>Шорский</a:t>
            </a:r>
            <a:r>
              <a:rPr lang="ru-RU" sz="2600" dirty="0" smtClean="0"/>
              <a:t> язык был обречен на «шагреневое» существование только в устной форме и только в быту.</a:t>
            </a:r>
            <a:endParaRPr lang="ru-RU" sz="2600" dirty="0"/>
          </a:p>
        </p:txBody>
      </p:sp>
      <p:pic>
        <p:nvPicPr>
          <p:cNvPr id="3074" name="Picture 2" descr="https://o-tendencii.com/uploads/posts/2022-02/1644667392_42-o-tendencii-com-p-obraz-shortsi-kostyum-natsionalnii-foto-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70"/>
            <a:ext cx="3178955" cy="2119303"/>
          </a:xfrm>
          <a:prstGeom prst="rect">
            <a:avLst/>
          </a:prstGeom>
          <a:noFill/>
        </p:spPr>
      </p:pic>
      <p:pic>
        <p:nvPicPr>
          <p:cNvPr id="3076" name="Picture 4" descr="https://o-tendencii.com/uploads/posts/2022-02/1644667392_42-o-tendencii-com-p-obraz-shortsi-kostyum-natsionalnii-foto-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4572008"/>
            <a:ext cx="3000432" cy="200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298"/>
            <a:ext cx="89297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 smtClean="0"/>
              <a:t>Шорская</a:t>
            </a:r>
            <a:r>
              <a:rPr lang="ru-RU" sz="2600" dirty="0" smtClean="0"/>
              <a:t> литература оказалась жизнеспособной, она не умерла, а выжила тем, что перешла на другой — русский язык, и даже добилась определённого признания и известности.  Оставшиеся в живых после 37-го года три шорских литератора, вынуждены были писать на неродном языке, и за последующие 30 лет им удалось опубликовать всего по нескольку произведении.</a:t>
            </a:r>
            <a:endParaRPr lang="ru-RU" sz="2600" dirty="0"/>
          </a:p>
        </p:txBody>
      </p:sp>
      <p:pic>
        <p:nvPicPr>
          <p:cNvPr id="4098" name="Picture 2" descr="https://xn--c1akev.xn--p1ai/media/filer_public/98/46/9846e521-a999-4f63-b0c2-1e3fea01a46c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256"/>
            <a:ext cx="1643074" cy="2209476"/>
          </a:xfrm>
          <a:prstGeom prst="rect">
            <a:avLst/>
          </a:prstGeom>
          <a:noFill/>
        </p:spPr>
      </p:pic>
      <p:pic>
        <p:nvPicPr>
          <p:cNvPr id="4100" name="Picture 4" descr="https://www.osinniki.org/uploads/posts/2019-12/thumbs/157623134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357694"/>
            <a:ext cx="1690700" cy="214314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357694"/>
            <a:ext cx="1451001" cy="21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60-70-ые годы уже прошедшего века </a:t>
            </a:r>
            <a:r>
              <a:rPr lang="ru-RU" sz="2600" dirty="0" err="1" smtClean="0"/>
              <a:t>шорская</a:t>
            </a:r>
            <a:r>
              <a:rPr lang="ru-RU" sz="2600" dirty="0" smtClean="0"/>
              <a:t> литература не только активно существовала, но и была достаточно известна кузбасскому читателю. Правда, читатель тогда вряд ли ясно осознавал, что он читает произведения именно шорской литературы. В те времена пропагандировались и были популярны иные понятия, такие, как «советская литература», «</a:t>
            </a:r>
            <a:r>
              <a:rPr lang="ru-RU" sz="2600" dirty="0" err="1" smtClean="0"/>
              <a:t>литература</a:t>
            </a:r>
            <a:r>
              <a:rPr lang="ru-RU" sz="2600" dirty="0" smtClean="0"/>
              <a:t> Кузбасса», «писатели-земляки», «честные поэты» и т.п.</a:t>
            </a:r>
            <a:endParaRPr lang="ru-RU" sz="2600" dirty="0"/>
          </a:p>
        </p:txBody>
      </p:sp>
      <p:pic>
        <p:nvPicPr>
          <p:cNvPr id="5122" name="Picture 2" descr="https://coollib.net/i/67/478367/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1602394" cy="2428892"/>
          </a:xfrm>
          <a:prstGeom prst="rect">
            <a:avLst/>
          </a:prstGeom>
          <a:noFill/>
        </p:spPr>
      </p:pic>
      <p:pic>
        <p:nvPicPr>
          <p:cNvPr id="5124" name="Picture 4" descr="https://rusbuk.ru/uploads/books/396872/d56dfa86b02aa1062e685b7b46e0a5879d130969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14818"/>
            <a:ext cx="1888351" cy="2428892"/>
          </a:xfrm>
          <a:prstGeom prst="rect">
            <a:avLst/>
          </a:prstGeom>
          <a:noFill/>
        </p:spPr>
      </p:pic>
      <p:pic>
        <p:nvPicPr>
          <p:cNvPr id="5126" name="Picture 6" descr="http://lik-kuzbassa.narod.ru/Literatyra.files/Knijny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1634678" cy="2362200"/>
          </a:xfrm>
          <a:prstGeom prst="rect">
            <a:avLst/>
          </a:prstGeom>
          <a:noFill/>
        </p:spPr>
      </p:pic>
      <p:pic>
        <p:nvPicPr>
          <p:cNvPr id="5128" name="Picture 8" descr="https://xn--42-glcefpbnxe4d2i.xn--p1ai/images/books/b0013/tit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286256"/>
            <a:ext cx="1643074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80-е годы наметился и стал проявляться подъём национального самосознания </a:t>
            </a:r>
            <a:r>
              <a:rPr lang="ru-RU" sz="2600" dirty="0" err="1" smtClean="0"/>
              <a:t>шорского</a:t>
            </a:r>
            <a:r>
              <a:rPr lang="ru-RU" sz="2600" dirty="0" smtClean="0"/>
              <a:t> народа. Этот подъём дал необходимую энергию для возрождения шорской литературы. Благо, народ не утратил еще своей природной талантливости, когда-то, к примеру, давшей миру более 100 произведений героического эпоса, которые записаны  в течение последних двух веков. Чуть позже, в начале 90-ых годов стали постепенно появляться талантливые поэты и прозаики.</a:t>
            </a:r>
            <a:endParaRPr lang="ru-RU" sz="26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4412112"/>
            <a:ext cx="3780279" cy="21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Первая после 50-летнего забвения народа и его литературного языка художественная книга на </a:t>
            </a:r>
            <a:r>
              <a:rPr lang="ru-RU" sz="2600" dirty="0" err="1" smtClean="0"/>
              <a:t>шорском</a:t>
            </a:r>
            <a:r>
              <a:rPr lang="ru-RU" sz="2600" dirty="0" smtClean="0"/>
              <a:t> языке называлась «Тан </a:t>
            </a:r>
            <a:r>
              <a:rPr lang="ru-RU" sz="2600" dirty="0" err="1" smtClean="0"/>
              <a:t>атча</a:t>
            </a:r>
            <a:r>
              <a:rPr lang="ru-RU" sz="2600" dirty="0" smtClean="0"/>
              <a:t>» (Заря занимается).</a:t>
            </a:r>
            <a:endParaRPr lang="ru-RU" sz="2600" dirty="0"/>
          </a:p>
        </p:txBody>
      </p:sp>
      <p:pic>
        <p:nvPicPr>
          <p:cNvPr id="22530" name="Picture 2" descr="Тан атча = [Встает заря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613202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2143116"/>
            <a:ext cx="32147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1994 году вышел сборник стихотворений </a:t>
            </a:r>
          </a:p>
          <a:p>
            <a:r>
              <a:rPr lang="ru-RU" sz="2600" dirty="0" smtClean="0"/>
              <a:t>Г. </a:t>
            </a:r>
            <a:r>
              <a:rPr lang="ru-RU" sz="2600" dirty="0" err="1" smtClean="0"/>
              <a:t>Косточакова</a:t>
            </a:r>
            <a:r>
              <a:rPr lang="ru-RU" sz="2600" dirty="0" smtClean="0"/>
              <a:t> на </a:t>
            </a:r>
            <a:r>
              <a:rPr lang="ru-RU" sz="2600" dirty="0" err="1" smtClean="0"/>
              <a:t>шорском</a:t>
            </a:r>
            <a:r>
              <a:rPr lang="ru-RU" sz="2600" dirty="0" smtClean="0"/>
              <a:t> языке «Ала </a:t>
            </a:r>
            <a:r>
              <a:rPr lang="ru-RU" sz="2600" dirty="0" err="1" smtClean="0"/>
              <a:t>тагларым</a:t>
            </a:r>
            <a:r>
              <a:rPr lang="ru-RU" sz="2600" dirty="0" smtClean="0"/>
              <a:t>» (Высокие мои горы).</a:t>
            </a:r>
            <a:endParaRPr lang="ru-RU" sz="2600" dirty="0"/>
          </a:p>
        </p:txBody>
      </p:sp>
      <p:pic>
        <p:nvPicPr>
          <p:cNvPr id="22532" name="Picture 4" descr="Ала тагларым = Сти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85992"/>
            <a:ext cx="2443179" cy="3940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728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35</cp:revision>
  <dcterms:created xsi:type="dcterms:W3CDTF">2014-06-24T15:51:35Z</dcterms:created>
  <dcterms:modified xsi:type="dcterms:W3CDTF">2022-11-20T07:51:10Z</dcterms:modified>
</cp:coreProperties>
</file>