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1" r:id="rId3"/>
    <p:sldId id="272" r:id="rId4"/>
    <p:sldId id="258" r:id="rId5"/>
    <p:sldId id="260" r:id="rId6"/>
    <p:sldId id="273" r:id="rId7"/>
    <p:sldId id="274" r:id="rId8"/>
    <p:sldId id="262" r:id="rId9"/>
    <p:sldId id="289" r:id="rId10"/>
    <p:sldId id="290" r:id="rId11"/>
    <p:sldId id="291" r:id="rId12"/>
    <p:sldId id="264" r:id="rId13"/>
    <p:sldId id="275" r:id="rId14"/>
    <p:sldId id="277" r:id="rId15"/>
    <p:sldId id="292" r:id="rId16"/>
    <p:sldId id="293" r:id="rId17"/>
    <p:sldId id="294" r:id="rId18"/>
    <p:sldId id="295" r:id="rId19"/>
    <p:sldId id="276" r:id="rId20"/>
    <p:sldId id="266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548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44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031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575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729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680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776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49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957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833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921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550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5328591"/>
          </a:xfrm>
        </p:spPr>
        <p:txBody>
          <a:bodyPr>
            <a:normAutofit/>
          </a:bodyPr>
          <a:lstStyle/>
          <a:p>
            <a:r>
              <a:rPr lang="ru-RU" b="1" dirty="0" smtClean="0"/>
              <a:t>Методические основы организации сюжетно-ролевых игр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4938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prstClr val="black"/>
                </a:solidFill>
              </a:rPr>
              <a:t>Определите сюжет, содержание, роли, игровые действия.</a:t>
            </a:r>
            <a:endParaRPr lang="ru-RU" dirty="0"/>
          </a:p>
        </p:txBody>
      </p:sp>
      <p:pic>
        <p:nvPicPr>
          <p:cNvPr id="2050" name="Picture 2" descr="C:\Users\Lena\Desktop\СРИ\фото инет\разное\ca1428953eefc84058df3e6fac772fdd.jp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14525" y="2091531"/>
            <a:ext cx="531495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Lena\Desktop\СРИ\фото инет\разное\ca1428953eefc84058df3e6fac772fdd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5" y="1657350"/>
            <a:ext cx="531495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Lena\Desktop\СРИ\фото инет\разное\ca1428953eefc84058df3e6fac772fdd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8640960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21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prstClr val="black"/>
                </a:solidFill>
              </a:rPr>
              <a:t>Определите сюжет, содержание, роли, игровые действия.</a:t>
            </a:r>
            <a:endParaRPr lang="ru-RU" dirty="0"/>
          </a:p>
        </p:txBody>
      </p:sp>
      <p:pic>
        <p:nvPicPr>
          <p:cNvPr id="3074" name="Picture 2" descr="C:\Users\Lena\Desktop\СРИ\фото инет\семья\94290_html_6c4a5b9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8640960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0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Назовите этапы </a:t>
            </a:r>
            <a:r>
              <a:rPr lang="ru-RU" sz="3600" b="1" dirty="0"/>
              <a:t>развития </a:t>
            </a:r>
            <a:r>
              <a:rPr lang="ru-RU" sz="3600" b="1" dirty="0" smtClean="0"/>
              <a:t>СР игры, возраст детей, соответствующий этому этапу, какими действиями овладевает ребенок: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53650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1.	Ознакомительная игра (</a:t>
            </a:r>
            <a:r>
              <a:rPr lang="ru-RU" dirty="0" smtClean="0"/>
              <a:t>действия с предметом, </a:t>
            </a:r>
            <a:r>
              <a:rPr lang="ru-RU" dirty="0"/>
              <a:t>манипуляции – 1 год);</a:t>
            </a:r>
          </a:p>
          <a:p>
            <a:pPr marL="0" indent="0">
              <a:buNone/>
            </a:pPr>
            <a:r>
              <a:rPr lang="ru-RU" dirty="0"/>
              <a:t>2.	</a:t>
            </a:r>
            <a:r>
              <a:rPr lang="ru-RU" dirty="0" err="1"/>
              <a:t>Отобразительная</a:t>
            </a:r>
            <a:r>
              <a:rPr lang="ru-RU" dirty="0"/>
              <a:t> игра (овладение действиями – 1-2 года);</a:t>
            </a:r>
          </a:p>
          <a:p>
            <a:pPr marL="0" indent="0">
              <a:buNone/>
            </a:pPr>
            <a:r>
              <a:rPr lang="ru-RU" dirty="0"/>
              <a:t>3.	Сюжетно-</a:t>
            </a:r>
            <a:r>
              <a:rPr lang="ru-RU" dirty="0" err="1"/>
              <a:t>отобразительная</a:t>
            </a:r>
            <a:r>
              <a:rPr lang="ru-RU" dirty="0"/>
              <a:t> игра (отражение действий, полученных в повседневной жизни – 2-3 года);</a:t>
            </a:r>
          </a:p>
          <a:p>
            <a:pPr marL="0" indent="0">
              <a:buNone/>
            </a:pPr>
            <a:r>
              <a:rPr lang="ru-RU" dirty="0"/>
              <a:t>4.	Сюжетно-ролевая игра </a:t>
            </a:r>
            <a:r>
              <a:rPr lang="ru-RU" dirty="0" smtClean="0"/>
              <a:t>(ролевые действия, связанные с отношениями к другим играющим - 3-7 </a:t>
            </a:r>
            <a:r>
              <a:rPr lang="ru-RU" dirty="0"/>
              <a:t>лет).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463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Какие условия необходимо создавать для формирования сюжетно-ролевой игры?</a:t>
            </a:r>
            <a:endParaRPr lang="ru-RU" sz="3200" b="1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026568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До 3-х лет</a:t>
            </a:r>
          </a:p>
          <a:p>
            <a:endParaRPr lang="ru-RU" dirty="0"/>
          </a:p>
          <a:p>
            <a:endParaRPr lang="ru-RU" dirty="0" smtClean="0"/>
          </a:p>
          <a:p>
            <a:endParaRPr lang="ru-RU" sz="1100" dirty="0" smtClean="0"/>
          </a:p>
          <a:p>
            <a:r>
              <a:rPr lang="ru-RU" dirty="0" smtClean="0"/>
              <a:t>С 3-х лет</a:t>
            </a:r>
          </a:p>
          <a:p>
            <a:endParaRPr lang="ru-RU" dirty="0"/>
          </a:p>
          <a:p>
            <a:endParaRPr lang="ru-RU" dirty="0" smtClean="0"/>
          </a:p>
          <a:p>
            <a:endParaRPr lang="ru-RU" sz="1200" dirty="0" smtClean="0"/>
          </a:p>
          <a:p>
            <a:r>
              <a:rPr lang="ru-RU" dirty="0" smtClean="0"/>
              <a:t>Старше 5 лет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2339752" y="1600200"/>
            <a:ext cx="6347048" cy="4853136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/>
              <a:t>ставить детей перед необходимостью использовать новый, более сложный способ построения игры (сначала вслед за взрослым, затем самостоятельно</a:t>
            </a:r>
            <a:r>
              <a:rPr lang="ru-RU" dirty="0" smtClean="0"/>
              <a:t>);</a:t>
            </a:r>
            <a:endParaRPr lang="ru-RU" dirty="0"/>
          </a:p>
          <a:p>
            <a:pPr lvl="0"/>
            <a:r>
              <a:rPr lang="ru-RU" dirty="0" smtClean="0"/>
              <a:t>«</a:t>
            </a:r>
            <a:r>
              <a:rPr lang="ru-RU" dirty="0"/>
              <a:t>втягивать» </a:t>
            </a:r>
            <a:r>
              <a:rPr lang="ru-RU" dirty="0" smtClean="0"/>
              <a:t>детей в </a:t>
            </a:r>
            <a:r>
              <a:rPr lang="ru-RU" dirty="0"/>
              <a:t>сов­местную игру, развернутую в виде цепочки ролевых диало­гов, тем самым открыть игровую </a:t>
            </a:r>
            <a:r>
              <a:rPr lang="ru-RU" dirty="0" smtClean="0"/>
              <a:t>роль;</a:t>
            </a:r>
            <a:endParaRPr lang="ru-RU" dirty="0"/>
          </a:p>
          <a:p>
            <a:pPr lvl="0"/>
            <a:r>
              <a:rPr lang="ru-RU" dirty="0" smtClean="0"/>
              <a:t>включать детей в </a:t>
            </a:r>
            <a:r>
              <a:rPr lang="ru-RU" dirty="0"/>
              <a:t>своеобразные игры — придумывания, знакомя с новым способом построения сю­жетной игры — творческим комбинированием разнообразных событий.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2167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b="1" dirty="0" smtClean="0"/>
              <a:t>3 способа построения игры:</a:t>
            </a:r>
            <a:endParaRPr lang="ru-RU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400" dirty="0" smtClean="0"/>
              <a:t>I</a:t>
            </a:r>
            <a:r>
              <a:rPr lang="ru-RU" sz="3400" dirty="0" smtClean="0"/>
              <a:t>. </a:t>
            </a:r>
            <a:r>
              <a:rPr lang="ru-RU" sz="3400" b="1" dirty="0" smtClean="0"/>
              <a:t>Предметно-игровой </a:t>
            </a:r>
            <a:r>
              <a:rPr lang="ru-RU" sz="3400" b="1" dirty="0"/>
              <a:t>способ (ранний возраст), </a:t>
            </a:r>
            <a:r>
              <a:rPr lang="ru-RU" sz="3400" dirty="0"/>
              <a:t>где в совместной игре учат осуществлению условных действий с игрушками, предметами-заместителями, воображаемым предметом, а так­же взаимодействию</a:t>
            </a:r>
            <a:r>
              <a:rPr lang="ru-RU" sz="3400" dirty="0" smtClean="0"/>
              <a:t>.</a:t>
            </a:r>
          </a:p>
          <a:p>
            <a:pPr marL="0" indent="0">
              <a:buNone/>
            </a:pPr>
            <a:endParaRPr lang="ru-RU" sz="3400" dirty="0" smtClean="0"/>
          </a:p>
          <a:p>
            <a:pPr marL="0" indent="0">
              <a:buNone/>
            </a:pPr>
            <a:r>
              <a:rPr lang="en-US" sz="3400" dirty="0" smtClean="0"/>
              <a:t>II</a:t>
            </a:r>
            <a:r>
              <a:rPr lang="ru-RU" sz="3400" dirty="0" smtClean="0"/>
              <a:t>. </a:t>
            </a:r>
            <a:r>
              <a:rPr lang="ru-RU" sz="3400" b="1" dirty="0" smtClean="0"/>
              <a:t>Ролевой </a:t>
            </a:r>
            <a:r>
              <a:rPr lang="ru-RU" sz="3400" b="1" dirty="0"/>
              <a:t>способ (младший дошкольный возраст)</a:t>
            </a:r>
            <a:r>
              <a:rPr lang="ru-RU" sz="3400" dirty="0"/>
              <a:t>, при котором происходит формирование ролевого поведения, ориентиро­ванного на партнера: сначала — игрушку, затем — взрослого и сверстника. Осуществляется это постепенно, через «роль в действии», взаимодействие по ролям, ролевые диалоги, смену ролей в зависимости от изменения сюжета</a:t>
            </a:r>
            <a:r>
              <a:rPr lang="ru-RU" sz="3400" dirty="0" smtClean="0"/>
              <a:t>.</a:t>
            </a:r>
          </a:p>
          <a:p>
            <a:pPr marL="0" indent="0">
              <a:buNone/>
            </a:pPr>
            <a:endParaRPr lang="ru-RU" sz="3400" dirty="0"/>
          </a:p>
          <a:p>
            <a:pPr marL="0" indent="0">
              <a:buNone/>
            </a:pPr>
            <a:r>
              <a:rPr lang="en-US" sz="3400" dirty="0" smtClean="0"/>
              <a:t>III</a:t>
            </a:r>
            <a:r>
              <a:rPr lang="ru-RU" sz="3400" dirty="0" smtClean="0"/>
              <a:t>. </a:t>
            </a:r>
            <a:r>
              <a:rPr lang="ru-RU" sz="3400" b="1" dirty="0" err="1" smtClean="0"/>
              <a:t>Сюжетосложение</a:t>
            </a:r>
            <a:r>
              <a:rPr lang="ru-RU" sz="3400" b="1" dirty="0" smtClean="0"/>
              <a:t> </a:t>
            </a:r>
            <a:r>
              <a:rPr lang="ru-RU" sz="3400" b="1" dirty="0"/>
              <a:t>(старший дошкольный возраст) </a:t>
            </a:r>
            <a:r>
              <a:rPr lang="ru-RU" sz="3400" dirty="0"/>
              <a:t>— формиро­вание совместного построения сюжета игры, комбинирова­ния, согласования индивидуальных замыслов. </a:t>
            </a:r>
            <a:endParaRPr lang="ru-RU" sz="3400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017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Определите способ построения игры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9"/>
            <a:ext cx="8229600" cy="439248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7544" y="6021288"/>
            <a:ext cx="822960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err="1" smtClean="0"/>
              <a:t>Сюжетосложение</a:t>
            </a:r>
            <a:r>
              <a:rPr lang="ru-RU" sz="3200" b="1" dirty="0" smtClean="0"/>
              <a:t> </a:t>
            </a:r>
            <a:endParaRPr lang="ru-RU" sz="3200" b="1" dirty="0"/>
          </a:p>
        </p:txBody>
      </p:sp>
      <p:pic>
        <p:nvPicPr>
          <p:cNvPr id="4099" name="Picture 3" descr="C:\Users\Lena\Desktop\СРИ\фото инет\машина\DSCF45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8229600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718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Определите способ построения игры</a:t>
            </a:r>
            <a:endParaRPr lang="ru-RU" sz="32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436096" y="1600200"/>
            <a:ext cx="3250704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Ролевой, направленный на сверстника</a:t>
            </a:r>
            <a:endParaRPr lang="ru-RU" b="1" dirty="0"/>
          </a:p>
        </p:txBody>
      </p:sp>
      <p:pic>
        <p:nvPicPr>
          <p:cNvPr id="6146" name="Picture 2" descr="C:\Users\Lena\Desktop\СРИ\фото инет\медицина\poznavatelno-igrovoj-proekt-chistota-zalog-zdorovya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64906"/>
            <a:ext cx="5112568" cy="6076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Определите способ построения игры</a:t>
            </a:r>
            <a:endParaRPr lang="ru-RU" sz="3200" b="1" dirty="0"/>
          </a:p>
        </p:txBody>
      </p:sp>
      <p:pic>
        <p:nvPicPr>
          <p:cNvPr id="5122" name="Picture 2" descr="C:\Users\Lena\Desktop\СРИ\фото инет\машина\0005-005-Sjuzhetno-rolevye-igry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8496944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79958" y="5978289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/>
              <a:t>Предметно-игровой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586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Определите способ построения игры</a:t>
            </a:r>
            <a:endParaRPr lang="ru-RU" sz="32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7544" y="5877272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/>
              <a:t>Ролевой, ориентирован на игрушку</a:t>
            </a:r>
            <a:endParaRPr lang="ru-RU" sz="3200" b="1" dirty="0"/>
          </a:p>
        </p:txBody>
      </p:sp>
      <p:pic>
        <p:nvPicPr>
          <p:cNvPr id="7170" name="Picture 2" descr="C:\Users\Lena\Desktop\СРИ\фото инет\медицина\25fa9418e725f320a76701eaec699712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36712"/>
            <a:ext cx="7776864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Компоненты комплексной методики формирования сюжетно-ролевой игры </a:t>
            </a:r>
            <a:br>
              <a:rPr lang="ru-RU" sz="2800" b="1" dirty="0" smtClean="0"/>
            </a:br>
            <a:r>
              <a:rPr lang="ru-RU" sz="2800" dirty="0" smtClean="0"/>
              <a:t>(</a:t>
            </a:r>
            <a:r>
              <a:rPr lang="ru-RU" sz="2800" dirty="0" err="1" smtClean="0"/>
              <a:t>Е.В.Зворыгина</a:t>
            </a:r>
            <a:r>
              <a:rPr lang="ru-RU" sz="2800" dirty="0" smtClean="0"/>
              <a:t>, </a:t>
            </a:r>
            <a:r>
              <a:rPr lang="ru-RU" sz="2800" dirty="0" err="1" smtClean="0"/>
              <a:t>С.Л.Новоселова</a:t>
            </a:r>
            <a:r>
              <a:rPr lang="ru-RU" sz="2800" dirty="0" smtClean="0"/>
              <a:t>):</a:t>
            </a:r>
            <a:endParaRPr lang="ru-RU" sz="280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ru-RU" dirty="0"/>
              <a:t>Планомерное </a:t>
            </a:r>
            <a:r>
              <a:rPr lang="ru-RU" b="1" dirty="0" smtClean="0"/>
              <a:t>обогащение </a:t>
            </a:r>
            <a:r>
              <a:rPr lang="ru-RU" b="1" dirty="0"/>
              <a:t>жизнен­ного опыта </a:t>
            </a:r>
            <a:r>
              <a:rPr lang="ru-RU" dirty="0" smtClean="0"/>
              <a:t>детей. </a:t>
            </a:r>
            <a:endParaRPr lang="ru-RU" dirty="0"/>
          </a:p>
          <a:p>
            <a:pPr lvl="0"/>
            <a:r>
              <a:rPr lang="ru-RU" b="1" dirty="0"/>
              <a:t>Совместные (обучающие) игры </a:t>
            </a:r>
            <a:r>
              <a:rPr lang="ru-RU" dirty="0"/>
              <a:t>педагога с детьми, направ­ленные на передачу игрового опыта традиционной культу­ры игры — ребенок учится имеющийся жизненный опыт переводить в игровой условный план, ставить и решать иг­ровые задачи разными способами.</a:t>
            </a:r>
          </a:p>
          <a:p>
            <a:pPr lvl="0"/>
            <a:r>
              <a:rPr lang="ru-RU" dirty="0"/>
              <a:t>Своевременное </a:t>
            </a:r>
            <a:r>
              <a:rPr lang="ru-RU" b="1" dirty="0"/>
              <a:t>изменение предметно-игровой </a:t>
            </a:r>
            <a:r>
              <a:rPr lang="ru-RU" b="1" dirty="0" smtClean="0"/>
              <a:t>среды</a:t>
            </a:r>
            <a:r>
              <a:rPr lang="ru-RU" dirty="0" smtClean="0"/>
              <a:t>.</a:t>
            </a:r>
            <a:endParaRPr lang="ru-RU" dirty="0"/>
          </a:p>
          <a:p>
            <a:pPr lvl="0"/>
            <a:r>
              <a:rPr lang="ru-RU" b="1" dirty="0"/>
              <a:t>Активизирующее общение взрослого с детьми</a:t>
            </a:r>
            <a:r>
              <a:rPr lang="ru-RU" dirty="0"/>
              <a:t>, направлен­ное на побуждение дошкольников к самостоятельному использованию в игре новых способов решения игровых за­дач и новых знаний об окружающем мире (вопрос, совет).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972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4900" b="1" dirty="0" smtClean="0"/>
              <a:t/>
            </a:r>
            <a:br>
              <a:rPr lang="ru-RU" sz="4900" b="1" dirty="0" smtClean="0"/>
            </a:br>
            <a:r>
              <a:rPr lang="ru-RU" sz="4900" b="1" dirty="0" smtClean="0"/>
              <a:t>Литература: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Арсентьева В.П. Игра – ведущий вид деятельности в дошкольном детстве. – М., Форум, 2009.</a:t>
            </a:r>
          </a:p>
          <a:p>
            <a:r>
              <a:rPr lang="ru-RU" dirty="0" smtClean="0"/>
              <a:t>Козлова С.А. Дошкольная педагогика. – М., Академия, 2008.</a:t>
            </a:r>
          </a:p>
          <a:p>
            <a:r>
              <a:rPr lang="ru-RU" dirty="0" smtClean="0"/>
              <a:t>Михайленко Н.Я., Короткова Н.А. Организация сюжетной игры в детском саду. – М., 2001. (есть новое издание)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668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МЕТОДЫ </a:t>
            </a:r>
            <a:r>
              <a:rPr lang="ru-RU" b="1" dirty="0" smtClean="0"/>
              <a:t>РУКОВОДСТВА </a:t>
            </a:r>
            <a:br>
              <a:rPr lang="ru-RU" b="1" dirty="0" smtClean="0"/>
            </a:br>
            <a:r>
              <a:rPr lang="ru-RU" b="1" dirty="0" smtClean="0"/>
              <a:t>сюжетно-ролевой игрой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6064841"/>
              </p:ext>
            </p:extLst>
          </p:nvPr>
        </p:nvGraphicFramePr>
        <p:xfrm>
          <a:off x="457200" y="1556792"/>
          <a:ext cx="8229601" cy="48965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026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387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965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u="sng" dirty="0">
                          <a:solidFill>
                            <a:schemeClr val="tx1"/>
                          </a:solidFill>
                          <a:effectLst/>
                        </a:rPr>
                        <a:t>Прямого руководства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Ролевое участие педагога в игре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Участие в сговоре на игру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Разъяснение, совет, помощь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Обсуждение игры с перспективой на дальнейшее развитие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u="sng" dirty="0">
                          <a:solidFill>
                            <a:schemeClr val="tx1"/>
                          </a:solidFill>
                          <a:effectLst/>
                        </a:rPr>
                        <a:t>Косвенного руководства</a:t>
                      </a:r>
                      <a:r>
                        <a:rPr lang="ru-RU" sz="2000" u="sng" dirty="0" smtClean="0">
                          <a:solidFill>
                            <a:schemeClr val="tx1"/>
                          </a:solidFill>
                          <a:effectLst/>
                        </a:rPr>
                        <a:t>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Обогащение знаний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Чтение художественной литературы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Сюрпризный момент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u="sng" dirty="0">
                          <a:solidFill>
                            <a:schemeClr val="tx1"/>
                          </a:solidFill>
                          <a:effectLst/>
                        </a:rPr>
                        <a:t>Комплексного руководства</a:t>
                      </a:r>
                      <a:r>
                        <a:rPr lang="ru-RU" sz="2000" u="sng" dirty="0" smtClean="0">
                          <a:solidFill>
                            <a:schemeClr val="tx1"/>
                          </a:solidFill>
                          <a:effectLst/>
                        </a:rPr>
                        <a:t>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Ознакомление с окружающим в активной деятельности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Организация предметно-пространственной среды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Активизация общения взрослого с детьми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Обучение способам воспроизведения игровых действий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876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Формирование сюжетно-ролевой игры </a:t>
            </a:r>
            <a:br>
              <a:rPr lang="ru-RU" sz="2800" b="1" dirty="0" smtClean="0"/>
            </a:br>
            <a:r>
              <a:rPr lang="ru-RU" sz="2800" b="1" dirty="0" smtClean="0"/>
              <a:t>детей до 3-х лет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8"/>
            <a:ext cx="8712968" cy="54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 smtClean="0"/>
              <a:t>Предпосылки </a:t>
            </a:r>
            <a:r>
              <a:rPr lang="ru-RU" sz="1800" b="1" dirty="0"/>
              <a:t>развития сюжетной игры на втором году жизни:</a:t>
            </a:r>
            <a:endParaRPr lang="ru-RU" sz="1800" dirty="0"/>
          </a:p>
          <a:p>
            <a:pPr lvl="0"/>
            <a:r>
              <a:rPr lang="ru-RU" sz="1800" dirty="0"/>
              <a:t>«одушевление» куклы, которая потом станет партнером в самостоятельной игре;</a:t>
            </a:r>
          </a:p>
          <a:p>
            <a:pPr lvl="0"/>
            <a:r>
              <a:rPr lang="ru-RU" sz="1800" dirty="0"/>
              <a:t>выполнение действий с подразумеваемым предметом (кор­мит кашей, которой в ложке нет);</a:t>
            </a:r>
          </a:p>
          <a:p>
            <a:pPr lvl="0"/>
            <a:r>
              <a:rPr lang="ru-RU" sz="1800" dirty="0"/>
              <a:t>превращение одних предметов в другие </a:t>
            </a:r>
            <a:r>
              <a:rPr lang="ru-RU" sz="1800" dirty="0" smtClean="0"/>
              <a:t>(предме­ты-заместители).</a:t>
            </a:r>
          </a:p>
          <a:p>
            <a:pPr marL="0" lvl="0" indent="0">
              <a:buNone/>
            </a:pPr>
            <a:endParaRPr lang="ru-RU" sz="1800" dirty="0" smtClean="0"/>
          </a:p>
          <a:p>
            <a:pPr marL="0" indent="0">
              <a:buNone/>
            </a:pPr>
            <a:r>
              <a:rPr lang="ru-RU" sz="1800" b="1" dirty="0" smtClean="0"/>
              <a:t>Первая </a:t>
            </a:r>
            <a:r>
              <a:rPr lang="ru-RU" sz="1800" b="1" dirty="0"/>
              <a:t>младшая группа — </a:t>
            </a:r>
            <a:r>
              <a:rPr lang="ru-RU" sz="1800" dirty="0"/>
              <a:t>период «расцвета» сюжетно-</a:t>
            </a:r>
            <a:r>
              <a:rPr lang="ru-RU" sz="1800" dirty="0" err="1"/>
              <a:t>отобразительной</a:t>
            </a:r>
            <a:r>
              <a:rPr lang="ru-RU" sz="1800" dirty="0"/>
              <a:t> игры, развитие механизмов моделирования жизненных </a:t>
            </a:r>
            <a:r>
              <a:rPr lang="ru-RU" sz="1800" dirty="0" smtClean="0"/>
              <a:t>ситуаций (в основном бытовых) </a:t>
            </a:r>
            <a:r>
              <a:rPr lang="ru-RU" sz="1800" dirty="0"/>
              <a:t>на игрушках. 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/>
              <a:t>	</a:t>
            </a:r>
            <a:r>
              <a:rPr lang="ru-RU" sz="1800" b="1" dirty="0"/>
              <a:t>Во второй половине 3-его года</a:t>
            </a:r>
            <a:r>
              <a:rPr lang="ru-RU" sz="1800" dirty="0"/>
              <a:t> </a:t>
            </a:r>
            <a:r>
              <a:rPr lang="ru-RU" sz="1800" dirty="0" smtClean="0"/>
              <a:t>дети учатся:</a:t>
            </a:r>
          </a:p>
          <a:p>
            <a:pPr marL="0" indent="0">
              <a:buNone/>
            </a:pPr>
            <a:r>
              <a:rPr lang="ru-RU" sz="1800" dirty="0" smtClean="0"/>
              <a:t>- использовать </a:t>
            </a:r>
            <a:r>
              <a:rPr lang="ru-RU" sz="1800" dirty="0"/>
              <a:t>в игре с игрушкой </a:t>
            </a:r>
            <a:r>
              <a:rPr lang="ru-RU" sz="1800" dirty="0" smtClean="0"/>
              <a:t>диалог (для  активизации используем «телефон»).</a:t>
            </a:r>
          </a:p>
          <a:p>
            <a:pPr marL="0" indent="0">
              <a:buNone/>
            </a:pPr>
            <a:r>
              <a:rPr lang="ru-RU" sz="1800" dirty="0" smtClean="0"/>
              <a:t>- превращаться </a:t>
            </a:r>
            <a:r>
              <a:rPr lang="ru-RU" sz="1800" dirty="0"/>
              <a:t>в другого — </a:t>
            </a:r>
            <a:r>
              <a:rPr lang="ru-RU" sz="1800" dirty="0" smtClean="0"/>
              <a:t>важный </a:t>
            </a:r>
            <a:r>
              <a:rPr lang="ru-RU" sz="1800" dirty="0"/>
              <a:t>шаг в формирова­нии ролевой </a:t>
            </a:r>
            <a:r>
              <a:rPr lang="ru-RU" sz="1800" dirty="0" smtClean="0"/>
              <a:t>игры (животные </a:t>
            </a:r>
            <a:r>
              <a:rPr lang="ru-RU" sz="1800" dirty="0"/>
              <a:t>и птицы</a:t>
            </a:r>
            <a:r>
              <a:rPr lang="ru-RU" sz="1800" dirty="0" smtClean="0"/>
              <a:t>; движущиеся </a:t>
            </a:r>
            <a:r>
              <a:rPr lang="ru-RU" sz="1800" dirty="0"/>
              <a:t>предметы</a:t>
            </a:r>
            <a:r>
              <a:rPr lang="ru-RU" sz="1800" dirty="0" smtClean="0"/>
              <a:t>; взрослые).  Используем </a:t>
            </a:r>
            <a:r>
              <a:rPr lang="ru-RU" sz="1800" u="sng" dirty="0"/>
              <a:t>подвижные сюжетные </a:t>
            </a:r>
            <a:r>
              <a:rPr lang="ru-RU" sz="1800" u="sng" dirty="0" smtClean="0"/>
              <a:t>игры.</a:t>
            </a:r>
            <a:endParaRPr lang="ru-RU" sz="1800" dirty="0"/>
          </a:p>
          <a:p>
            <a:pPr marL="0" indent="0" algn="ctr">
              <a:buNone/>
            </a:pPr>
            <a:r>
              <a:rPr lang="ru-RU" sz="1800" b="1" dirty="0"/>
              <a:t>Это уже образно-ролевая игра</a:t>
            </a:r>
            <a:endParaRPr lang="ru-RU" sz="1800" dirty="0"/>
          </a:p>
          <a:p>
            <a:pPr marL="0" lvl="0" indent="0">
              <a:buNone/>
            </a:pPr>
            <a:endParaRPr lang="ru-RU" sz="1800" dirty="0"/>
          </a:p>
          <a:p>
            <a:pPr marL="0" indent="0">
              <a:buNone/>
            </a:pPr>
            <a:r>
              <a:rPr lang="ru-RU" sz="1800" dirty="0" smtClean="0"/>
              <a:t>Целенаправленная</a:t>
            </a:r>
            <a:r>
              <a:rPr lang="ru-RU" sz="1800" dirty="0"/>
              <a:t>, комплексная работа педагога с детьми </a:t>
            </a:r>
            <a:r>
              <a:rPr lang="ru-RU" sz="1800" b="1" dirty="0"/>
              <a:t>от полутора до трех лет</a:t>
            </a:r>
            <a:r>
              <a:rPr lang="ru-RU" sz="1800" dirty="0"/>
              <a:t> приводит к формированию </a:t>
            </a:r>
            <a:r>
              <a:rPr lang="ru-RU" sz="1800" u="sng" dirty="0"/>
              <a:t>мини-режиссерской и образно-ролевой </a:t>
            </a:r>
            <a:r>
              <a:rPr lang="ru-RU" sz="1800" u="sng" dirty="0" smtClean="0"/>
              <a:t>игры.</a:t>
            </a:r>
            <a:endParaRPr lang="ru-RU" sz="1800" u="sng" dirty="0"/>
          </a:p>
        </p:txBody>
      </p:sp>
    </p:spTree>
    <p:extLst>
      <p:ext uri="{BB962C8B-B14F-4D97-AF65-F5344CB8AC3E}">
        <p14:creationId xmlns:p14="http://schemas.microsoft.com/office/powerpoint/2010/main" val="1810993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354162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ПРОЧИТАЙТЕ ОПРЕДЕЛЕНИЯ И ОТВЕТЬТЕ НА ВОПРОС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«Какое определение относится к теме нашего урока?»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ИГРА: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средство самообучения, самореализации, самоутверждения;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ведущий вид деятельности;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средство всестороннего развития (физическое, умственное, нравственно-трудовое</a:t>
            </a:r>
            <a:r>
              <a:rPr lang="ru-RU" dirty="0" smtClean="0"/>
              <a:t>..);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форма деятельности в условных ситуациях, направленная на воссоздание и усвоение общественного </a:t>
            </a:r>
            <a:r>
              <a:rPr lang="ru-RU" dirty="0" smtClean="0"/>
              <a:t>опыта</a:t>
            </a:r>
            <a:r>
              <a:rPr lang="ru-RU" dirty="0"/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форма организации жизни и деятельности детей;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метод обучения;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способ изменения положения в обществе (ребенка).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0487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332656"/>
            <a:ext cx="4040188" cy="1584176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sz="3600" dirty="0" smtClean="0"/>
              <a:t>Особенности игры:</a:t>
            </a:r>
            <a:endParaRPr lang="ru-RU" sz="3600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556792"/>
            <a:ext cx="4040188" cy="4569371"/>
          </a:xfrm>
        </p:spPr>
        <p:txBody>
          <a:bodyPr>
            <a:normAutofit fontScale="92500"/>
          </a:bodyPr>
          <a:lstStyle/>
          <a:p>
            <a:r>
              <a:rPr lang="ru-RU" sz="2800" dirty="0" smtClean="0"/>
              <a:t>мнимая </a:t>
            </a:r>
            <a:r>
              <a:rPr lang="ru-RU" sz="2800" dirty="0"/>
              <a:t>воображаемая ситуация;</a:t>
            </a:r>
          </a:p>
          <a:p>
            <a:r>
              <a:rPr lang="ru-RU" sz="2800" dirty="0"/>
              <a:t>наличие роли;</a:t>
            </a:r>
          </a:p>
          <a:p>
            <a:r>
              <a:rPr lang="ru-RU" sz="2800" dirty="0"/>
              <a:t>самостоятельность детей;</a:t>
            </a:r>
          </a:p>
          <a:p>
            <a:r>
              <a:rPr lang="ru-RU" sz="2800" dirty="0"/>
              <a:t>воплощение собственного взгляда, представлений, своего отношения к событиям;</a:t>
            </a:r>
          </a:p>
          <a:p>
            <a:r>
              <a:rPr lang="ru-RU" sz="2800" dirty="0"/>
              <a:t>творческий характер.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764704"/>
            <a:ext cx="4041775" cy="180020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sz="3600" dirty="0" smtClean="0"/>
              <a:t>Функции игры:</a:t>
            </a:r>
            <a:endParaRPr lang="ru-RU" sz="3600" dirty="0"/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636911"/>
            <a:ext cx="4041775" cy="3489251"/>
          </a:xfrm>
        </p:spPr>
        <p:txBody>
          <a:bodyPr/>
          <a:lstStyle/>
          <a:p>
            <a:r>
              <a:rPr lang="ru-RU" sz="2800" dirty="0" smtClean="0"/>
              <a:t>Воспитательная</a:t>
            </a:r>
          </a:p>
          <a:p>
            <a:r>
              <a:rPr lang="ru-RU" sz="2800" dirty="0" smtClean="0"/>
              <a:t>Развивающая</a:t>
            </a:r>
          </a:p>
          <a:p>
            <a:r>
              <a:rPr lang="ru-RU" sz="2800" dirty="0" smtClean="0"/>
              <a:t>Обучающая</a:t>
            </a:r>
          </a:p>
          <a:p>
            <a:r>
              <a:rPr lang="ru-RU" sz="2800" dirty="0" smtClean="0"/>
              <a:t>Организаторская</a:t>
            </a:r>
          </a:p>
          <a:p>
            <a:r>
              <a:rPr lang="ru-RU" sz="2800" dirty="0" smtClean="0"/>
              <a:t>Коррекционная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91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Значение </a:t>
            </a:r>
            <a:r>
              <a:rPr lang="ru-RU" b="1" dirty="0" smtClean="0"/>
              <a:t>сюжетно-ролевых </a:t>
            </a:r>
            <a:r>
              <a:rPr lang="ru-RU" b="1" dirty="0"/>
              <a:t>игр: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Формирование творческих способностей,</a:t>
            </a:r>
          </a:p>
          <a:p>
            <a:r>
              <a:rPr lang="ru-RU" dirty="0"/>
              <a:t>Развитие воображения,</a:t>
            </a:r>
          </a:p>
          <a:p>
            <a:r>
              <a:rPr lang="ru-RU" dirty="0"/>
              <a:t>Формирование положительных </a:t>
            </a:r>
            <a:r>
              <a:rPr lang="ru-RU" dirty="0" smtClean="0"/>
              <a:t>взаимоотношений,</a:t>
            </a:r>
            <a:endParaRPr lang="ru-RU" dirty="0"/>
          </a:p>
          <a:p>
            <a:r>
              <a:rPr lang="ru-RU" dirty="0"/>
              <a:t>Воспитание нравственно-волевых </a:t>
            </a:r>
            <a:r>
              <a:rPr lang="ru-RU" dirty="0" smtClean="0"/>
              <a:t>качеств,</a:t>
            </a:r>
            <a:endParaRPr lang="ru-RU" dirty="0"/>
          </a:p>
          <a:p>
            <a:r>
              <a:rPr lang="ru-RU" dirty="0"/>
              <a:t>Всестороннее развитие </a:t>
            </a:r>
            <a:r>
              <a:rPr lang="ru-RU" dirty="0" smtClean="0"/>
              <a:t>личности ребенка.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2737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Мотив игры:</a:t>
            </a:r>
            <a:endParaRPr lang="ru-RU" sz="36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95536" y="908720"/>
            <a:ext cx="4040188" cy="576064"/>
          </a:xfrm>
        </p:spPr>
        <p:txBody>
          <a:bodyPr/>
          <a:lstStyle/>
          <a:p>
            <a:r>
              <a:rPr lang="ru-RU" dirty="0" smtClean="0"/>
              <a:t>В раннем детстве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323528" y="1484785"/>
            <a:ext cx="4040188" cy="1368152"/>
          </a:xfrm>
        </p:spPr>
        <p:txBody>
          <a:bodyPr/>
          <a:lstStyle/>
          <a:p>
            <a:r>
              <a:rPr lang="ru-RU" dirty="0" smtClean="0"/>
              <a:t>Потребность овладения миром человеческих предметов.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08004" y="908720"/>
            <a:ext cx="4041775" cy="504056"/>
          </a:xfrm>
        </p:spPr>
        <p:txBody>
          <a:bodyPr/>
          <a:lstStyle/>
          <a:p>
            <a:r>
              <a:rPr lang="ru-RU" dirty="0" smtClean="0"/>
              <a:t>В более старшем возрасте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4562673" y="1340769"/>
            <a:ext cx="4041775" cy="1656184"/>
          </a:xfrm>
        </p:spPr>
        <p:txBody>
          <a:bodyPr/>
          <a:lstStyle/>
          <a:p>
            <a:r>
              <a:rPr lang="ru-RU" dirty="0" smtClean="0"/>
              <a:t>Внимание на отношения людей друг к другу, желание отразить их взаимоотношения в игре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2924944"/>
            <a:ext cx="8352928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/>
              <a:t>СПЕЦИФИКА СЮЖЕТНО-РОЛЕВОЙ ИГРЫ:</a:t>
            </a:r>
          </a:p>
          <a:p>
            <a:pPr lvl="0"/>
            <a:r>
              <a:rPr lang="ru-RU" sz="2400" dirty="0" smtClean="0"/>
              <a:t>-    </a:t>
            </a:r>
            <a:r>
              <a:rPr lang="ru-RU" sz="2800" dirty="0" smtClean="0"/>
              <a:t>условный </a:t>
            </a:r>
            <a:r>
              <a:rPr lang="ru-RU" sz="2800" dirty="0"/>
              <a:t>замещающий характер действий;</a:t>
            </a:r>
          </a:p>
          <a:p>
            <a:pPr marL="342900" lvl="0" indent="-342900">
              <a:buFontTx/>
              <a:buChar char="-"/>
            </a:pPr>
            <a:r>
              <a:rPr lang="ru-RU" sz="2800" dirty="0" smtClean="0"/>
              <a:t>возможность </a:t>
            </a:r>
            <a:r>
              <a:rPr lang="ru-RU" sz="2800" dirty="0"/>
              <a:t>в воображаемой ситуации осуществлять лю­бые привлекающие ребенка действия</a:t>
            </a:r>
            <a:r>
              <a:rPr lang="ru-RU" sz="2800" dirty="0" smtClean="0"/>
              <a:t>, </a:t>
            </a:r>
            <a:r>
              <a:rPr lang="ru-RU" sz="2800" dirty="0"/>
              <a:t>включаться в разнообразные события, что дает </a:t>
            </a:r>
            <a:r>
              <a:rPr lang="ru-RU" sz="2800" dirty="0" smtClean="0"/>
              <a:t>ощущение свободы;</a:t>
            </a:r>
          </a:p>
          <a:p>
            <a:pPr lvl="0"/>
            <a:r>
              <a:rPr lang="ru-RU" sz="2800" dirty="0" smtClean="0"/>
              <a:t>-    не </a:t>
            </a:r>
            <a:r>
              <a:rPr lang="ru-RU" sz="2800" dirty="0"/>
              <a:t>требует получения реального, ощутимого </a:t>
            </a:r>
            <a:r>
              <a:rPr lang="ru-RU" sz="2800" dirty="0" smtClean="0"/>
              <a:t>результата, </a:t>
            </a:r>
            <a:r>
              <a:rPr lang="ru-RU" sz="2800" dirty="0"/>
              <a:t>здесь все условно, «как будто».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451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>Этапы развития игровых действий: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2400" dirty="0" smtClean="0"/>
              <a:t>(</a:t>
            </a:r>
            <a:r>
              <a:rPr lang="ru-RU" sz="2400" dirty="0" err="1" smtClean="0"/>
              <a:t>Н.Я.Михайленко</a:t>
            </a:r>
            <a:r>
              <a:rPr lang="ru-RU" sz="2400" dirty="0" smtClean="0"/>
              <a:t>)</a:t>
            </a:r>
            <a:endParaRPr lang="ru-RU" sz="24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802432" cy="1656184"/>
          </a:xfrm>
        </p:spPr>
        <p:txBody>
          <a:bodyPr/>
          <a:lstStyle/>
          <a:p>
            <a:r>
              <a:rPr lang="en-US" dirty="0" smtClean="0"/>
              <a:t>I</a:t>
            </a:r>
            <a:r>
              <a:rPr lang="ru-RU" dirty="0" smtClean="0"/>
              <a:t> -</a:t>
            </a:r>
            <a:endParaRPr lang="en-US" dirty="0" smtClean="0"/>
          </a:p>
          <a:p>
            <a:r>
              <a:rPr lang="en-US" dirty="0" smtClean="0"/>
              <a:t>II</a:t>
            </a:r>
            <a:r>
              <a:rPr lang="ru-RU" dirty="0" smtClean="0"/>
              <a:t> -</a:t>
            </a:r>
            <a:endParaRPr lang="en-US" dirty="0" smtClean="0"/>
          </a:p>
          <a:p>
            <a:r>
              <a:rPr lang="en-US" dirty="0" smtClean="0"/>
              <a:t>III</a:t>
            </a:r>
            <a:r>
              <a:rPr lang="ru-RU" dirty="0" smtClean="0"/>
              <a:t> -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636913"/>
            <a:ext cx="4176464" cy="201622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u="sng" dirty="0"/>
              <a:t>Главное  содержание  ролевых игр</a:t>
            </a:r>
            <a:r>
              <a:rPr lang="ru-RU" b="1" u="sng" dirty="0" smtClean="0"/>
              <a:t>:</a:t>
            </a:r>
          </a:p>
          <a:p>
            <a:pPr marL="0" indent="0">
              <a:buNone/>
            </a:pPr>
            <a:endParaRPr lang="ru-RU" u="sng" dirty="0"/>
          </a:p>
          <a:p>
            <a:r>
              <a:rPr lang="ru-RU" dirty="0" smtClean="0"/>
              <a:t>Младший дошкольный возраст </a:t>
            </a:r>
            <a:endParaRPr lang="ru-RU" dirty="0"/>
          </a:p>
          <a:p>
            <a:r>
              <a:rPr lang="ru-RU" dirty="0" smtClean="0"/>
              <a:t>Средний дошкольный возраст </a:t>
            </a:r>
          </a:p>
          <a:p>
            <a:r>
              <a:rPr lang="ru-RU" dirty="0" smtClean="0"/>
              <a:t>Старшие дошкольники 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187625" y="1268760"/>
            <a:ext cx="7499176" cy="1368152"/>
          </a:xfrm>
        </p:spPr>
        <p:txBody>
          <a:bodyPr/>
          <a:lstStyle/>
          <a:p>
            <a:pPr lvl="0"/>
            <a:r>
              <a:rPr lang="ru-RU" b="0" dirty="0"/>
              <a:t>предметно-игровые действия;</a:t>
            </a:r>
          </a:p>
          <a:p>
            <a:r>
              <a:rPr lang="ru-RU" b="0" dirty="0"/>
              <a:t>ролевого действия и взаимодействия</a:t>
            </a:r>
            <a:r>
              <a:rPr lang="ru-RU" b="0" dirty="0" smtClean="0"/>
              <a:t>;</a:t>
            </a:r>
            <a:endParaRPr lang="en-US" b="0" dirty="0" smtClean="0"/>
          </a:p>
          <a:p>
            <a:pPr lvl="0"/>
            <a:r>
              <a:rPr lang="ru-RU" b="0" dirty="0" err="1"/>
              <a:t>сюжетосложения</a:t>
            </a:r>
            <a:r>
              <a:rPr lang="ru-RU" b="0" dirty="0" smtClean="0"/>
              <a:t>.</a:t>
            </a:r>
            <a:endParaRPr lang="ru-RU" b="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7545" y="4653136"/>
            <a:ext cx="8219256" cy="194421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u="sng" dirty="0" smtClean="0"/>
              <a:t>Соответственно ссора </a:t>
            </a:r>
            <a:r>
              <a:rPr lang="ru-RU" b="1" u="sng" dirty="0"/>
              <a:t>возникает по разным причи­нам: </a:t>
            </a:r>
          </a:p>
          <a:p>
            <a:r>
              <a:rPr lang="ru-RU" dirty="0" smtClean="0"/>
              <a:t> </a:t>
            </a:r>
            <a:r>
              <a:rPr lang="ru-RU" b="1" dirty="0"/>
              <a:t>в младшем дошкольном возрасте</a:t>
            </a:r>
            <a:r>
              <a:rPr lang="ru-RU" dirty="0"/>
              <a:t> — из-за игрушки, </a:t>
            </a:r>
          </a:p>
          <a:p>
            <a:r>
              <a:rPr lang="ru-RU" b="1" dirty="0" smtClean="0"/>
              <a:t> </a:t>
            </a:r>
            <a:r>
              <a:rPr lang="ru-RU" b="1" dirty="0"/>
              <a:t>в сред­нем</a:t>
            </a:r>
            <a:r>
              <a:rPr lang="ru-RU" dirty="0"/>
              <a:t> — чаще из-за ролей, </a:t>
            </a:r>
          </a:p>
          <a:p>
            <a:r>
              <a:rPr lang="ru-RU" dirty="0" smtClean="0"/>
              <a:t> </a:t>
            </a:r>
            <a:r>
              <a:rPr lang="ru-RU" b="1" dirty="0"/>
              <a:t>в старшем</a:t>
            </a:r>
            <a:r>
              <a:rPr lang="ru-RU" dirty="0"/>
              <a:t> — основные конфликты по поводу того «бывает так или не бывает».</a:t>
            </a:r>
          </a:p>
          <a:p>
            <a:endParaRPr lang="ru-RU" dirty="0"/>
          </a:p>
        </p:txBody>
      </p:sp>
      <p:sp>
        <p:nvSpPr>
          <p:cNvPr id="8" name="Объект 3"/>
          <p:cNvSpPr txBox="1">
            <a:spLocks/>
          </p:cNvSpPr>
          <p:nvPr/>
        </p:nvSpPr>
        <p:spPr>
          <a:xfrm>
            <a:off x="4211960" y="3068960"/>
            <a:ext cx="4536504" cy="158417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— воспроизведение действий с предметами, </a:t>
            </a:r>
          </a:p>
          <a:p>
            <a:pPr marL="0" indent="0">
              <a:buNone/>
            </a:pPr>
            <a:r>
              <a:rPr lang="ru-RU" dirty="0" smtClean="0"/>
              <a:t>— воспроизведение отношений между взрослыми, </a:t>
            </a:r>
          </a:p>
          <a:p>
            <a:pPr marL="0" indent="0">
              <a:buNone/>
            </a:pPr>
            <a:r>
              <a:rPr lang="ru-RU" dirty="0" smtClean="0"/>
              <a:t>— выполнение правил, вытекающих из взятой на себя роли.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203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Структура сюжетно-ролевой игры: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6230173"/>
              </p:ext>
            </p:extLst>
          </p:nvPr>
        </p:nvGraphicFramePr>
        <p:xfrm>
          <a:off x="179512" y="908720"/>
          <a:ext cx="8784976" cy="57467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30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49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6474"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Сюжет – </a:t>
                      </a: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</a:rPr>
                        <a:t>это та сфера 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  <a:effectLst/>
                        </a:rPr>
                        <a:t>действительности</a:t>
                      </a: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</a:rPr>
                        <a:t>, которая воспроизводится детьми.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Отражает повседневную реальность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4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Быт 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4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Производственные отношения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4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Общественно-политические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64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Отражение внешних событий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68235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Содержание – 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это то, что воспроизводится ребенком в качестве центрального и характерного момента деятельности  и отношений между взрослыми  в их бытовой, трудовой, общественной деятельности.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09362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Роль – 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игровая позиция ребенка, отождествление с каким-либо персонажем 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</a:rPr>
                        <a:t>сюжета.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36740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-90170" algn="l"/>
                        </a:tabLs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Игровые действия – 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элементарные части деятельности, 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</a:rPr>
                        <a:t>действия 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в соответствии с представлениями о данном 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</a:rPr>
                        <a:t>персонаже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, выполняемые с помощью игровых предметов, 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</a:rPr>
                        <a:t>предметов-заместителей. Средство   реализации сюжета.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-90170" algn="l"/>
                        </a:tabLs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(От действий с предметом - к изобра­зительным действиям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-90170" algn="l"/>
                        </a:tabLs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 (движениям) — до действий в речевом плане).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150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634082"/>
          </a:xfrm>
        </p:spPr>
        <p:txBody>
          <a:bodyPr>
            <a:noAutofit/>
          </a:bodyPr>
          <a:lstStyle/>
          <a:p>
            <a:r>
              <a:rPr lang="ru-RU" sz="2600" b="1" dirty="0" smtClean="0"/>
              <a:t>Определите сюжет, содержание, роли, игровые действия.</a:t>
            </a:r>
            <a:endParaRPr lang="ru-RU" sz="2600" b="1" dirty="0"/>
          </a:p>
        </p:txBody>
      </p:sp>
      <p:pic>
        <p:nvPicPr>
          <p:cNvPr id="1026" name="Picture 2" descr="C:\Users\Lena\Desktop\СРИ\фото инет\корабль\73ca4e428c8f5bffc7383d6e40e1607c.jp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08720"/>
            <a:ext cx="7920880" cy="5616624"/>
          </a:xfr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86110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507</TotalTime>
  <Words>933</Words>
  <Application>Microsoft Office PowerPoint</Application>
  <PresentationFormat>Экран (4:3)</PresentationFormat>
  <Paragraphs>148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Symbol</vt:lpstr>
      <vt:lpstr>Times New Roman</vt:lpstr>
      <vt:lpstr>Тема Office</vt:lpstr>
      <vt:lpstr>Методические основы организации сюжетно-ролевых игр</vt:lpstr>
      <vt:lpstr> Литература: </vt:lpstr>
      <vt:lpstr>ПРОЧИТАЙТЕ ОПРЕДЕЛЕНИЯ И ОТВЕТЬТЕ НА ВОПРОС  «Какое определение относится к теме нашего урока?»</vt:lpstr>
      <vt:lpstr>    </vt:lpstr>
      <vt:lpstr>Значение сюжетно-ролевых игр:</vt:lpstr>
      <vt:lpstr>Мотив игры:</vt:lpstr>
      <vt:lpstr>Этапы развития игровых действий: (Н.Я.Михайленко)</vt:lpstr>
      <vt:lpstr>Структура сюжетно-ролевой игры:</vt:lpstr>
      <vt:lpstr>Определите сюжет, содержание, роли, игровые действия.</vt:lpstr>
      <vt:lpstr>Определите сюжет, содержание, роли, игровые действия.</vt:lpstr>
      <vt:lpstr>Определите сюжет, содержание, роли, игровые действия.</vt:lpstr>
      <vt:lpstr> Назовите этапы развития СР игры, возраст детей, соответствующий этому этапу, какими действиями овладевает ребенок: </vt:lpstr>
      <vt:lpstr>Какие условия необходимо создавать для формирования сюжетно-ролевой игры?</vt:lpstr>
      <vt:lpstr>3 способа построения игры:</vt:lpstr>
      <vt:lpstr>Определите способ построения игры</vt:lpstr>
      <vt:lpstr>Определите способ построения игры</vt:lpstr>
      <vt:lpstr>Определите способ построения игры</vt:lpstr>
      <vt:lpstr>Определите способ построения игры</vt:lpstr>
      <vt:lpstr>Компоненты комплексной методики формирования сюжетно-ролевой игры  (Е.В.Зворыгина, С.Л.Новоселова):</vt:lpstr>
      <vt:lpstr>МЕТОДЫ РУКОВОДСТВА  сюжетно-ролевой игрой</vt:lpstr>
      <vt:lpstr>Формирование сюжетно-ролевой игры  детей до 3-х лет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Lena</dc:creator>
  <cp:lastModifiedBy>Maikl</cp:lastModifiedBy>
  <cp:revision>47</cp:revision>
  <dcterms:created xsi:type="dcterms:W3CDTF">2015-01-02T19:38:16Z</dcterms:created>
  <dcterms:modified xsi:type="dcterms:W3CDTF">2018-09-20T05:44:43Z</dcterms:modified>
</cp:coreProperties>
</file>