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73" r:id="rId8"/>
    <p:sldId id="274" r:id="rId9"/>
    <p:sldId id="283" r:id="rId10"/>
    <p:sldId id="284" r:id="rId11"/>
    <p:sldId id="275" r:id="rId12"/>
    <p:sldId id="276" r:id="rId13"/>
    <p:sldId id="277" r:id="rId14"/>
    <p:sldId id="278" r:id="rId15"/>
    <p:sldId id="279" r:id="rId16"/>
    <p:sldId id="28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692696"/>
            <a:ext cx="6768752" cy="244827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FFCC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Использование </a:t>
            </a:r>
            <a:r>
              <a:rPr lang="ru-RU" sz="2800" b="1" spc="150" dirty="0" err="1">
                <a:ln w="11430"/>
                <a:solidFill>
                  <a:srgbClr val="FFCC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здоровьесберегающих</a:t>
            </a:r>
            <a:r>
              <a:rPr lang="ru-RU" sz="2800" b="1" spc="150" dirty="0">
                <a:ln w="11430"/>
                <a:solidFill>
                  <a:srgbClr val="FFCC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технологий в работе логопеда</a:t>
            </a:r>
          </a:p>
          <a:p>
            <a:pPr algn="ctr"/>
            <a:endParaRPr lang="ru-RU" sz="2800" b="1" spc="150" dirty="0">
              <a:ln w="11430"/>
              <a:solidFill>
                <a:srgbClr val="FFCC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5157192"/>
            <a:ext cx="3816424" cy="13681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Учитель-логопед МБДОУ «Детский сад комбинированного вида №17»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Жилина Светлана Александровна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5328592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Самомассаж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6632"/>
            <a:ext cx="219951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6648" y="1103853"/>
            <a:ext cx="6533584" cy="41764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</a:t>
            </a:r>
            <a:r>
              <a:rPr lang="ru-RU" sz="1600" dirty="0" smtClean="0">
                <a:solidFill>
                  <a:srgbClr val="7030A0"/>
                </a:solidFill>
              </a:rPr>
              <a:t>В </a:t>
            </a:r>
            <a:r>
              <a:rPr lang="ru-RU" sz="1600" dirty="0">
                <a:solidFill>
                  <a:srgbClr val="7030A0"/>
                </a:solidFill>
              </a:rPr>
              <a:t>практике логопедической работы использование приемов самомассажа весьма полезно по нескольким причинам. В отличие от логопедического массажа, проводимого логопедом, самомассаж можно проводить не только индивидуально, но и фронтально с группой детей одновременно. Кроме этого самомассаж можно использовать многократно в течение дня, включая его в различные режимные моменты в условиях дошкольного учреждения. Так, самомассаж может проводиться детьми после утренней гимнастики, занятия по релаксации </a:t>
            </a:r>
            <a:r>
              <a:rPr lang="ru-RU" sz="1600" dirty="0" smtClean="0">
                <a:solidFill>
                  <a:srgbClr val="7030A0"/>
                </a:solidFill>
              </a:rPr>
              <a:t>дневного </a:t>
            </a:r>
            <a:r>
              <a:rPr lang="ru-RU" sz="1600" dirty="0">
                <a:solidFill>
                  <a:srgbClr val="7030A0"/>
                </a:solidFill>
              </a:rPr>
              <a:t>сна. Самомассаж также может быть включен в логопедическое занятие, при этом приемы самомассажа могут предварять либо завершать артикуляционную гимнастику.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1936" y="5373216"/>
            <a:ext cx="4104456" cy="1368152"/>
          </a:xfrm>
          <a:prstGeom prst="roundRect">
            <a:avLst>
              <a:gd name="adj" fmla="val 2011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Самомассаж помогает укрепить организм, является хорошей профилактикой при многих заболеваниях.</a:t>
            </a:r>
          </a:p>
        </p:txBody>
      </p:sp>
    </p:spTree>
    <p:extLst>
      <p:ext uri="{BB962C8B-B14F-4D97-AF65-F5344CB8AC3E}">
        <p14:creationId xmlns:p14="http://schemas.microsoft.com/office/powerpoint/2010/main" val="4124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548680"/>
            <a:ext cx="7128792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Кинезиологические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упражнения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1952836"/>
            <a:ext cx="4896544" cy="29523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rgbClr val="7030A0"/>
                </a:solidFill>
              </a:rPr>
              <a:t>Кинезиологические</a:t>
            </a:r>
            <a:r>
              <a:rPr lang="ru-RU" sz="1600" dirty="0">
                <a:solidFill>
                  <a:srgbClr val="7030A0"/>
                </a:solidFill>
              </a:rPr>
              <a:t> упражнения дают возможность задействовать те участки мозга, которые раньше не принимали участия в учении, и решить проблему </a:t>
            </a:r>
            <a:r>
              <a:rPr lang="ru-RU" sz="1600" dirty="0" err="1">
                <a:solidFill>
                  <a:srgbClr val="7030A0"/>
                </a:solidFill>
              </a:rPr>
              <a:t>неуспешности</a:t>
            </a:r>
            <a:r>
              <a:rPr lang="ru-RU" sz="1600" dirty="0">
                <a:solidFill>
                  <a:srgbClr val="7030A0"/>
                </a:solidFill>
              </a:rPr>
              <a:t>. Коррекционно- развивающая работа направлена от движения к мышлению, а не наоборот. Широко известны упражнения «Колечки», «Кулак-ребро-ладонь», </a:t>
            </a:r>
            <a:r>
              <a:rPr lang="ru-RU" sz="1600" dirty="0" smtClean="0">
                <a:solidFill>
                  <a:srgbClr val="7030A0"/>
                </a:solidFill>
              </a:rPr>
              <a:t>«</a:t>
            </a:r>
            <a:r>
              <a:rPr lang="ru-RU" sz="1600" dirty="0">
                <a:solidFill>
                  <a:srgbClr val="7030A0"/>
                </a:solidFill>
              </a:rPr>
              <a:t>Ухо-нос».  </a:t>
            </a:r>
          </a:p>
        </p:txBody>
      </p:sp>
    </p:spTree>
    <p:extLst>
      <p:ext uri="{BB962C8B-B14F-4D97-AF65-F5344CB8AC3E}">
        <p14:creationId xmlns:p14="http://schemas.microsoft.com/office/powerpoint/2010/main" val="16169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15716" y="474758"/>
            <a:ext cx="5400600" cy="86601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Релаксация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628800"/>
            <a:ext cx="5112568" cy="3600400"/>
          </a:xfrm>
          <a:prstGeom prst="roundRect">
            <a:avLst>
              <a:gd name="adj" fmla="val 2077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Комплекс упражнений на </a:t>
            </a:r>
            <a:r>
              <a:rPr lang="ru-RU" sz="1600" b="1" dirty="0">
                <a:solidFill>
                  <a:srgbClr val="7030A0"/>
                </a:solidFill>
              </a:rPr>
              <a:t>релаксацию</a:t>
            </a:r>
            <a:r>
              <a:rPr lang="ru-RU" sz="1600" dirty="0">
                <a:solidFill>
                  <a:srgbClr val="7030A0"/>
                </a:solidFill>
              </a:rPr>
              <a:t> используется для обучения детей управлению собственным мышечным тонусом, приемам расслабления различных групп мышц. Такая работа проводится по </a:t>
            </a:r>
            <a:r>
              <a:rPr lang="ru-RU" sz="1600" dirty="0" smtClean="0">
                <a:solidFill>
                  <a:srgbClr val="7030A0"/>
                </a:solidFill>
              </a:rPr>
              <a:t>подгруппам. На </a:t>
            </a:r>
            <a:r>
              <a:rPr lang="ru-RU" sz="1600" dirty="0">
                <a:solidFill>
                  <a:srgbClr val="7030A0"/>
                </a:solidFill>
              </a:rPr>
              <a:t>логопедических занятиях можно использовать релаксационные упражнения, если у детей возникло двигательное напряжение или беспокойство, упражнения проводятся с музыкальным сопровождением.</a:t>
            </a:r>
          </a:p>
        </p:txBody>
      </p:sp>
    </p:spTree>
    <p:extLst>
      <p:ext uri="{BB962C8B-B14F-4D97-AF65-F5344CB8AC3E}">
        <p14:creationId xmlns:p14="http://schemas.microsoft.com/office/powerpoint/2010/main" val="20956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116632"/>
            <a:ext cx="5616624" cy="5760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Куклотерапия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908720"/>
            <a:ext cx="5760640" cy="44644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Задачи </a:t>
            </a:r>
            <a:r>
              <a:rPr lang="ru-RU" sz="1600" dirty="0" err="1">
                <a:solidFill>
                  <a:srgbClr val="7030A0"/>
                </a:solidFill>
              </a:rPr>
              <a:t>куклотерапии</a:t>
            </a:r>
            <a:r>
              <a:rPr lang="ru-RU" sz="1600" dirty="0">
                <a:solidFill>
                  <a:srgbClr val="7030A0"/>
                </a:solidFill>
              </a:rPr>
              <a:t>: совершенствование мелкой моторики руки и координации движений; развитие посредством куклы способов выражения эмоций, чувств, состояний, движений, которые в обычной жизни по каким-либо причинам ребёнок не может или не позволяет себе проявлять; обучение способам адекватного телесного выражения различных эмоций, чувств, состояний и др. Ребенку легче произнести правильно звук, если он хочет понравиться кукле или говорит слоги, слова, предложения за куклу. Работая с куклой, говоря за нее, ребенок </a:t>
            </a:r>
            <a:r>
              <a:rPr lang="ru-RU" sz="1600" dirty="0" smtClean="0">
                <a:solidFill>
                  <a:srgbClr val="7030A0"/>
                </a:solidFill>
              </a:rPr>
              <a:t>по-иному </a:t>
            </a:r>
            <a:r>
              <a:rPr lang="ru-RU" sz="1600" dirty="0">
                <a:solidFill>
                  <a:srgbClr val="7030A0"/>
                </a:solidFill>
              </a:rPr>
              <a:t>относится к своей собственной речи. Кукла служит для ребенка своего рода защитой, психологической опорой в его публичном выступлении.</a:t>
            </a:r>
          </a:p>
        </p:txBody>
      </p:sp>
    </p:spTree>
    <p:extLst>
      <p:ext uri="{BB962C8B-B14F-4D97-AF65-F5344CB8AC3E}">
        <p14:creationId xmlns:p14="http://schemas.microsoft.com/office/powerpoint/2010/main" val="5882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188640"/>
            <a:ext cx="6264696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ХРОМОТЕРАПИЯ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66664"/>
            <a:ext cx="6624736" cy="316835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3399FF"/>
                </a:solidFill>
              </a:rPr>
              <a:t>Оказывает успокаивающе воздействие, расслабляет, снимает спазмы уменьшает головные боли, понижает аппетит.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</a:rPr>
              <a:t>Оказывает угнетающее действие на психические и физиологические процессы.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FF3300"/>
                </a:solidFill>
              </a:rPr>
              <a:t>Активизирует, повышает физическую работоспособность, стимулирует психические процессы</a:t>
            </a:r>
            <a:r>
              <a:rPr lang="ru-RU" dirty="0">
                <a:solidFill>
                  <a:srgbClr val="FF3300"/>
                </a:solidFill>
              </a:rPr>
              <a:t>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B050"/>
                </a:solidFill>
              </a:rPr>
              <a:t>Успокаивает, создает хорошее настроение</a:t>
            </a:r>
            <a:r>
              <a:rPr lang="ru-RU" b="1" dirty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FF66FF"/>
                </a:solidFill>
              </a:rPr>
              <a:t>Тонизирует при подавленном состоянии.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FFCC66"/>
                </a:solidFill>
              </a:rPr>
              <a:t>Нейтрализует негативные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6345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35696" y="548680"/>
            <a:ext cx="5400600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МУЗЫКОТЕРАПИЯ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2132856"/>
            <a:ext cx="5400600" cy="26642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ЛЕКАРСТВО,КОТОРОЕ СЛУШАЮТ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70C0"/>
                </a:solidFill>
              </a:rPr>
              <a:t>Профилактика и лечение нервно-психических заболеваний.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70C0"/>
                </a:solidFill>
              </a:rPr>
              <a:t>Снимает меланхолию.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70C0"/>
                </a:solidFill>
              </a:rPr>
              <a:t>Умиротворяет, расслабляет и активизирует, вселяет веселье.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70C0"/>
                </a:solidFill>
              </a:rPr>
              <a:t>Вызывает приток энергии</a:t>
            </a:r>
            <a:r>
              <a:rPr lang="ru-RU" dirty="0" smtClean="0">
                <a:solidFill>
                  <a:srgbClr val="0070C0"/>
                </a:solidFill>
              </a:rPr>
              <a:t>, будоражит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472875"/>
            <a:ext cx="5760640" cy="482453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Использование  указанных  оздоровительных технологий проходит в  игровом  варианте:  обучение  и  оздоровление  происходит  с  легкостью, упражнения  и  оздоровительные  техники  остаются  в  памяти  ребенка  надолго. 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	Таким образом, очень важно, чтобы каждая из рассмотренных технологий имела оздоровительную направленность, а используемая в комплексе </a:t>
            </a:r>
            <a:r>
              <a:rPr lang="ru-RU" i="1" dirty="0" err="1">
                <a:solidFill>
                  <a:srgbClr val="0070C0"/>
                </a:solidFill>
              </a:rPr>
              <a:t>здоровьесберегающая</a:t>
            </a:r>
            <a:r>
              <a:rPr lang="ru-RU" i="1" dirty="0">
                <a:solidFill>
                  <a:srgbClr val="0070C0"/>
                </a:solidFill>
              </a:rPr>
              <a:t> деятельность в итоге сформировала бы у ребенка стойкую мотивацию на здоровый образ жизни, полноценное и неосложненное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32943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467544" y="719305"/>
            <a:ext cx="6264696" cy="270969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 !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08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88640"/>
            <a:ext cx="3312368" cy="15841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– это самое ценное, что есть у человека. </a:t>
            </a:r>
            <a:b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>
                <a:solidFill>
                  <a:srgbClr val="7030A0"/>
                </a:solidFill>
              </a:rPr>
              <a:t>                                               </a:t>
            </a:r>
            <a:r>
              <a:rPr lang="ru-RU" i="1" dirty="0" smtClean="0">
                <a:solidFill>
                  <a:srgbClr val="7030A0"/>
                </a:solidFill>
              </a:rPr>
              <a:t>Н.А</a:t>
            </a:r>
            <a:r>
              <a:rPr lang="ru-RU" i="1" dirty="0">
                <a:solidFill>
                  <a:srgbClr val="7030A0"/>
                </a:solidFill>
              </a:rPr>
              <a:t>. Семашко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060848"/>
            <a:ext cx="6264696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err="1">
                <a:solidFill>
                  <a:srgbClr val="7030A0"/>
                </a:solidFill>
                <a:latin typeface="Georgia" pitchFamily="18" charset="0"/>
              </a:rPr>
              <a:t>Здоровьесберегающие</a:t>
            </a: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 технологии – это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комплекс разнообразных форм и видов деятельности, направленный на сохранение и укрепление здоровья воспитанников ДОУ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4797152"/>
            <a:ext cx="3672408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Любая педагогическая технология должна быть </a:t>
            </a:r>
            <a:r>
              <a:rPr lang="ru-RU" b="1" dirty="0" err="1">
                <a:solidFill>
                  <a:srgbClr val="7030A0"/>
                </a:solidFill>
                <a:latin typeface="Georgia" pitchFamily="18" charset="0"/>
              </a:rPr>
              <a:t>здоровьесберегающей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260648"/>
            <a:ext cx="7344816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Виды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здоровьесберегающих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технологий в коррекционной группе:</a:t>
            </a:r>
            <a:endParaRPr lang="ru-RU" dirty="0">
              <a:solidFill>
                <a:srgbClr val="7030A0"/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988" y="1559457"/>
            <a:ext cx="6180220" cy="15121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u="sng" dirty="0">
                <a:solidFill>
                  <a:srgbClr val="7030A0"/>
                </a:solidFill>
              </a:rPr>
              <a:t>Технологии сохранения и стимулирования здоровья</a:t>
            </a:r>
            <a:r>
              <a:rPr lang="ru-RU" sz="1600" u="sng" dirty="0">
                <a:solidFill>
                  <a:srgbClr val="7030A0"/>
                </a:solidFill>
              </a:rPr>
              <a:t>, </a:t>
            </a:r>
            <a:r>
              <a:rPr lang="ru-RU" sz="1600" dirty="0">
                <a:solidFill>
                  <a:srgbClr val="7030A0"/>
                </a:solidFill>
              </a:rPr>
              <a:t>способствующие предотвращению состояний переутомления, гиподинамии и других </a:t>
            </a:r>
            <a:r>
              <a:rPr lang="ru-RU" sz="1600" dirty="0" err="1">
                <a:solidFill>
                  <a:srgbClr val="7030A0"/>
                </a:solidFill>
              </a:rPr>
              <a:t>дезадаптационных</a:t>
            </a:r>
            <a:r>
              <a:rPr lang="ru-RU" sz="1600" dirty="0">
                <a:solidFill>
                  <a:srgbClr val="7030A0"/>
                </a:solidFill>
              </a:rPr>
              <a:t> состояний (  динамические паузы,  гимнастика пальчиковая,  дыхательная,  </a:t>
            </a:r>
            <a:r>
              <a:rPr lang="ru-RU" sz="1600" dirty="0" smtClean="0">
                <a:solidFill>
                  <a:srgbClr val="7030A0"/>
                </a:solidFill>
              </a:rPr>
              <a:t>для глаз</a:t>
            </a:r>
            <a:r>
              <a:rPr lang="ru-RU" sz="1600" dirty="0">
                <a:solidFill>
                  <a:srgbClr val="7030A0"/>
                </a:solidFill>
              </a:rPr>
              <a:t>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3284984"/>
            <a:ext cx="5688632" cy="13681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u="sng" dirty="0">
                <a:solidFill>
                  <a:srgbClr val="7030A0"/>
                </a:solidFill>
              </a:rPr>
              <a:t>Коррекционные технологии </a:t>
            </a:r>
            <a:r>
              <a:rPr lang="ru-RU" sz="1600" dirty="0">
                <a:solidFill>
                  <a:srgbClr val="7030A0"/>
                </a:solidFill>
              </a:rPr>
              <a:t>(артикуляционная гимнастика, фонетическая ритмика, </a:t>
            </a:r>
            <a:r>
              <a:rPr lang="ru-RU" sz="1600" dirty="0" err="1">
                <a:solidFill>
                  <a:srgbClr val="7030A0"/>
                </a:solidFill>
              </a:rPr>
              <a:t>психогимнастика</a:t>
            </a:r>
            <a:r>
              <a:rPr lang="ru-RU" sz="1600" dirty="0">
                <a:solidFill>
                  <a:srgbClr val="7030A0"/>
                </a:solidFill>
              </a:rPr>
              <a:t>, </a:t>
            </a:r>
            <a:r>
              <a:rPr lang="ru-RU" sz="1600" dirty="0" err="1">
                <a:solidFill>
                  <a:srgbClr val="7030A0"/>
                </a:solidFill>
              </a:rPr>
              <a:t>сказкотерапия</a:t>
            </a:r>
            <a:r>
              <a:rPr lang="ru-RU" sz="1600" dirty="0">
                <a:solidFill>
                  <a:srgbClr val="7030A0"/>
                </a:solidFill>
              </a:rPr>
              <a:t>, </a:t>
            </a:r>
            <a:r>
              <a:rPr lang="ru-RU" sz="1600" dirty="0" err="1">
                <a:solidFill>
                  <a:srgbClr val="7030A0"/>
                </a:solidFill>
              </a:rPr>
              <a:t>куклотерапия</a:t>
            </a:r>
            <a:r>
              <a:rPr lang="ru-RU" sz="1600" dirty="0">
                <a:solidFill>
                  <a:srgbClr val="7030A0"/>
                </a:solidFill>
              </a:rPr>
              <a:t>, музыкотерапия, песочная терапия)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5087951"/>
            <a:ext cx="3744416" cy="14401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u="sng" dirty="0">
                <a:solidFill>
                  <a:srgbClr val="7030A0"/>
                </a:solidFill>
              </a:rPr>
              <a:t>Технологии обучения здоровому образу жизни </a:t>
            </a:r>
            <a:r>
              <a:rPr lang="ru-RU" sz="1600" dirty="0">
                <a:solidFill>
                  <a:srgbClr val="7030A0"/>
                </a:solidFill>
              </a:rPr>
              <a:t>(</a:t>
            </a:r>
            <a:r>
              <a:rPr lang="ru-RU" sz="1600" dirty="0" err="1">
                <a:solidFill>
                  <a:srgbClr val="7030A0"/>
                </a:solidFill>
              </a:rPr>
              <a:t>игротерапия</a:t>
            </a:r>
            <a:r>
              <a:rPr lang="ru-RU" sz="1600" dirty="0">
                <a:solidFill>
                  <a:srgbClr val="7030A0"/>
                </a:solidFill>
              </a:rPr>
              <a:t>, разные виды массажа и самомассажа).</a:t>
            </a:r>
          </a:p>
        </p:txBody>
      </p:sp>
    </p:spTree>
    <p:extLst>
      <p:ext uri="{BB962C8B-B14F-4D97-AF65-F5344CB8AC3E}">
        <p14:creationId xmlns:p14="http://schemas.microsoft.com/office/powerpoint/2010/main" val="28517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332656"/>
            <a:ext cx="6696744" cy="47525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             </a:t>
            </a:r>
            <a:r>
              <a:rPr lang="ru-RU" sz="1600" dirty="0" smtClean="0">
                <a:solidFill>
                  <a:srgbClr val="7030A0"/>
                </a:solidFill>
              </a:rPr>
              <a:t>Логопедические </a:t>
            </a:r>
            <a:r>
              <a:rPr lang="ru-RU" sz="1600" dirty="0">
                <a:solidFill>
                  <a:srgbClr val="7030A0"/>
                </a:solidFill>
              </a:rPr>
              <a:t>группы посещают дети, имеющие различные речевые нарушения. У них  речевой дефект сочетается с различными нарушениями психической деятельности. У большинства детей речевые проблемы осложняются </a:t>
            </a:r>
            <a:r>
              <a:rPr lang="ru-RU" sz="1600" dirty="0" err="1">
                <a:solidFill>
                  <a:srgbClr val="7030A0"/>
                </a:solidFill>
              </a:rPr>
              <a:t>патохарактерологическим</a:t>
            </a:r>
            <a:r>
              <a:rPr lang="ru-RU" sz="1600" dirty="0">
                <a:solidFill>
                  <a:srgbClr val="7030A0"/>
                </a:solidFill>
              </a:rPr>
              <a:t> развитием личности. </a:t>
            </a:r>
            <a:r>
              <a:rPr lang="ru-RU" sz="1600" dirty="0" smtClean="0">
                <a:solidFill>
                  <a:srgbClr val="7030A0"/>
                </a:solidFill>
              </a:rPr>
              <a:t> Так </a:t>
            </a:r>
            <a:r>
              <a:rPr lang="ru-RU" sz="1600" dirty="0">
                <a:solidFill>
                  <a:srgbClr val="7030A0"/>
                </a:solidFill>
              </a:rPr>
              <a:t>же,  речевые нарушения сочетаются с недостаточностью развития мелкой </a:t>
            </a:r>
            <a:r>
              <a:rPr lang="ru-RU" sz="1600" dirty="0" smtClean="0">
                <a:solidFill>
                  <a:srgbClr val="7030A0"/>
                </a:solidFill>
              </a:rPr>
              <a:t>моторики, </a:t>
            </a:r>
            <a:r>
              <a:rPr lang="ru-RU" sz="1600" dirty="0" err="1" smtClean="0">
                <a:solidFill>
                  <a:srgbClr val="7030A0"/>
                </a:solidFill>
              </a:rPr>
              <a:t>несформированностью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 пространственных отношений, недостаточностью временных понятий, восприятия цветов и оттенков, что в конечном итоге без своевременной логопедической помощи приводит к стойким специфическим ошибкам письменной речи и  снижает возможность успешного обучения в школе.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	Решение данной проблемы видится  во внедрении элементов </a:t>
            </a:r>
            <a:r>
              <a:rPr lang="ru-RU" sz="1600" dirty="0" err="1">
                <a:solidFill>
                  <a:srgbClr val="7030A0"/>
                </a:solidFill>
              </a:rPr>
              <a:t>здоровьесберегающих</a:t>
            </a:r>
            <a:r>
              <a:rPr lang="ru-RU" sz="1600" dirty="0">
                <a:solidFill>
                  <a:srgbClr val="7030A0"/>
                </a:solidFill>
              </a:rPr>
              <a:t> технологий, использование которых в </a:t>
            </a:r>
            <a:r>
              <a:rPr lang="ru-RU" sz="1600" dirty="0" err="1">
                <a:solidFill>
                  <a:srgbClr val="7030A0"/>
                </a:solidFill>
              </a:rPr>
              <a:t>воспитательно</a:t>
            </a:r>
            <a:r>
              <a:rPr lang="ru-RU" sz="1600" dirty="0">
                <a:solidFill>
                  <a:srgbClr val="7030A0"/>
                </a:solidFill>
              </a:rPr>
              <a:t>-образовательном и коррекционно-развивающем процессе идёт на пользу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6610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188640"/>
            <a:ext cx="669674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Артикуляционная гимнастика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268760"/>
            <a:ext cx="6696744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Данный вид гимнастики является одним из самых эффективных средств формирования и коррекции правильного звукопроизношения. В нашей группе артикуляционная гимнастика проводится 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как логопедом на индивидуальных занятиях, так и воспитателями. При  проведении АГ используем музыку и сопряженные движения руки ребенка. Это повышает эффективность артикуляционной гимнастики.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8616" r="32626" b="15988"/>
          <a:stretch/>
        </p:blipFill>
        <p:spPr>
          <a:xfrm>
            <a:off x="160461" y="2996951"/>
            <a:ext cx="4367680" cy="3780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15333"/>
          <a:stretch/>
        </p:blipFill>
        <p:spPr>
          <a:xfrm>
            <a:off x="4644008" y="2996952"/>
            <a:ext cx="4340269" cy="373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77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404664"/>
            <a:ext cx="6048672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Дыхательная гимнастика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556792"/>
            <a:ext cx="6408712" cy="11521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Работу над дыханием осуществляют логопед, воспитатели и инструктор по физической культуре. Широко используются «ветерки», </a:t>
            </a:r>
            <a:r>
              <a:rPr lang="ru-RU" sz="1400" dirty="0" err="1">
                <a:solidFill>
                  <a:srgbClr val="7030A0"/>
                </a:solidFill>
              </a:rPr>
              <a:t>дудочки;в</a:t>
            </a:r>
            <a:r>
              <a:rPr lang="ru-RU" sz="1400" dirty="0">
                <a:solidFill>
                  <a:srgbClr val="7030A0"/>
                </a:solidFill>
              </a:rPr>
              <a:t> группе много пособий для развития правильного речевого дыхания. Родители не остаются в стороне: для них оформлена папка-передвижка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26" r="14646" b="31037"/>
          <a:stretch/>
        </p:blipFill>
        <p:spPr>
          <a:xfrm>
            <a:off x="251520" y="3140968"/>
            <a:ext cx="4646247" cy="3616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3236595" cy="269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99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620688"/>
            <a:ext cx="6048672" cy="9361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Гимнастика для глаз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844824"/>
            <a:ext cx="6120680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 детьми выполняем </a:t>
            </a:r>
            <a:r>
              <a:rPr lang="ru-RU" dirty="0">
                <a:solidFill>
                  <a:srgbClr val="7030A0"/>
                </a:solidFill>
              </a:rPr>
              <a:t>гимнастику для глаз с целью предотвращения утомления  и нарушений зрения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45" y="3441716"/>
            <a:ext cx="3670110" cy="2450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476672"/>
            <a:ext cx="5832648" cy="9361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Пальчиковая гимнастика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592796"/>
            <a:ext cx="5832648" cy="367240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7030A0"/>
                </a:solidFill>
              </a:rPr>
              <a:t>Система работы по развитию мелкой моторики руки: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</a:rPr>
              <a:t>Календарно-тематическое планирование пальчиковых игр в старшей и подготовительной группах согласно лексическим темам;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</a:rPr>
              <a:t>Штриховка, обводка, </a:t>
            </a:r>
            <a:r>
              <a:rPr lang="ru-RU" dirty="0" err="1">
                <a:solidFill>
                  <a:srgbClr val="7030A0"/>
                </a:solidFill>
              </a:rPr>
              <a:t>дорисовывание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Различные </a:t>
            </a:r>
            <a:r>
              <a:rPr lang="ru-RU" dirty="0">
                <a:solidFill>
                  <a:srgbClr val="7030A0"/>
                </a:solidFill>
              </a:rPr>
              <a:t>задания в «сухом бассейне», игры с крупами – «</a:t>
            </a:r>
            <a:r>
              <a:rPr lang="ru-RU" dirty="0" err="1">
                <a:solidFill>
                  <a:srgbClr val="7030A0"/>
                </a:solidFill>
              </a:rPr>
              <a:t>крупотерапия</a:t>
            </a:r>
            <a:r>
              <a:rPr lang="ru-RU" dirty="0">
                <a:solidFill>
                  <a:srgbClr val="7030A0"/>
                </a:solidFill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</a:rPr>
              <a:t>Работа  с бархатной бумагой и ватой, шнурками.</a:t>
            </a:r>
          </a:p>
        </p:txBody>
      </p:sp>
    </p:spTree>
    <p:extLst>
      <p:ext uri="{BB962C8B-B14F-4D97-AF65-F5344CB8AC3E}">
        <p14:creationId xmlns:p14="http://schemas.microsoft.com/office/powerpoint/2010/main" val="22107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476672"/>
            <a:ext cx="6192688" cy="9361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Двигательная гимнастика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628800"/>
            <a:ext cx="7992888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7030A0"/>
                </a:solidFill>
              </a:rPr>
              <a:t>Проведение динамических пауз предупреждает переутомление, служит средством эмоциональной разрядки, снимает статическую нагрузку, раскрепощает моторику и речь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19562" r="12021" b="10968"/>
          <a:stretch/>
        </p:blipFill>
        <p:spPr>
          <a:xfrm>
            <a:off x="323528" y="2996952"/>
            <a:ext cx="6001222" cy="3736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132</TotalTime>
  <Words>726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Жилины</dc:creator>
  <cp:lastModifiedBy>Жилины</cp:lastModifiedBy>
  <cp:revision>16</cp:revision>
  <dcterms:created xsi:type="dcterms:W3CDTF">2014-01-09T19:11:53Z</dcterms:created>
  <dcterms:modified xsi:type="dcterms:W3CDTF">2014-01-13T14:34:10Z</dcterms:modified>
</cp:coreProperties>
</file>