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8"/>
  </p:notesMasterIdLst>
  <p:sldIdLst>
    <p:sldId id="271" r:id="rId2"/>
    <p:sldId id="272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74" r:id="rId11"/>
    <p:sldId id="273" r:id="rId12"/>
    <p:sldId id="268" r:id="rId13"/>
    <p:sldId id="269" r:id="rId14"/>
    <p:sldId id="270" r:id="rId15"/>
    <p:sldId id="277" r:id="rId16"/>
    <p:sldId id="278" r:id="rId17"/>
    <p:sldId id="279" r:id="rId18"/>
    <p:sldId id="264" r:id="rId19"/>
    <p:sldId id="280" r:id="rId20"/>
    <p:sldId id="281" r:id="rId21"/>
    <p:sldId id="265" r:id="rId22"/>
    <p:sldId id="282" r:id="rId23"/>
    <p:sldId id="266" r:id="rId24"/>
    <p:sldId id="283" r:id="rId25"/>
    <p:sldId id="276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C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3E47E-5266-44FD-A656-082DD8876C5F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28124-2B2A-4AA4-B678-032889AEF3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2;&#1040;&#1052;&#1040;\&#1082;&#1088;&#1091;&#1078;&#1086;&#1082;\&#1041;&#1040;&#1051;\&#1087;&#1086;&#1083;&#1086;&#1085;&#1077;&#1079;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2;&#1040;&#1052;&#1040;\&#1082;&#1088;&#1091;&#1078;&#1086;&#1082;\&#1041;&#1040;&#1051;\&#1084;&#1077;&#1085;&#1091;&#1101;&#1090;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2;&#1040;&#1052;&#1040;\&#1082;&#1088;&#1091;&#1078;&#1086;&#1082;\&#1041;&#1040;&#1051;\&#1074;&#1072;&#1083;&#1100;&#1089;%20&#1053;.&#1056;..av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2;&#1040;&#1052;&#1040;\&#1082;&#1088;&#1091;&#1078;&#1086;&#1082;\&#1041;&#1040;&#1051;\&#1084;&#1072;&#1079;&#1091;&#1088;&#1082;&#1072;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40;&#1052;&#1040;\&#1082;&#1088;&#1091;&#1078;&#1086;&#1082;\&#1041;&#1040;&#1051;\sviridov_-_vals_metel(zaycev.net).mp3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40;&#1052;&#1040;\&#1082;&#1088;&#1091;&#1078;&#1086;&#1082;\&#1087;&#1091;&#1096;&#1082;&#1080;&#1085;\&#1103;%20&#1074;&#1072;&#1089;%20&#1083;&#1102;&#1073;&#1080;&#1083;\&#1089;&#1088;&#1077;&#1076;&#1100;%20&#1096;&#1091;&#1084;&#1085;&#1086;&#1075;&#1086;%20&#1073;&#1072;&#1083;&#1072;.mp3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«Его   величество   бал…»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97997"/>
            <a:ext cx="2857520" cy="401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868" y="2428868"/>
            <a:ext cx="50720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 дни веселий и желаний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был от балов без ума: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Верней нет места для    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признаний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для вручения письма».</a:t>
            </a:r>
          </a:p>
          <a:p>
            <a:pPr algn="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А.С.Пушкин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285860"/>
            <a:ext cx="702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(литературно-музыкальный салон)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5286388"/>
            <a:ext cx="1833562" cy="141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4286256"/>
            <a:ext cx="3714776" cy="246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3429024" cy="26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28604"/>
            <a:ext cx="4643450" cy="363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Там теснота, 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волненье, 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жар…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4"/>
            <a:ext cx="559919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857356" y="214290"/>
            <a:ext cx="7286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придворных балах было обязательным для приглашенных. От него могла избавить только серьезная болезнь. Все семейные должны были являться с женами и взрослыми дочерьми. 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357166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придворные балы полагалось приезжать в полной парадной форме, в наградах. Для дам также были установлены платья специального фасона, богато расшитые золотой нитью. </a:t>
            </a:r>
            <a:endParaRPr lang="ru-RU" sz="2400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" name="Рисунок 3" descr="ппппппппппппппппппппп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143116"/>
            <a:ext cx="5738810" cy="445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6771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57166"/>
            <a:ext cx="385765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Следует заметить, что туалет </a:t>
            </a:r>
            <a:r>
              <a:rPr lang="ru-RU" sz="20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процесс одевания, причесывания, сбора на бал </a:t>
            </a:r>
            <a:r>
              <a:rPr lang="ru-RU" sz="20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так сложен, что уже сам по себе представлял одну из характернейших черт своего времени.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Каким только мучениям не подвергались девушки перед балом! </a:t>
            </a:r>
            <a:r>
              <a:rPr lang="ru-RU" sz="20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Большинство девиц, бивших на грациозность талии, в этот день ничего не ели, кроме хлеба с чаем. Корсеты передвигались на самые крайние планшетки. Не желая, чтобы на бале ланиты пылали румянцем, барышни ели мел и пили по глоткам слабый уксус</a:t>
            </a:r>
            <a:r>
              <a:rPr lang="ru-RU" sz="20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».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" name="Рисунок 4" descr="ииииииииииии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857232"/>
            <a:ext cx="40386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357166"/>
            <a:ext cx="33575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Обязательными деталями дамского туалета были высокие перчатки, которые снимались только за столом (митенки – перчатки без пальцев по правилам этикета можно было не снимать), веер, ридикюль (маленькая сумочка) и небольшой зонтик.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минет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214290"/>
            <a:ext cx="3857652" cy="26432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5008" y="3000372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Митенки</a:t>
            </a:r>
            <a:endParaRPr lang="ru-RU" dirty="0"/>
          </a:p>
        </p:txBody>
      </p:sp>
      <p:pic>
        <p:nvPicPr>
          <p:cNvPr id="6" name="Рисунок 5" descr="b6c5bcd295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3357562"/>
            <a:ext cx="4095736" cy="26432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00760" y="607220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Веер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00504"/>
            <a:ext cx="19824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000504"/>
            <a:ext cx="1617550" cy="215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30539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3116"/>
            <a:ext cx="3143256" cy="419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«Хороший тон. Сборник правил, наставлений и советов,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следует вести себя в разных случаях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домашней и общественной жизни»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357166"/>
            <a:ext cx="642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Язык    веера »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15716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929066"/>
            <a:ext cx="1714512" cy="2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85860"/>
            <a:ext cx="2071702" cy="244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285860"/>
            <a:ext cx="2071702" cy="248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000504"/>
            <a:ext cx="155377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500042"/>
            <a:ext cx="5690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Цветовое значение веера</a:t>
            </a:r>
            <a:endParaRPr lang="ru-RU" sz="4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28586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30718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357430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714621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428604"/>
            <a:ext cx="42862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Балы проводились по определенной четко утвержденной в дворянском обществе традиционной программе. Поскольку тон балу задавали танцы, то они и были стержнем программы вечера.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В XVIII веке было принято открывать бал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польским танцем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полонезом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который вошел в моду при Екатерине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Длился он 30 минут. Все присутствующие должны были принять в нем участие. Его можно было назвать торжественным шествием, во время которого дамы встречали кавалеров. Иностранцы называли этот танец «ходячий разговор». Промах в танцах на балу мог стоить карьеры.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Было очень постыдным на балу потерять такт. Позднее этот танец заменил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менуэт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33333333333333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055" y="785794"/>
            <a:ext cx="4586371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500042"/>
            <a:ext cx="651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«Польский танец или полонез»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полонез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4422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лучше поспешим на бал…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250" t="24671" r="7812" b="2568"/>
          <a:stretch>
            <a:fillRect/>
          </a:stretch>
        </p:blipFill>
        <p:spPr bwMode="auto">
          <a:xfrm>
            <a:off x="214282" y="928670"/>
            <a:ext cx="525957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18"/>
            <a:ext cx="4216548" cy="243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429000"/>
            <a:ext cx="41384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065117"/>
            <a:ext cx="3000396" cy="231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0"/>
            <a:ext cx="5143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«Менуэт»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менуэт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771506"/>
            <a:ext cx="7429552" cy="594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53578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Вторым танцем на балу был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вальс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 котором А. С. Пушкин писал: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Однообразный и безумный,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вихорь жизни молодой,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Кружится вальса вихор шумный,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Чета мелькает за четой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русские исполняли на балах 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летучие, почти воздушные вальсы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" name="Рисунок 3" descr="604091331362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0"/>
            <a:ext cx="3500462" cy="44408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500306"/>
            <a:ext cx="2547942" cy="38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2114552" cy="32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500570"/>
            <a:ext cx="28575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357166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«Кружится вальса вихорь шумный…»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4" name="вальс Н.Р.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1590363"/>
            <a:ext cx="9198364" cy="408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57166"/>
            <a:ext cx="35004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Кульминацией бала была мазурка.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Мазурка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середина бала. Она 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приехала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Россию из Парижа в 1810 году. Дама в мазурке идет плавно, грациозно, изящно, скользит и бегает по паркету. Партнер в этом танце проявляет активность, делает прыжки 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антраша</a:t>
            </a:r>
            <a:r>
              <a:rPr lang="ru-RU" sz="16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 время которых в воздухе он должен ударить нога об ногу три раза. Умелое пристукивание каблуками придает мазурке неповторимость и шик. В 20-е гг. XIX века мазурку стали танцевать спокойнее, и не только потому, что от нее страдал паркет.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этом писал А. С. Пушкин: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" name="Рисунок 3" descr="еееееееееееееее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428604"/>
            <a:ext cx="5000620" cy="378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4678" y="4429132"/>
            <a:ext cx="35004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Мазурка раздалась. Бывало,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гремел мазурки гром,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огромной зале все дрожало,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Паркет трещал под каблуком,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Тряслися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дребезжали рамы,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Теперь не то: и мы, как дамы,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Скользим по лаковым доскам. </a:t>
            </a:r>
            <a:endParaRPr lang="ru-RU" sz="1600" dirty="0" smtClean="0">
              <a:solidFill>
                <a:srgbClr val="7030A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214290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Мазурка – середина бала.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мазурк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 t="7430"/>
          <a:stretch>
            <a:fillRect/>
          </a:stretch>
        </p:blipFill>
        <p:spPr>
          <a:xfrm>
            <a:off x="714348" y="1071546"/>
            <a:ext cx="7691491" cy="5339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071546"/>
            <a:ext cx="308647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571744"/>
            <a:ext cx="2571768" cy="380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428736"/>
            <a:ext cx="2571768" cy="306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357166"/>
            <a:ext cx="809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Встреча А.С. Пушкина и Н.Н. Гончаровой.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4643446"/>
            <a:ext cx="169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П.А. Вяземский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857232"/>
            <a:ext cx="2619820" cy="20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4236" y="3929066"/>
            <a:ext cx="19097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43372" y="2928934"/>
            <a:ext cx="3286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блестит: цветы,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кенкеты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алмаз, и бирюза,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Люстры, звезды, эполеты,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Серьги, перстни и браслеты,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Кудри фразы и глаза.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в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движеньи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воздух, люди.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Блонды, локоны и груди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достойные венца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Ножки с тайным их обетом,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страстями и корсетом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Изнуренные сердца.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71480"/>
            <a:ext cx="4071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Метет поземка. Поздний час.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Фонарь летит во мглу.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Пушкин в первый раз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Танцует на балу.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 расседланный Пегас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Прилег в своем углу,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Влюбленный Пушкин в первый раз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Танцует на балу.  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429000"/>
            <a:ext cx="359541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8739" y="214290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214290"/>
            <a:ext cx="1850393" cy="254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sviridov_-_vals_metel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742952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480"/>
            <a:ext cx="40719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нам он сквозь годы прорвался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этот стремительный век.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Бал! Это лучшее, может, что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изобрёл человек.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так волнительно, ново,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Кругом идёт голова.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Будто Наташа Ростова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 эту залу вошла.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Ах, этот блеск, эти краски,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танце мелькают огни.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Словно из старенькой сказки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Вдруг появились они.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Шелест роскошных нарядов,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Запах духов дорогих…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это близко, всё рядом…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86816-Dayane.jpg"/>
          <p:cNvPicPr>
            <a:picLocks noChangeAspect="1"/>
          </p:cNvPicPr>
          <p:nvPr/>
        </p:nvPicPr>
        <p:blipFill>
          <a:blip r:embed="rId2"/>
          <a:srcRect l="21774" r="22580" b="780"/>
          <a:stretch>
            <a:fillRect/>
          </a:stretch>
        </p:blipFill>
        <p:spPr>
          <a:xfrm>
            <a:off x="4000496" y="357166"/>
            <a:ext cx="4929222" cy="578647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643050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 особенное  событие  в  жизни человека  прошлого  века. Балами славилась столица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Санкт - Петербург, но  любили  их  и  в Москве, и  в  провинциальных  городах.</a:t>
            </a:r>
            <a:endParaRPr lang="ru-RU" sz="2000" i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" name="Рисунок 3" descr="038b.jpg"/>
          <p:cNvPicPr>
            <a:picLocks noChangeAspect="1"/>
          </p:cNvPicPr>
          <p:nvPr/>
        </p:nvPicPr>
        <p:blipFill>
          <a:blip r:embed="rId2"/>
          <a:srcRect t="3896" b="5195"/>
          <a:stretch>
            <a:fillRect/>
          </a:stretch>
        </p:blipFill>
        <p:spPr>
          <a:xfrm>
            <a:off x="5072066" y="785794"/>
            <a:ext cx="3793008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0"/>
            <a:ext cx="67710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785794"/>
            <a:ext cx="371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П.А. Вяземский отмечал: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 бал был не просто зрелищем, а зрелищем в зрелище. Молодые люди учились любезничать, влюбляться, пользоваться правами и вместе с тем покоряться обязанностям. Тут учились и чинопочитанию, и почитанию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000" i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6" name="Рисунок 5" descr="image2_full_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928670"/>
            <a:ext cx="4929222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642918"/>
            <a:ext cx="37862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дворянских домах ни на минуту не умолкало звучание клавикордов, пение и танцевальные уроки. </a:t>
            </a:r>
            <a:endParaRPr lang="ru-RU" sz="2000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 XVIII века появился клавесин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дедушка нынешнего фортепиано. Музыка и танцы были частью дворянского образования.</a:t>
            </a:r>
            <a:endParaRPr lang="ru-RU" sz="2000" i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6" name="Рисунок 5" descr="clavecin-flama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285728"/>
            <a:ext cx="4357686" cy="55721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72198" y="5929330"/>
            <a:ext cx="1090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Клавесин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1"/>
          <p:cNvSpPr>
            <a:spLocks noChangeArrowheads="1"/>
          </p:cNvSpPr>
          <p:nvPr/>
        </p:nvSpPr>
        <p:spPr bwMode="auto">
          <a:xfrm>
            <a:off x="0" y="0"/>
            <a:ext cx="6771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40005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Балы позволяли дворянским детям усваивать азы хороших манер и светских приличий. Именно тогда появляются книги хороших манер. Одна из них, появившаяся при Елизавете Петровне, учила, что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большая вежливость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учтивый обман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истинное учтивость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одолжение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притворное лукавство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обхождение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всякое излишнее вредно, а наипаче в обхождении</a:t>
            </a:r>
            <a:r>
              <a:rPr lang="ru-RU" sz="2000" i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Дворянский бал был школой общения для людей. На балу влюблялись и выбирали невесту и жениха. </a:t>
            </a:r>
            <a:endParaRPr lang="ru-RU" sz="2000" i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" name="Рисунок 3" descr="48362417_b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521208"/>
            <a:ext cx="4143404" cy="4265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85728"/>
            <a:ext cx="23574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Алексей Толстой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928670"/>
            <a:ext cx="3000396" cy="235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Средь шумного бала, случайно,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тревоге мирской суеты,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Тебя я увидел, но тайна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Твои покрывала черты.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rgbClr val="7030A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Лишь очи печально глядели,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голос так дивно звучал,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звон отдаленной свирели,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моря играющий вал.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4000504"/>
            <a:ext cx="3429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 стан твой понравился тонкий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весь твой задумчивый вид,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смех твой, и грустный и звонкий,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тех пор в моем сердце звучит.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часы одинокие ночи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Люблю я, усталый, прилечь -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вижу печальные очи,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слышу веселую речь;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0" y="0"/>
            <a:ext cx="1089763" cy="160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30039" tIns="450708" rIns="449121" bIns="36024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5143512"/>
            <a:ext cx="3011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грустно я так засыпаю,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грезах неведомых сплю...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Люблю ли тебя - я не знаю,</a:t>
            </a:r>
            <a:endParaRPr lang="ru-RU" sz="1600" i="1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кажется мне, что люблю!</a:t>
            </a:r>
          </a:p>
        </p:txBody>
      </p:sp>
      <p:pic>
        <p:nvPicPr>
          <p:cNvPr id="11" name="Рисунок 10" descr="file_18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500042"/>
            <a:ext cx="5081614" cy="3571900"/>
          </a:xfrm>
          <a:prstGeom prst="rect">
            <a:avLst/>
          </a:prstGeom>
        </p:spPr>
      </p:pic>
      <p:pic>
        <p:nvPicPr>
          <p:cNvPr id="8" name="средь шумного ба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929586" y="507207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357430"/>
            <a:ext cx="44291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Балы походили в огромных и великолепных залах, окруженных с трех сторон колоннами. 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Зал освещался множеством восковых свечей в хрустальных люстрах и медных стенных подсвечниках. 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В середине зала непрерывно танцевали, а на возвышенных площадках по двум сторонам залы у стены стояло множество столов, на которых лежали колоды нераспечатанных карт. Здесь играли, сплетничали и философствовали. 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Бал для дворян был местом отдыха и общения. 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4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366597"/>
            <a:ext cx="4504682" cy="441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507</TotalTime>
  <Words>919</Words>
  <PresentationFormat>Экран (4:3)</PresentationFormat>
  <Paragraphs>124</Paragraphs>
  <Slides>26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«Его   величество   бал…»</vt:lpstr>
      <vt:lpstr>Мы лучше поспешим на бал…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DNA7 X64</cp:lastModifiedBy>
  <cp:revision>90</cp:revision>
  <dcterms:modified xsi:type="dcterms:W3CDTF">2012-01-20T17:17:22Z</dcterms:modified>
</cp:coreProperties>
</file>