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14"/>
  </p:notesMasterIdLst>
  <p:sldIdLst>
    <p:sldId id="256" r:id="rId2"/>
    <p:sldId id="262" r:id="rId3"/>
    <p:sldId id="285" r:id="rId4"/>
    <p:sldId id="279" r:id="rId5"/>
    <p:sldId id="276" r:id="rId6"/>
    <p:sldId id="277" r:id="rId7"/>
    <p:sldId id="286" r:id="rId8"/>
    <p:sldId id="281" r:id="rId9"/>
    <p:sldId id="282" r:id="rId10"/>
    <p:sldId id="283" r:id="rId11"/>
    <p:sldId id="284" r:id="rId12"/>
    <p:sldId id="28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E17BA6-EFCB-465F-8CD5-C81CF88F93DB}" type="datetimeFigureOut">
              <a:rPr lang="ru-RU" smtClean="0"/>
              <a:pPr/>
              <a:t>19.01.2012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3D16B2-5CA6-4665-89CF-2DB53DDD8D5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19.01.2012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advClick="0" advTm="10000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advClick="0" advTm="10000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advClick="0" advTm="10000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advClick="0" advTm="10000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19.01.2012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ransition advClick="0" advTm="10000">
    <p:fade thruBlk="1"/>
  </p:transition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F:\%20&#1083;&#1077;&#1088;&#1084;&#1086;&#1085;&#1090;&#1086;&#1074;%20&#1087;&#1088;&#1077;&#1079;&#1077;&#1085;&#1090;&#1072;&#1094;&#1080;&#1103;\06.Enigma%20-%20Feel%20Me%20Heaven.Mp3" TargetMode="Externa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06.Enigma - Feel Me Heaven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4143372" y="2928934"/>
            <a:ext cx="304800" cy="304800"/>
          </a:xfrm>
          <a:prstGeom prst="rect">
            <a:avLst/>
          </a:prstGeom>
        </p:spPr>
      </p:pic>
      <p:pic>
        <p:nvPicPr>
          <p:cNvPr id="4" name="Рисунок 3" descr="lermontov2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1604" y="1571612"/>
            <a:ext cx="3429024" cy="453866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94708" y="0"/>
            <a:ext cx="834929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«Одинокий странник Вселенной»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5072066" y="5429264"/>
            <a:ext cx="350043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( 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Поэма Михаила Юрьевича</a:t>
            </a:r>
            <a:r>
              <a:rPr kumimoji="0" lang="ru-RU" sz="1400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Лермонтова  "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Демон" против зла и несправедливости на земле)</a:t>
            </a:r>
            <a:endParaRPr kumimoji="0" lang="ru-RU" sz="1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advClick="0" advTm="5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1475656" y="188640"/>
            <a:ext cx="6357950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Автор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Демона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всегда чувствовал рядом с собой присутствие иного, высшего мира. Бог, ангелы, демон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—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вот существа, с которыми его поэтическое воображение сроднилось так же, как с кавказскими горцами или с любым представителем того,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 называют светом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Земля и небо в их исконной антитезе и не менее исконном союзе составляют центральный момент его творчества.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Трагедия Лермонтова в том, что он христианства преодолеть не мог, потому что не принял и не исполнил его до конца.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6" name="Рисунок 5" descr="8bd30021b57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2204864"/>
            <a:ext cx="6929486" cy="4412703"/>
          </a:xfrm>
          <a:prstGeom prst="rect">
            <a:avLst/>
          </a:prstGeom>
        </p:spPr>
      </p:pic>
    </p:spTree>
  </p:cSld>
  <p:clrMapOvr>
    <a:masterClrMapping/>
  </p:clrMapOvr>
  <p:transition advClick="0" advTm="10000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5286380" y="285728"/>
            <a:ext cx="3429024" cy="6109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У </a:t>
            </a:r>
            <a:r>
              <a:rPr kumimoji="0" lang="ru-RU" sz="1400" b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Лермонтова, в отличие от Пушкина, практически нет стихов о дружбе, а стихи о любви наполнены горечью и разочарованием, осознанием  ничтожности человека перед Вселенной. Но нравственная чистота поэта в том и заключается, что он, в отличие от “светской черни”, чувствует свое несовершенство и способен осознать величие мировой гармонии. За десятилетия до первого полета человека в космос Лермонтов писал:</a:t>
            </a:r>
            <a:endParaRPr kumimoji="0" lang="ru-RU" sz="1400" b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    </a:t>
            </a:r>
            <a:endParaRPr kumimoji="0" lang="ru-RU" sz="1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В небесах торжественно и чудно!</a:t>
            </a:r>
            <a:endParaRPr kumimoji="0" lang="ru-RU" sz="1600" b="0" i="0" u="none" strike="noStrike" cap="none" normalizeH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Спит земля в сиянье </a:t>
            </a:r>
            <a:r>
              <a:rPr kumimoji="0" lang="ru-RU" sz="1600" b="0" i="1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голубом</a:t>
            </a:r>
            <a:r>
              <a:rPr kumimoji="0" lang="ru-RU" sz="1600" b="0" i="1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...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i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Эти </a:t>
            </a:r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строки по сей день не перестают изумлять читателей, литературоведов и... космонавтов. Никто из покорителей космоса не мог и предположить, что можно написать такое, не увидев землю в иллюминатор космической станции.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6" name="Рисунок 5" descr="earth_apollo17_bi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357166"/>
            <a:ext cx="4643470" cy="5143536"/>
          </a:xfrm>
          <a:prstGeom prst="rect">
            <a:avLst/>
          </a:prstGeom>
        </p:spPr>
      </p:pic>
    </p:spTree>
  </p:cSld>
  <p:clrMapOvr>
    <a:masterClrMapping/>
  </p:clrMapOvr>
  <p:transition advClick="0" advTm="10000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4071934" y="357166"/>
            <a:ext cx="4786346" cy="3856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50708" tIns="269790" rIns="358662" bIns="18091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Может быть, в этих строчках — разгадка неповторимости “русской души”, постоянно устремленной к высшим мирам, тяготящейся оковами земного существования.</a:t>
            </a:r>
            <a:endParaRPr kumimoji="0" lang="ru-RU" sz="1400" b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Чем ты несчастлив? —</a:t>
            </a:r>
            <a:endParaRPr kumimoji="0" lang="ru-RU" sz="1400" b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Скажут мне люди.</a:t>
            </a:r>
            <a:endParaRPr kumimoji="0" lang="ru-RU" sz="1400" b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Тем я несчастлив,</a:t>
            </a:r>
            <a:endParaRPr kumimoji="0" lang="ru-RU" sz="1400" b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Добрые люди, что звезды и небо —</a:t>
            </a:r>
            <a:endParaRPr kumimoji="0" lang="ru-RU" sz="1400" b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Звезды и небо! — а я человек!</a:t>
            </a:r>
            <a:endParaRPr kumimoji="0" lang="ru-RU" sz="1400" b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Это призвание мучительно, ибо обрекает поэта-вестника на одиночество среди “пестрой толпы” светского общества и среди поколения, грядущее которого “и пусто, и темно”. </a:t>
            </a:r>
            <a:endParaRPr kumimoji="0" lang="ru-RU" sz="1400" b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5" name="Рисунок 4" descr="Lermontov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357166"/>
            <a:ext cx="3930909" cy="5304082"/>
          </a:xfrm>
          <a:prstGeom prst="rect">
            <a:avLst/>
          </a:prstGeom>
        </p:spPr>
      </p:pic>
    </p:spTree>
  </p:cSld>
  <p:clrMapOvr>
    <a:masterClrMapping/>
  </p:clrMapOvr>
  <p:transition advClick="0" advTm="10000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-142908" y="-2286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4071934" y="142852"/>
            <a:ext cx="485778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14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	</a:t>
            </a:r>
            <a:endParaRPr kumimoji="0" lang="ru-RU" sz="140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5" name="Рисунок 4" descr="lermontov_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142852"/>
            <a:ext cx="1971675" cy="2514600"/>
          </a:xfrm>
          <a:prstGeom prst="rect">
            <a:avLst/>
          </a:prstGeom>
        </p:spPr>
      </p:pic>
      <p:pic>
        <p:nvPicPr>
          <p:cNvPr id="6" name="Рисунок 5" descr="0035-00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6050" y="214290"/>
            <a:ext cx="1893774" cy="2500330"/>
          </a:xfrm>
          <a:prstGeom prst="rect">
            <a:avLst/>
          </a:prstGeom>
        </p:spPr>
      </p:pic>
      <p:pic>
        <p:nvPicPr>
          <p:cNvPr id="7" name="Рисунок 6" descr="106347_image_large.jpg"/>
          <p:cNvPicPr>
            <a:picLocks noChangeAspect="1"/>
          </p:cNvPicPr>
          <p:nvPr/>
        </p:nvPicPr>
        <p:blipFill>
          <a:blip r:embed="rId4"/>
          <a:srcRect l="27500" r="27499"/>
          <a:stretch>
            <a:fillRect/>
          </a:stretch>
        </p:blipFill>
        <p:spPr>
          <a:xfrm>
            <a:off x="285719" y="3500438"/>
            <a:ext cx="2073517" cy="25717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8596" y="2786058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Courier New" pitchFamily="49" charset="0"/>
                <a:cs typeface="Courier New" pitchFamily="49" charset="0"/>
              </a:rPr>
              <a:t>Лермонтов</a:t>
            </a:r>
            <a:endParaRPr lang="ru-RU" b="1" i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14678" y="2786058"/>
            <a:ext cx="7360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latin typeface="Courier New" pitchFamily="49" charset="0"/>
                <a:cs typeface="Courier New" pitchFamily="49" charset="0"/>
              </a:rPr>
              <a:t>Мать</a:t>
            </a:r>
            <a:endParaRPr lang="ru-RU" b="1" i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14348" y="6215082"/>
            <a:ext cx="7360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latin typeface="Courier New" pitchFamily="49" charset="0"/>
                <a:cs typeface="Courier New" pitchFamily="49" charset="0"/>
              </a:rPr>
              <a:t>Отец</a:t>
            </a:r>
            <a:endParaRPr lang="ru-RU" b="1" i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5500694" y="142852"/>
            <a:ext cx="3000364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Именно в младенчестве, детстве формируются взаимоотношения человека с окружающим миром. Лермонтов всю свою сознательную жизнь пытается понять своё место в этом мире. Пытается разобраться, почему самые близкие люди заставляют его страдать. Может быть,  поэтому Лермонтов  увлекается темой демона, одинокого изгнанника, не принимаемого и не понимаемого никем. Когда взрослые чересчур заняты выяснением отношений, страдают, прежде всего,  дети. 	Хрупкие нежные создания с хрустальной душой. Маленькому ребёнку сложно понять, почему его лишили матери, отца. Несмотря на самую трогательную заботу бабушек и дедушек, ребёнку не объяснить, почему при живых родителях он - сирота. Травмируется психика. Подрастая, ребёнок сам пытается объяснить случившееся, понять окружающую действительность.  </a:t>
            </a:r>
            <a:endParaRPr kumimoji="0" lang="ru-RU" sz="1800" b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488" y="3429000"/>
            <a:ext cx="2024050" cy="2603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Прямоугольник 13"/>
          <p:cNvSpPr/>
          <p:nvPr/>
        </p:nvSpPr>
        <p:spPr>
          <a:xfrm>
            <a:off x="3500430" y="6143644"/>
            <a:ext cx="1149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latin typeface="Courier New" pitchFamily="49" charset="0"/>
                <a:cs typeface="Courier New" pitchFamily="49" charset="0"/>
              </a:rPr>
              <a:t>Бабушка</a:t>
            </a:r>
            <a:endParaRPr lang="ru-RU" b="1" i="1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ransition advClick="0" advTm="10000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29124" y="142852"/>
            <a:ext cx="471487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В юности Лермонтова не было света и веры. Он вырос в душевной пустыне, и жил в ней, и сам себя на нее обрекал, и не мог из нее выбраться. Среди отчаянной пустоты той жизни, которой он жил, оставалось одно: сохранить то, что старался уничтожить в своих подданных Николай I, - свободу мысли и духа. Сохранить интерес к людям. Пытаться понять их души, их трагедию. Это он и делал всю свою жизнь. Пятнадцатилетним мальчиком он написал «Монолог»:</a:t>
            </a:r>
            <a:br>
              <a:rPr lang="ru-RU" sz="1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i="1" dirty="0" smtClean="0"/>
              <a:t/>
            </a:r>
            <a:br>
              <a:rPr lang="ru-RU" sz="1400" i="1" dirty="0" smtClean="0"/>
            </a:br>
            <a:endParaRPr lang="ru-RU" sz="1400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427984" y="3861048"/>
            <a:ext cx="45720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i="1" dirty="0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Не зная  ни  любви,  ни дружбы  сладкой,</a:t>
            </a:r>
            <a:br>
              <a:rPr lang="ru-RU" sz="1400" i="1" dirty="0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</a:br>
            <a:r>
              <a:rPr lang="ru-RU" sz="1400" i="1" dirty="0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Средь бурь пустых томится юность наша,</a:t>
            </a:r>
            <a:br>
              <a:rPr lang="ru-RU" sz="1400" i="1" dirty="0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</a:br>
            <a:r>
              <a:rPr lang="ru-RU" sz="1400" i="1" dirty="0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И быстро злобы яд ее мрачит,</a:t>
            </a:r>
            <a:br>
              <a:rPr lang="ru-RU" sz="1400" i="1" dirty="0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</a:br>
            <a:r>
              <a:rPr lang="ru-RU" sz="1400" i="1" dirty="0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И нам горька остылой жизни чаша, И уж ничто души не веселит.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427984" y="2492896"/>
            <a:ext cx="4572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i="1" dirty="0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Поверь</a:t>
            </a:r>
            <a:r>
              <a:rPr lang="ru-RU" sz="1400" i="1" dirty="0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, ничтожество есть благо в здешнем свете.</a:t>
            </a:r>
            <a:br>
              <a:rPr lang="ru-RU" sz="1400" i="1" dirty="0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</a:br>
            <a:r>
              <a:rPr lang="ru-RU" sz="1400" i="1" dirty="0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К чему глубокие познанья, жажда славы,</a:t>
            </a:r>
            <a:br>
              <a:rPr lang="ru-RU" sz="1400" i="1" dirty="0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</a:br>
            <a:r>
              <a:rPr lang="ru-RU" sz="1400" i="1" dirty="0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Талант и пылкая любовь свободы,</a:t>
            </a:r>
            <a:br>
              <a:rPr lang="ru-RU" sz="1400" i="1" dirty="0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</a:br>
            <a:r>
              <a:rPr lang="ru-RU" sz="1400" i="1" dirty="0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Когда мы их употребить не можем?</a:t>
            </a:r>
            <a:endParaRPr lang="ru-RU" sz="1400" dirty="0">
              <a:solidFill>
                <a:schemeClr val="accent6">
                  <a:lumMod val="75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5" name="Рисунок 4" descr="0012-013-Pravlenie-Nikolaja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285728"/>
            <a:ext cx="3429024" cy="507585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57290" y="5429264"/>
            <a:ext cx="235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Courier New" pitchFamily="49" charset="0"/>
                <a:cs typeface="Courier New" pitchFamily="49" charset="0"/>
              </a:rPr>
              <a:t>Николай I  </a:t>
            </a:r>
            <a:endParaRPr lang="ru-RU" b="1" i="1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ransition advClick="0" advTm="10000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4786314" y="357166"/>
            <a:ext cx="3857652" cy="5247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Любовь Лермонтова неотделима от страданий, от этого он не способен избавить и любимого человека. Многие стихи и поэмы несут в себе следы его любви к Лопухиной, трагические размышления о постигшей их обоих жизненной неудаче. </a:t>
            </a:r>
            <a:endParaRPr kumimoji="0" lang="ru-RU" sz="1400" b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Историю своих сложных отношений с Лопухиной Лермонтов отчасти изобразил в некоторых драмах. К ней же обращено и посвящение к «Демону». Воображение поэта взволновано явившимся ему образом Демона, его влечёт замысел поэмы о скитальце, поэмы о добре и зле, о любви…. 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Святая любовь, но святая не христианскою святостью.  Там, в христианской святости - движение от земли к небу, отсюда туда; здесь, у Лермонтова - от неба к земле, оттуда сюда. </a:t>
            </a:r>
            <a:endParaRPr kumimoji="0" lang="ru-RU" sz="1400" b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...небо не сравняю </a:t>
            </a:r>
            <a:endParaRPr kumimoji="0" lang="ru-RU" sz="1400" b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Я с этою землей, где жизнь влачу мою: </a:t>
            </a:r>
            <a:endParaRPr kumimoji="0" lang="ru-RU" sz="1400" b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Пускай на ней блаженства я не знаю, - </a:t>
            </a:r>
            <a:endParaRPr kumimoji="0" lang="ru-RU" sz="1400" b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 крайней мере, я люблю. </a:t>
            </a:r>
            <a:endParaRPr kumimoji="0" lang="ru-RU" sz="1400" b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5" name="Рисунок 4" descr="81151741_Orlov00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214290"/>
            <a:ext cx="4000528" cy="602934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285852" y="6286520"/>
            <a:ext cx="23903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latin typeface="Courier New" pitchFamily="49" charset="0"/>
                <a:cs typeface="Courier New" pitchFamily="49" charset="0"/>
              </a:rPr>
              <a:t>Варвара Лопухина</a:t>
            </a:r>
            <a:endParaRPr lang="ru-RU" b="1" i="1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ransition advClick="0" advTm="10000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1428728" y="428604"/>
            <a:ext cx="6215106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1829 году в лирике Лермонтова появился образ Демона, который проходит через всё его творчество. В этом образе воплотился неразрешимый конфликт мировоззрения поэта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конфликт между гармонией и хаосом, добром и злом, покоем и поиском.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Демоническая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гордость не даёт лирическому герою смириться с существующим миропорядком, провоцирует бунт и отрицание.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5" name="Рисунок 4" descr="79b67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25" y="1771650"/>
            <a:ext cx="6000750" cy="4514870"/>
          </a:xfrm>
          <a:prstGeom prst="rect">
            <a:avLst/>
          </a:prstGeom>
        </p:spPr>
      </p:pic>
    </p:spTree>
  </p:cSld>
  <p:clrMapOvr>
    <a:masterClrMapping/>
  </p:clrMapOvr>
  <p:transition advClick="0" advTm="10000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4932040" y="836712"/>
            <a:ext cx="359926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Смысл земной жизни начинает раскрываться: он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—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выявлении человеком его божественной сущности, в осуществлении чувства правды, в исканиях человека и в полноте земного бытия. Власть земли вместе с демонизмом и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сверхчеловечеством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удачно борется с властью неба, со святыми грезами об ангельском мире, потому что их источником является не фантазия с её изменчивыми призраками, а сердце, воля и ум. Как демон, Лермонтов пока между небом и землей и, естественно, ближе к земле, чем к небу. Его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—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везде, где есть небесный свод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Arial" pitchFamily="34" charset="0"/>
            </a:endParaRPr>
          </a:p>
        </p:txBody>
      </p:sp>
      <p:pic>
        <p:nvPicPr>
          <p:cNvPr id="5" name="Рисунок 4" descr="01lab0opo1253004924.jpg"/>
          <p:cNvPicPr>
            <a:picLocks noChangeAspect="1"/>
          </p:cNvPicPr>
          <p:nvPr/>
        </p:nvPicPr>
        <p:blipFill>
          <a:blip r:embed="rId2"/>
          <a:srcRect l="9042" t="6250" r="9313" b="12500"/>
          <a:stretch>
            <a:fillRect/>
          </a:stretch>
        </p:blipFill>
        <p:spPr>
          <a:xfrm>
            <a:off x="428596" y="428604"/>
            <a:ext cx="3870495" cy="5572164"/>
          </a:xfrm>
          <a:prstGeom prst="rect">
            <a:avLst/>
          </a:prstGeom>
        </p:spPr>
      </p:pic>
    </p:spTree>
  </p:cSld>
  <p:clrMapOvr>
    <a:masterClrMapping/>
  </p:clrMapOvr>
  <p:transition advClick="0" advTm="10000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572000" y="0"/>
            <a:ext cx="4071934" cy="5299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50708" tIns="269790" rIns="539580" bIns="26979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Связь с демоном окажется для Лермонтова необыкновенно длительной и роковой. 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течение ряда лет поэт напрягает свои творческие силы, чтобы разгадать своего демона и воплотить его в художественном образе. Образ демона 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—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точка соприкосновения двух сфер: неба и земли. Бог и ангелы слишком далеки от человека, слишком совершенны и абстрактны, чтобы человеку возможно было сделать их объектом своих наблюдений и творчества; они 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—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предмет веры и сладких помыслов в часы тихой ночи. А демон 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—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постоянно тут, с человеком и в человеке. Разве не демон 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—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та, к которой обращено следующее стихотворение 1830 г.: </a:t>
            </a:r>
            <a:endParaRPr kumimoji="0" lang="ru-RU" sz="14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4429132"/>
            <a:ext cx="4572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Courier New" pitchFamily="49" charset="0"/>
                <a:ea typeface="Calibri" pitchFamily="34" charset="0"/>
                <a:cs typeface="Courier New" pitchFamily="49" charset="0"/>
              </a:rPr>
              <a:t> </a:t>
            </a:r>
            <a:r>
              <a:rPr lang="ru-RU" sz="1400" i="1" dirty="0" smtClean="0">
                <a:solidFill>
                  <a:srgbClr val="C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Моя душа — твой вечный храм,</a:t>
            </a:r>
            <a:endParaRPr lang="ru-RU" sz="1400" i="1" dirty="0" smtClean="0">
              <a:solidFill>
                <a:srgbClr val="C00000"/>
              </a:solidFill>
              <a:latin typeface="Courier New" pitchFamily="49" charset="0"/>
              <a:cs typeface="Courier New" pitchFamily="49" charset="0"/>
            </a:endParaRPr>
          </a:p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i="1" dirty="0" smtClean="0">
                <a:solidFill>
                  <a:srgbClr val="C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 Как божество, твой образ там:</a:t>
            </a:r>
            <a:endParaRPr lang="ru-RU" sz="1400" i="1" dirty="0" smtClean="0">
              <a:solidFill>
                <a:srgbClr val="C00000"/>
              </a:solidFill>
              <a:latin typeface="Courier New" pitchFamily="49" charset="0"/>
              <a:cs typeface="Courier New" pitchFamily="49" charset="0"/>
            </a:endParaRPr>
          </a:p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i="1" dirty="0" smtClean="0">
                <a:solidFill>
                  <a:srgbClr val="C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 Не от небес, лишь от него</a:t>
            </a:r>
            <a:endParaRPr lang="ru-RU" sz="1400" i="1" dirty="0" smtClean="0">
              <a:solidFill>
                <a:srgbClr val="C00000"/>
              </a:solidFill>
              <a:latin typeface="Courier New" pitchFamily="49" charset="0"/>
              <a:cs typeface="Courier New" pitchFamily="49" charset="0"/>
            </a:endParaRPr>
          </a:p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i="1" dirty="0" smtClean="0">
                <a:solidFill>
                  <a:srgbClr val="C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 Я жду спасенья своего. </a:t>
            </a:r>
          </a:p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i="1" dirty="0" smtClean="0">
              <a:solidFill>
                <a:srgbClr val="C00000"/>
              </a:solidFill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i="1" dirty="0" smtClean="0">
                <a:solidFill>
                  <a:srgbClr val="C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 Как дух отчаянья и зла,</a:t>
            </a:r>
            <a:endParaRPr lang="ru-RU" sz="1400" i="1" dirty="0" smtClean="0">
              <a:solidFill>
                <a:srgbClr val="C00000"/>
              </a:solidFill>
              <a:latin typeface="Courier New" pitchFamily="49" charset="0"/>
              <a:cs typeface="Courier New" pitchFamily="49" charset="0"/>
            </a:endParaRPr>
          </a:p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i="1" dirty="0" smtClean="0">
                <a:solidFill>
                  <a:srgbClr val="C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 Мою ты душу обняла.</a:t>
            </a:r>
            <a:endParaRPr lang="ru-RU" sz="1400" i="1" dirty="0" smtClean="0">
              <a:solidFill>
                <a:srgbClr val="C00000"/>
              </a:solidFill>
              <a:latin typeface="Courier New" pitchFamily="49" charset="0"/>
              <a:cs typeface="Courier New" pitchFamily="49" charset="0"/>
            </a:endParaRPr>
          </a:p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i="1" dirty="0" smtClean="0">
                <a:solidFill>
                  <a:srgbClr val="C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 О, для чего тебе нельзя</a:t>
            </a:r>
            <a:endParaRPr lang="ru-RU" sz="1400" i="1" dirty="0" smtClean="0">
              <a:solidFill>
                <a:srgbClr val="C00000"/>
              </a:solidFill>
              <a:latin typeface="Courier New" pitchFamily="49" charset="0"/>
              <a:cs typeface="Courier New" pitchFamily="49" charset="0"/>
            </a:endParaRPr>
          </a:p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i="1" dirty="0" smtClean="0">
                <a:solidFill>
                  <a:srgbClr val="C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 Ее совсем взять у меня?</a:t>
            </a:r>
          </a:p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/>
          </a:p>
        </p:txBody>
      </p:sp>
      <p:pic>
        <p:nvPicPr>
          <p:cNvPr id="9" name="Рисунок 8" descr="3512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500042"/>
            <a:ext cx="3714776" cy="5715040"/>
          </a:xfrm>
          <a:prstGeom prst="rect">
            <a:avLst/>
          </a:prstGeom>
        </p:spPr>
      </p:pic>
    </p:spTree>
  </p:cSld>
  <p:clrMapOvr>
    <a:masterClrMapping/>
  </p:clrMapOvr>
  <p:transition advClick="0" advTm="10000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1785918" y="0"/>
            <a:ext cx="6429356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Первый очерк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Демона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относящийся еще к 1829 г., сопровождается двумя посвящениями. Из них мы узнаем, что сердце поэта еще бьется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высоким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душе горят, хотя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безвестней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лучи небесного огня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Но жизнь скучна и пасмурна, как день осенний; сторона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светлых вдохновений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давно забыта поэтом.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5" name="Рисунок 4" descr="0_45ff4_eae917be_ori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1772816"/>
            <a:ext cx="6791345" cy="496632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915816" y="90872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i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Среди людей скучаю я,</a:t>
            </a:r>
            <a:endParaRPr lang="ru-RU" sz="1200" i="1" dirty="0" smtClean="0">
              <a:solidFill>
                <a:srgbClr val="FF0000"/>
              </a:solidFill>
              <a:latin typeface="Arial" pitchFamily="34" charset="0"/>
            </a:endParaRPr>
          </a:p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i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Мне впечатление не ново...</a:t>
            </a:r>
            <a:endParaRPr lang="ru-RU" sz="1200" i="1" dirty="0" smtClean="0">
              <a:solidFill>
                <a:srgbClr val="FF0000"/>
              </a:solidFill>
              <a:latin typeface="Arial" pitchFamily="34" charset="0"/>
            </a:endParaRPr>
          </a:p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i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вот печальные мечты,</a:t>
            </a:r>
            <a:endParaRPr lang="ru-RU" sz="1200" i="1" dirty="0" smtClean="0">
              <a:solidFill>
                <a:srgbClr val="FF0000"/>
              </a:solidFill>
              <a:latin typeface="Arial" pitchFamily="34" charset="0"/>
            </a:endParaRPr>
          </a:p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i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Плоды душевной пустоты. </a:t>
            </a:r>
            <a:endParaRPr lang="ru-RU" sz="1200" i="1" dirty="0" smtClean="0">
              <a:solidFill>
                <a:srgbClr val="FF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advClick="0" advTm="10000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1043608" y="332656"/>
            <a:ext cx="6572232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Антитеза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неба и земли доведена до её крайних пределов. В основе этой антитезы лежит учение о двух полярных началах: небе и земле, душе и теле. Душа человека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—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небесного, божественного происхождения, тело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—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земной прах. Опыт непосредственного слияния с земными существами научил ангела с холодным презрением относиться к земле.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59632" y="2204864"/>
            <a:ext cx="2636366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 гибель друга в нем осталось</a:t>
            </a:r>
            <a:endParaRPr lang="ru-RU" sz="1200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Желанье миру мстить всему,</a:t>
            </a:r>
            <a:endParaRPr lang="ru-RU" sz="1200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ненависть к другим, казалось,</a:t>
            </a:r>
            <a:endParaRPr lang="ru-RU" sz="1200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Была </a:t>
            </a:r>
            <a:r>
              <a:rPr lang="ru-RU" sz="12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любовию</a:t>
            </a:r>
            <a:r>
              <a:rPr lang="ru-RU" sz="12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 нему.</a:t>
            </a:r>
            <a:endParaRPr lang="ru-RU" sz="1200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Все тот же он, </a:t>
            </a:r>
            <a:r>
              <a:rPr lang="ru-RU" sz="1200" dirty="0" smtClean="0">
                <a:solidFill>
                  <a:schemeClr val="accent6">
                    <a:lumMod val="75000"/>
                  </a:schemeClr>
                </a:solidFill>
                <a:latin typeface="Calibri"/>
                <a:ea typeface="Calibri" pitchFamily="34" charset="0"/>
                <a:cs typeface="Times New Roman" pitchFamily="18" charset="0"/>
              </a:rPr>
              <a:t>—</a:t>
            </a:r>
            <a:r>
              <a:rPr lang="ru-RU" sz="12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бесконечность,</a:t>
            </a:r>
            <a:endParaRPr lang="ru-RU" sz="1200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Как мысль, он может пролетать,</a:t>
            </a:r>
            <a:endParaRPr lang="ru-RU" sz="1200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может взором измерять</a:t>
            </a:r>
            <a:endParaRPr lang="ru-RU" sz="1200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Лета, века и даже вечность.</a:t>
            </a:r>
            <a:endParaRPr lang="ru-RU" sz="1200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Но Ангел Смерти молодой</a:t>
            </a:r>
            <a:endParaRPr lang="ru-RU" sz="1200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Простился с прежней добротой, </a:t>
            </a:r>
            <a:r>
              <a:rPr lang="ru-RU" sz="1200" dirty="0" smtClean="0">
                <a:solidFill>
                  <a:schemeClr val="accent6">
                    <a:lumMod val="75000"/>
                  </a:schemeClr>
                </a:solidFill>
                <a:latin typeface="Calibri"/>
                <a:ea typeface="Calibri" pitchFamily="34" charset="0"/>
                <a:cs typeface="Times New Roman" pitchFamily="18" charset="0"/>
              </a:rPr>
              <a:t>—</a:t>
            </a:r>
            <a:endParaRPr lang="ru-RU" sz="1200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Людей узнал он: состраданья</a:t>
            </a:r>
            <a:endParaRPr lang="ru-RU" sz="1200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Они не могут заслужить,</a:t>
            </a:r>
            <a:endParaRPr lang="ru-RU" sz="1200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Не награжденье </a:t>
            </a:r>
            <a:r>
              <a:rPr lang="ru-RU" sz="1200" dirty="0" smtClean="0">
                <a:solidFill>
                  <a:schemeClr val="accent6">
                    <a:lumMod val="75000"/>
                  </a:schemeClr>
                </a:solidFill>
                <a:latin typeface="Calibri"/>
                <a:ea typeface="Calibri" pitchFamily="34" charset="0"/>
                <a:cs typeface="Times New Roman" pitchFamily="18" charset="0"/>
              </a:rPr>
              <a:t>—</a:t>
            </a:r>
            <a:r>
              <a:rPr lang="ru-RU" sz="12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наказанье</a:t>
            </a:r>
            <a:endParaRPr lang="ru-RU" sz="1200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Последний миг их должен быть!</a:t>
            </a:r>
            <a:endParaRPr lang="ru-RU" sz="1200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Они коварны и жестоки,</a:t>
            </a:r>
            <a:endParaRPr lang="ru-RU" sz="1200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Их добродетели </a:t>
            </a:r>
            <a:r>
              <a:rPr lang="ru-RU" sz="1200" dirty="0" smtClean="0">
                <a:solidFill>
                  <a:schemeClr val="accent6">
                    <a:lumMod val="75000"/>
                  </a:schemeClr>
                </a:solidFill>
                <a:latin typeface="Calibri"/>
                <a:ea typeface="Calibri" pitchFamily="34" charset="0"/>
                <a:cs typeface="Times New Roman" pitchFamily="18" charset="0"/>
              </a:rPr>
              <a:t>—</a:t>
            </a:r>
            <a:r>
              <a:rPr lang="ru-RU" sz="12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пороки,</a:t>
            </a:r>
            <a:endParaRPr lang="ru-RU" sz="1200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жизнь им в тягость с юных лет... </a:t>
            </a:r>
            <a:endParaRPr lang="ru-RU" sz="1200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</a:endParaRPr>
          </a:p>
        </p:txBody>
      </p:sp>
      <p:pic>
        <p:nvPicPr>
          <p:cNvPr id="7" name="Рисунок 6" descr="24885b442e0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9952" y="1412776"/>
            <a:ext cx="4452942" cy="5076825"/>
          </a:xfrm>
          <a:prstGeom prst="rect">
            <a:avLst/>
          </a:prstGeom>
        </p:spPr>
      </p:pic>
    </p:spTree>
  </p:cSld>
  <p:clrMapOvr>
    <a:masterClrMapping/>
  </p:clrMapOvr>
  <p:transition advClick="0" advTm="10000">
    <p:fade thruBlk="1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628</TotalTime>
  <Words>965</Words>
  <Application>Microsoft Office PowerPoint</Application>
  <PresentationFormat>Экран (4:3)</PresentationFormat>
  <Paragraphs>86</Paragraphs>
  <Slides>12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Солнцестояние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69</cp:revision>
  <dcterms:modified xsi:type="dcterms:W3CDTF">2012-01-19T07:55:28Z</dcterms:modified>
</cp:coreProperties>
</file>