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58" r:id="rId5"/>
    <p:sldId id="261" r:id="rId6"/>
    <p:sldId id="264" r:id="rId7"/>
    <p:sldId id="263" r:id="rId8"/>
    <p:sldId id="260" r:id="rId9"/>
    <p:sldId id="262" r:id="rId10"/>
    <p:sldId id="265" r:id="rId11"/>
    <p:sldId id="266" r:id="rId12"/>
    <p:sldId id="269" r:id="rId13"/>
    <p:sldId id="282" r:id="rId14"/>
    <p:sldId id="283" r:id="rId15"/>
    <p:sldId id="284" r:id="rId16"/>
    <p:sldId id="275" r:id="rId17"/>
    <p:sldId id="286" r:id="rId18"/>
    <p:sldId id="277" r:id="rId19"/>
    <p:sldId id="271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38D0506-B547-4373-93F4-29108CF6C34C}">
          <p14:sldIdLst>
            <p14:sldId id="256"/>
            <p14:sldId id="257"/>
            <p14:sldId id="259"/>
            <p14:sldId id="258"/>
            <p14:sldId id="261"/>
            <p14:sldId id="264"/>
            <p14:sldId id="263"/>
            <p14:sldId id="260"/>
            <p14:sldId id="262"/>
            <p14:sldId id="265"/>
            <p14:sldId id="266"/>
            <p14:sldId id="269"/>
            <p14:sldId id="282"/>
            <p14:sldId id="283"/>
            <p14:sldId id="284"/>
            <p14:sldId id="275"/>
            <p14:sldId id="286"/>
            <p14:sldId id="277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2799"/>
    <a:srgbClr val="FF3300"/>
    <a:srgbClr val="0066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C07D5-EF72-4E0C-90CB-F896E79A77AF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0FAB4-9FFE-4D86-967F-EAEA464EB0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509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0FAB4-9FFE-4D86-967F-EAEA464EB01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1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55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493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20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63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1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21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824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86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25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5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6B024-8274-4294-92B6-9EF0043C3B7D}" type="datetimeFigureOut">
              <a:rPr lang="ru-RU" smtClean="0"/>
              <a:t>06.09.2018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84201-93E2-491C-B8A9-075EE1AA96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1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2132" y="2838569"/>
            <a:ext cx="8115868" cy="1214816"/>
          </a:xfrm>
        </p:spPr>
        <p:txBody>
          <a:bodyPr>
            <a:normAutofit fontScale="62500" lnSpcReduction="20000"/>
          </a:bodyPr>
          <a:lstStyle/>
          <a:p>
            <a:r>
              <a:rPr lang="ru-RU" sz="45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«Сказка как средство повышения интереса к чтению у младших школьников»</a:t>
            </a:r>
            <a:br>
              <a:rPr lang="ru-RU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24000" y="348725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33266" y="1244222"/>
            <a:ext cx="9482918" cy="12932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Исследовательская работа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183642" y="417242"/>
            <a:ext cx="9526137" cy="105298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ГБУ РБ Западный межрайонный центр «Семья»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50006" y="427130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  <a:tabLst>
                <a:tab pos="3800475" algn="l"/>
              </a:tabLst>
            </a:pPr>
            <a:r>
              <a:rPr lang="ru-RU" sz="2400" dirty="0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Работу выполнила: ученица 4Б класса Дерюгина М.Р.</a:t>
            </a:r>
          </a:p>
          <a:p>
            <a:pPr algn="r">
              <a:spcAft>
                <a:spcPts val="0"/>
              </a:spcAft>
              <a:tabLst>
                <a:tab pos="3800475" algn="l"/>
              </a:tabLst>
            </a:pPr>
            <a:r>
              <a:rPr lang="ru-RU" sz="2400" dirty="0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Руководитель: Дерюгина </a:t>
            </a:r>
            <a:r>
              <a:rPr lang="ru-RU" sz="2400" dirty="0" err="1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Райля</a:t>
            </a:r>
            <a:r>
              <a:rPr lang="ru-RU" sz="2400" dirty="0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Флюровна</a:t>
            </a:r>
            <a:endParaRPr lang="ru-RU" sz="2400" dirty="0">
              <a:solidFill>
                <a:srgbClr val="4527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  <a:tabLst>
                <a:tab pos="3800475" algn="l"/>
              </a:tabLst>
            </a:pPr>
            <a:r>
              <a:rPr lang="ru-RU" sz="2400" dirty="0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 по социальной работе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solidFill>
                <a:srgbClr val="452799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12" y="3496416"/>
            <a:ext cx="4119688" cy="308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6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3450" y="365125"/>
            <a:ext cx="831034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452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sz="3600" b="1" dirty="0">
                <a:solidFill>
                  <a:srgbClr val="452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452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84896" y="1398300"/>
            <a:ext cx="74380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«Нравится ли тебе читать?» </a:t>
            </a:r>
            <a:endParaRPr lang="ru-RU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6372114"/>
              </p:ext>
            </p:extLst>
          </p:nvPr>
        </p:nvGraphicFramePr>
        <p:xfrm>
          <a:off x="323557" y="2106186"/>
          <a:ext cx="11311597" cy="4427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Диаграмма" r:id="rId3" imgW="8115232" imgH="3619539" progId="MSGraph.Chart.8">
                  <p:embed/>
                </p:oleObj>
              </mc:Choice>
              <mc:Fallback>
                <p:oleObj name="Диаграмма" r:id="rId3" imgW="8115232" imgH="3619539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57" y="2106186"/>
                        <a:ext cx="11311597" cy="442794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1777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005" y="1031013"/>
            <a:ext cx="9020032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«Какие книги (сказки, стихотворения, повести, рассказы) тебе нравится читать?»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488450"/>
              </p:ext>
            </p:extLst>
          </p:nvPr>
        </p:nvGraphicFramePr>
        <p:xfrm>
          <a:off x="354842" y="2552130"/>
          <a:ext cx="11614245" cy="4261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Диаграмма" r:id="rId3" imgW="8105784" imgH="3628987" progId="MSGraph.Chart.8">
                  <p:embed/>
                </p:oleObj>
              </mc:Choice>
              <mc:Fallback>
                <p:oleObj name="Диаграмма" r:id="rId3" imgW="8105784" imgH="3628987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842" y="2552130"/>
                        <a:ext cx="11614245" cy="426125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6" descr="http://img1.labirint.ru/books/412485/scrn_big_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9" y="160040"/>
            <a:ext cx="3311736" cy="197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10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334" y="365125"/>
            <a:ext cx="9429466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4527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особенностей жанра сказки</a:t>
            </a:r>
            <a:endParaRPr lang="ru-RU" sz="4000" dirty="0">
              <a:solidFill>
                <a:srgbClr val="4527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15153" y="1346993"/>
            <a:ext cx="92804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Существует три основных вида русских народных сказок: волшебные, бытовые и детские сказки о животных. 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5661" y="2601533"/>
            <a:ext cx="4476466" cy="956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Бытовая сказка</a:t>
            </a:r>
            <a:r>
              <a:rPr lang="ru-RU" dirty="0"/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5661" y="3726022"/>
            <a:ext cx="4476466" cy="956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Волшебная сказка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5661" y="4982767"/>
            <a:ext cx="4476466" cy="956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о животных</a:t>
            </a:r>
            <a:r>
              <a:rPr lang="ru-RU" dirty="0"/>
              <a:t>.</a:t>
            </a:r>
          </a:p>
        </p:txBody>
      </p:sp>
      <p:sp>
        <p:nvSpPr>
          <p:cNvPr id="7" name="Овал 6"/>
          <p:cNvSpPr/>
          <p:nvPr/>
        </p:nvSpPr>
        <p:spPr>
          <a:xfrm>
            <a:off x="7294159" y="2672556"/>
            <a:ext cx="4408226" cy="30057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 сказки </a:t>
            </a:r>
          </a:p>
        </p:txBody>
      </p:sp>
      <p:sp>
        <p:nvSpPr>
          <p:cNvPr id="9" name="Стрелка влево 8"/>
          <p:cNvSpPr/>
          <p:nvPr/>
        </p:nvSpPr>
        <p:spPr>
          <a:xfrm>
            <a:off x="5199797" y="2906973"/>
            <a:ext cx="2156347" cy="5459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5130419" y="3931221"/>
            <a:ext cx="2156347" cy="5459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5137812" y="5129306"/>
            <a:ext cx="2156347" cy="54591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63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5622430" y="1170220"/>
            <a:ext cx="3653790" cy="288506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40121" r="52396" b="15918"/>
          <a:stretch/>
        </p:blipFill>
        <p:spPr>
          <a:xfrm>
            <a:off x="336936" y="40943"/>
            <a:ext cx="5081226" cy="3821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4" t="55591" r="2384" b="4346"/>
          <a:stretch/>
        </p:blipFill>
        <p:spPr>
          <a:xfrm>
            <a:off x="8693624" y="169038"/>
            <a:ext cx="3275462" cy="24437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793" y="4453123"/>
            <a:ext cx="864487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8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2" y="3616657"/>
            <a:ext cx="2256312" cy="30084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8" t="63806" r="47191" b="11692"/>
          <a:stretch/>
        </p:blipFill>
        <p:spPr>
          <a:xfrm>
            <a:off x="245072" y="203144"/>
            <a:ext cx="5837759" cy="32301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1" t="44180" r="10398" b="20397"/>
          <a:stretch/>
        </p:blipFill>
        <p:spPr>
          <a:xfrm>
            <a:off x="6241452" y="3082052"/>
            <a:ext cx="5524140" cy="3803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872" y="0"/>
            <a:ext cx="2450474" cy="288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2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0" t="16721" r="31509" b="23648"/>
          <a:stretch/>
        </p:blipFill>
        <p:spPr>
          <a:xfrm>
            <a:off x="6292607" y="423080"/>
            <a:ext cx="2510198" cy="26749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416" y="3357350"/>
            <a:ext cx="2487305" cy="3316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1" t="4426" r="11797" b="13580"/>
          <a:stretch/>
        </p:blipFill>
        <p:spPr>
          <a:xfrm>
            <a:off x="354842" y="216793"/>
            <a:ext cx="5059540" cy="66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07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678" y="1502068"/>
            <a:ext cx="2988860" cy="5095680"/>
          </a:xfrm>
        </p:spPr>
        <p:txBody>
          <a:bodyPr>
            <a:normAutofit fontScale="47500" lnSpcReduction="2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и лиса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солнечным утром вышел заяц прогуляться. Глядь: лиса сидит на куче морковки. - Лиса, дай мне одну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морковочку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Уж очень есть хочется. - Ступай мимо, косой. Мне самой мало. - Но ты ведь не ешь морковку, - возмутился заяц. - Не твоего ума дело, ем я морковку или не ем. Я не фея, чтобы раздавать зайцам морковку. Тогда заяц схитрил, сказав: - Я у озера ведро рыбы видел, кто-то наловил, а забрать забыл. - А что ж ты не взял? – закричала лиса. Только заяц хотел ответить, что не ест рыбы, а лисы уже и след простыл. Заяц того и ждал. Набрал он морковки, да и друзей позвал. Наелись они досыта. А лиса осталась с носом. Нечего жадничать! «Сам негам и другому не дам».                                                         </a:t>
            </a:r>
          </a:p>
          <a:p>
            <a:pPr algn="r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ru-RU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Амарканов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льдар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91840" y="1118248"/>
            <a:ext cx="3791350" cy="5194154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Жадный богач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Жил-был богач. Однажды потерял он кошелёк, а в нём было сто монет. Ищет-ищет, никак не найдёт. Тогда он развесил объявления: «Кто найдёт и отдаст кошелёк, получит двадцать монет». Нашёл кошелёк один мальчик, отдал богачу. А богач и говорит: «А что это здесь только восемьдесят монет, ты уже взял свою долю!» «Не брал я ничего, я даже не открывал» - сказал мальчик. Но богач ничего ему не дал. И мальчик ушёл ни с чем. А надо сказать, что этот богач был очень рассеянным человеком. Он вечно что-нибудь терял. Прошла неделя. Опять потерял богач, только на этот раз не кошелёк, а золотой портсигар. Развесил объявления. Ждёт, когда ему вернут. Но никто не принёс богачу портсигар. Больше ему не верили. Пожалел двадцать монет, а потерял больше.                              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Костров Иван                                                                   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45492" y="1143208"/>
            <a:ext cx="457199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Чик и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Чирик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 два воробья: Чик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Чирик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Однажды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пришла посылка от бабушки. Целый ящик пшена! Но Чик об этом ни слова не сказал своему приятелю. «Если я пшено раздавать буду, то себе ничего не останется»,- подумал он. Так и склевал все зёрнышки один. А когда ящик выбрасывал, то несколько зёрнышек просыпалось на землю. Нашёл эти зёрнышки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Чирик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собрал в пакетик и полетел 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Здравствуй, Чик! Я сегодня нашёл десять зёрнышек пшена. Давай разделим их поровну и склюём. - Не надо… Зачем?.. «Ты нашёл, ты и ешь»,- сказал Чик. - Но мы же с тобой друзья,- сказал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Чирик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А друзья должны всё делить пополам. Разве не так? - Ты, наверно, прав, - ответил Чик. Ему стало очень стыдно.                                                                                  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Муллаяров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Андрей.</a:t>
            </a:r>
          </a:p>
        </p:txBody>
      </p:sp>
    </p:spTree>
    <p:extLst>
      <p:ext uri="{BB962C8B-B14F-4D97-AF65-F5344CB8AC3E}">
        <p14:creationId xmlns:p14="http://schemas.microsoft.com/office/powerpoint/2010/main" val="607969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54842" y="491320"/>
            <a:ext cx="11477768" cy="5906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Волшебная юрта.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Жил - был очень Добрый волшебник, в степях… Все его знали, почитали и любили. Волшебник был счастлив, что мог помогать обычным людям в их обыденных жизнях.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Да только народ был разный….. были добрые люди, которые почитали старших, защищали слабых, заботились о своих близких, и желания у них были не для себя, а во благо другим. Но как в жизни бывает, были и злые, алчные, жадные люди. Которым мало  было исполнение одного желания, они желали больше… А добрый волшебник, не мог им отказать, потому что  уж очень он был добрый.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 И тогда решил волшебник, сделать чудо. Наколдовать волшебную юрту…. В эту юрту мог войти только добрый сердцем человек, а злые, жадные и алчные не могли пройти. Волшебная </a:t>
            </a:r>
            <a:r>
              <a:rPr lang="ru-RU" sz="1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ютра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 их не впускала.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Спустя какое – то время, пришел в юрту мальчик, и спросил: «Почему волшебник, юрта не впустила моего брата, ведь он не намного старше меня?»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Волшебник ответил: «А ты уверен, что сердце твоего брата доброе?».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Потом добавил: «Я прожил много лет и видел разных людей. Порой в юных и молодых сердцах закрадывается зависть, злоба и жадность. И этому способствует воспитание семьи. Но я встречал и уже взрослых мужчин и женщин, которые чисты сердцем, и счастливы от того, что дарует им Аллах. Они благодарны каждому дню, и готовы помочь нуждающимся».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Мальчик, внимательно слушал старика. Но сказать ему было нечего. Он не знал, что ответить.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Тогда мальчик попросил волшебника, сделать так, чтоб сердце его брата стало добрым, и чтоб он был счастливым человеком.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Волшебник, внимательно посмотрел на мальчика и сказал: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-  Вот именно так поступают добрые люди,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  - Хорошее у тебя желание. Но исполнить я его не могу.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Твой брат должен сам стать добрым, без волшебства…. На то воля Аллаха. Я не вмешиваюсь, в уроки жизни людей.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Мальчик выслушав волшебника, поблагодарив его за мудрость, сказал на прощанье: «Я помогу своему брату стать добрей!!!!» Волшебник улыбнулся и сказал: « Да будет так!»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Не известно сколько прошло времени, с той встречи. Но однажды в юрту вошли двое молодых, красивых джигитов, они поздоровались с волшебником, поклонились ему и один из молодых мужчин сказал: «Наимудрейший, я благодарен тебе за урок!».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 Много лет тому назад, я не смог войти в юрту, дабы был зол, и жаден. Но мой брат, побывал у тебя. Вы наимудрейший волшебник отказали в его желании. Я пришел сказать Вам: «Вы помогли мне понять и принять добро в своем сердце….!» Моя жизнь полна радости. Со мной рядом мой добрый брат и я благодарен каждому дню своей жизни Аллаху и тебе мудрейший.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Старик улыбнулся и сказал в ответ: «Я благодарен Вам молодые, за то что дали мне знать, что я прожил достойную жизнь!!!»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Многие хотели войти в юрту, но не многие смогли сделать это….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Яруллин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Арслан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50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2880" y="347472"/>
            <a:ext cx="9397848" cy="3132707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про семью </a:t>
            </a:r>
            <a:r>
              <a:rPr lang="ru-RU" sz="6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Полевкины</a:t>
            </a:r>
            <a:r>
              <a:rPr lang="ru-RU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Жила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семья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Папу – звали Полит, маму  звали Полина, а дочку Полька. Жила семья неподалеку от города в поле. Все было хорошо, бед не знали, не тужили и здоровыми были. Но в один день, все круто изменилось.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Постигла семью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беда, да какая…. Решили люди свалку организовать, на том поле, где семья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жила. Каждый день приезжали большие грузовики, и отгружали людские отходы прямо на поле. Очень много животных, птиц и насекомых покинули поле, их место обитания. И все из-за свалки. Только семья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не решалась уходить.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Полька проснулась из-за ужасного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смердячего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запаха, и грохота. Испуганная, она побежала к родителям. И громко сказала:  Мама! Папа! Что случилось? Что происходит там на верху? Встревоженный Полит, не знал что и сказать Польке в утешенье. Он попросил Полину и Польку оставаться на своих местах,  и не подниматься на верх. А сам тем временем пойдет и все разузнает….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немного времени, мать и дочь начали беспокоиться за отца, так как шум возрастал, и земля под ногами начала дребезжать. Спустя какое-то мгновенье в норку вбегает отец, чуть дыша и с перепуганными глазами он закричал : « Нам срочно надо уходить!!!!».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Полина спросила: «Куда? Куда нам уходить?»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 лишь схватил котомку с самым необходимым, взял за лапки Полину, Польку и потащил их за собой.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Едва они успели выбежать из норки. Как огромный трактор начал рыть и рыхлить землю, там где был дом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Полька смотрела на эту ужасную картину и не могла поверить, что они остались без дома. Полит вздохнул, Полина посмотрела грустным взглядом на то что стало с их домом и заплакала.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«Успокойся: ответил Полит».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Мы найдем дом лучше»…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вот все семейство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идет через лес, вокруг озера, мимо ручья. Преодолев немалое расстояние, семья решила сделать привал. Немного перекусив, и отдохнув семья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продолжила путь и поиски лучшего дома.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 они шли, пока наконец их взору не открылась удивительно прекрасное место для жизни. Бескрайние поля пшеницы, ржи, кукурузы. Все то, что так им необходимо.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Постояв немного и насладившись впечатлениями, отец Полит сказал: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 «Думаю нам здесь будет хорошо».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«Мы заживем на славу!».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Полина и Поли прыгали от счастья и радости которое их наполняла.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 никогда не задумывалась над тем: «Какое наслаждение доставляет место, где ты живешь, и как дорог бывает дом в котором ты живешь….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Полёвкиных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зажила в достатке и радости. Не вспоминая былые беды. </a:t>
            </a:r>
          </a:p>
          <a:p>
            <a:pPr marL="0" indent="0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625" y="545910"/>
            <a:ext cx="2663829" cy="165706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331" y="4681183"/>
            <a:ext cx="2774123" cy="1951629"/>
          </a:xfrm>
        </p:spPr>
      </p:pic>
    </p:spTree>
    <p:extLst>
      <p:ext uri="{BB962C8B-B14F-4D97-AF65-F5344CB8AC3E}">
        <p14:creationId xmlns:p14="http://schemas.microsoft.com/office/powerpoint/2010/main" val="2307920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043451" y="786794"/>
            <a:ext cx="6781800" cy="593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b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36722" y="1246587"/>
            <a:ext cx="117370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«Всем хорошим я обязана сказкам», - так говорила моя бабушка. Я с ней полностью согласна. Я считаю, что сказки играют очень важную роль в жизни человека. Так как, книги - это ценные вещи, они необходимы людям и играют важную роль в жизни человека, так как они нас учат, дают советы, с помощью книг мы взрослеем и познаём  мир.</a:t>
            </a:r>
          </a:p>
          <a:p>
            <a:pPr marL="4320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ходе всего литературного эксперимента, мы узнали много интересного, мы почувствовали себя героями этих сказок, научились сочинять свои собственные сказки, тем самым мы полюбили литературу. </a:t>
            </a:r>
          </a:p>
          <a:p>
            <a:pPr marL="4320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В завершении нашей исследовательской работы, мы еще раз провели проверку техники чтения 4 г класса. Результат нас порадовал. Из 27 учеников, 23 – читают хорошо, и 4 – ученика удовлетворительно. </a:t>
            </a:r>
          </a:p>
          <a:p>
            <a:pPr marL="43200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Рассказывая и читая сказки, мы развиваем свой внутренний мир, творчество, фантазию, воображение. Читая любое произведение, мы становимся грамотнее, как в устной, так и в письменной речи. Мы пополняем свой словарный запас, тем самым делаем себя более интересным человеком. </a:t>
            </a:r>
          </a:p>
          <a:p>
            <a:pPr algn="just"/>
            <a:r>
              <a:rPr lang="ru-RU" sz="1600" dirty="0"/>
              <a:t> </a:t>
            </a:r>
          </a:p>
          <a:p>
            <a:pPr indent="449580" algn="just">
              <a:spcAft>
                <a:spcPts val="0"/>
              </a:spcAft>
            </a:pPr>
            <a:endParaRPr lang="ru-RU" sz="16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569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315" y="365126"/>
            <a:ext cx="10515600" cy="7266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3081" y="980029"/>
            <a:ext cx="11586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54" y="1091822"/>
            <a:ext cx="107669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1460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 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чем-то скрипит половица…</a:t>
            </a:r>
          </a:p>
          <a:p>
            <a:pPr marL="25146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И спице совсем не спится…</a:t>
            </a:r>
          </a:p>
          <a:p>
            <a:pPr marL="25146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Присев на кровати, подушки </a:t>
            </a:r>
          </a:p>
          <a:p>
            <a:pPr marL="25146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Уже навострили ушки….. </a:t>
            </a:r>
          </a:p>
          <a:p>
            <a:pPr marL="25146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И сразу меняются лица, </a:t>
            </a:r>
          </a:p>
          <a:p>
            <a:pPr marL="25146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Меняются звуки и краски….. </a:t>
            </a:r>
          </a:p>
          <a:p>
            <a:pPr marL="25146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Тихонько скрипит половица </a:t>
            </a:r>
          </a:p>
          <a:p>
            <a:pPr marL="2514600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По комнате ходят С К А З К И.</a:t>
            </a:r>
          </a:p>
          <a:p>
            <a:pPr marL="2514600" algn="ctr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4600" algn="ctr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400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заключается в том, что в наше время далеко не все ребята любят читать. И это стало серьезной проблемой. Данный вопрос определил направление исследовательской работы, «Сказка - как средство повышения интереса к чтению у младших школьников», то есть через сочинения и театрализованные постановки сказок, пересказы любимых произведений. Научить младших школьников фантазировать, сочинять, анализировать, полюбить литературу и привлечь одноклассников к чтению.</a:t>
            </a:r>
          </a:p>
          <a:p>
            <a:pPr marL="2514600" algn="just">
              <a:spcAft>
                <a:spcPts val="0"/>
              </a:spcAft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81" y="365126"/>
            <a:ext cx="2560542" cy="1810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488" y="444026"/>
            <a:ext cx="2560542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0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791" y="28899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12290" name="Picture 2" descr="http://muzivid.ru/uploads/images/l/a/t/latishskie_narodnie_skazki_chudo_ri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46" y="179056"/>
            <a:ext cx="2147366" cy="27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6047" y="179056"/>
            <a:ext cx="2074216" cy="26887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15" y="3552742"/>
            <a:ext cx="2040518" cy="3056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651" y="3552742"/>
            <a:ext cx="2296152" cy="31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4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5378" y="622708"/>
            <a:ext cx="88164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Гипотеза исследования: </a:t>
            </a:r>
          </a:p>
          <a:p>
            <a:pPr indent="457200"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предполагаем, что через сочинение сказок  сформировать у ребенка интерес к  книге, тягу к чтению, любовь к литературе.</a:t>
            </a:r>
          </a:p>
          <a:p>
            <a:pPr indent="457200" algn="just">
              <a:spcAft>
                <a:spcPts val="0"/>
              </a:spcAft>
            </a:pPr>
            <a:endParaRPr lang="ru-RU" sz="2400" dirty="0">
              <a:solidFill>
                <a:srgbClr val="4527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6280" y="2604237"/>
            <a:ext cx="865268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4400" b="1" dirty="0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Объект исследования: </a:t>
            </a:r>
            <a:endParaRPr lang="ru-RU" sz="4400" dirty="0">
              <a:solidFill>
                <a:srgbClr val="4527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Литературные и русские народные сказки.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84394" y="4375959"/>
            <a:ext cx="89074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исследования:</a:t>
            </a:r>
            <a:endParaRPr lang="ru-RU" sz="44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 приобщения школьников младшего возраста к чтению.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http://s4.pic4you.ru/y2014/08-13/12216/454389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7" y="1097395"/>
            <a:ext cx="3201774" cy="41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0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7469" y="521209"/>
            <a:ext cx="5348785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Цель проекта: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8113025" y="2036930"/>
            <a:ext cx="477672" cy="6124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91200" y="3172052"/>
            <a:ext cx="6096000" cy="248574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Зинтересовать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расширить кругозор, повысить интерес к чтению литературы.</a:t>
            </a:r>
            <a:endParaRPr lang="ru-RU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1" y="209379"/>
            <a:ext cx="4873468" cy="3655101"/>
          </a:xfrm>
        </p:spPr>
      </p:pic>
    </p:spTree>
    <p:extLst>
      <p:ext uri="{BB962C8B-B14F-4D97-AF65-F5344CB8AC3E}">
        <p14:creationId xmlns:p14="http://schemas.microsoft.com/office/powerpoint/2010/main" val="377909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32562" y="452736"/>
            <a:ext cx="37531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sz="4400" b="1" dirty="0">
                <a:solidFill>
                  <a:srgbClr val="0066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 </a:t>
            </a:r>
            <a:endParaRPr lang="ru-RU" sz="4400" dirty="0">
              <a:solidFill>
                <a:srgbClr val="0066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914400" algn="l"/>
              </a:tabLs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6" y="634832"/>
            <a:ext cx="3753135" cy="2877318"/>
          </a:xfrm>
          <a:prstGeom prst="rect">
            <a:avLst/>
          </a:prstGeom>
        </p:spPr>
      </p:pic>
      <p:cxnSp>
        <p:nvCxnSpPr>
          <p:cNvPr id="7" name="Соединительная линия уступом 6"/>
          <p:cNvCxnSpPr/>
          <p:nvPr/>
        </p:nvCxnSpPr>
        <p:spPr>
          <a:xfrm>
            <a:off x="3850215" y="3825670"/>
            <a:ext cx="2784143" cy="2674961"/>
          </a:xfrm>
          <a:prstGeom prst="bentConnector3">
            <a:avLst/>
          </a:prstGeom>
          <a:ln w="76200">
            <a:solidFill>
              <a:srgbClr val="45279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230806" y="1660668"/>
            <a:ext cx="7765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расширить кругозор историю возникновения сказок;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заинтересовать к фантазированию и сочинению сказок;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914400" algn="l"/>
              </a:tabLs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повысить интерес и любовь, к литературе и к чтению.</a:t>
            </a:r>
            <a:endParaRPr lang="ru-RU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78" y="3414994"/>
            <a:ext cx="4276299" cy="32072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54" y="3843994"/>
            <a:ext cx="3438996" cy="26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0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2" y="365125"/>
            <a:ext cx="6549788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работы:</a:t>
            </a:r>
            <a:br>
              <a:rPr lang="ru-RU" sz="4000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7" y="365125"/>
            <a:ext cx="4258103" cy="31935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76817" y="196191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Анализ и синтез материала.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Опрос, анкетирование.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Литературный эксперимент.</a:t>
            </a:r>
            <a:endParaRPr lang="ru-RU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40" y="3797537"/>
            <a:ext cx="3844057" cy="288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57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91" y="515250"/>
            <a:ext cx="6508845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План исследования:</a:t>
            </a:r>
            <a:b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98041" y="1840813"/>
            <a:ext cx="84206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литературы по данному вопросу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учащихся начальной школы.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особенностей жанра сказки.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литературных и сказочных героев в театрализованных постановках.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участников проекта по результатам проведенной работы.</a:t>
            </a:r>
          </a:p>
          <a:p>
            <a:pPr lvl="1" algn="just"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2" y="327548"/>
            <a:ext cx="3002505" cy="22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2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2849880" y="6213098"/>
            <a:ext cx="489204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990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990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7680" y="228600"/>
            <a:ext cx="1136904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своей работы я провела опрос среди учеников 4Б класса.</a:t>
            </a:r>
          </a:p>
          <a:p>
            <a:pPr algn="ctr"/>
            <a:r>
              <a:rPr lang="ru-RU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опроса: 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5243" y="1871920"/>
            <a:ext cx="9636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4527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«Чем ты занимаешься в свободное время?» </a:t>
            </a:r>
            <a:endParaRPr lang="ru-RU" sz="3600" dirty="0">
              <a:solidFill>
                <a:srgbClr val="452799"/>
              </a:solidFill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3506834" y="16923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360343"/>
              </p:ext>
            </p:extLst>
          </p:nvPr>
        </p:nvGraphicFramePr>
        <p:xfrm>
          <a:off x="872197" y="2474524"/>
          <a:ext cx="10984523" cy="4396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Диаграмма" r:id="rId3" imgW="8105784" imgH="3628987" progId="MSGraph.Chart.8">
                  <p:embed/>
                </p:oleObj>
              </mc:Choice>
              <mc:Fallback>
                <p:oleObj name="Диаграмма" r:id="rId3" imgW="8105784" imgH="3628987" progId="MSGraph.Chart.8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2197" y="2474524"/>
                        <a:ext cx="10984523" cy="439695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542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952" y="365126"/>
            <a:ext cx="7709848" cy="94095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опроса: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530015"/>
              </p:ext>
            </p:extLst>
          </p:nvPr>
        </p:nvGraphicFramePr>
        <p:xfrm>
          <a:off x="2461846" y="2065773"/>
          <a:ext cx="9512333" cy="462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Диаграмма" r:id="rId3" imgW="5448217" imgH="3628987" progId="MSGraph.Chart.8">
                  <p:embed/>
                </p:oleObj>
              </mc:Choice>
              <mc:Fallback>
                <p:oleObj name="Диаграмма" r:id="rId3" imgW="5448217" imgH="3628987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1846" y="2065773"/>
                        <a:ext cx="9512333" cy="462251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47137" y="1175696"/>
            <a:ext cx="8227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«Может ли человек обойтись без книг?»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60" name="Picture 12" descr="http://thrivesearch.com/wp-content/uploads/2014/08/books-clipar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2" y="49317"/>
            <a:ext cx="2577286" cy="182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3319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1996</Words>
  <Application>Microsoft Office PowerPoint</Application>
  <PresentationFormat>Широкоэкранный</PresentationFormat>
  <Paragraphs>119</Paragraphs>
  <Slides>20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Batang</vt:lpstr>
      <vt:lpstr>Arial</vt:lpstr>
      <vt:lpstr>Calibri</vt:lpstr>
      <vt:lpstr>Calibri Light</vt:lpstr>
      <vt:lpstr>Symbol</vt:lpstr>
      <vt:lpstr>Times New Roman</vt:lpstr>
      <vt:lpstr>Тема Office</vt:lpstr>
      <vt:lpstr>Диаграмма</vt:lpstr>
      <vt:lpstr>ГБУ РБ Западный межрайонный центр «Семья» </vt:lpstr>
      <vt:lpstr>Введение  </vt:lpstr>
      <vt:lpstr>Презентация PowerPoint</vt:lpstr>
      <vt:lpstr>Цель проекта:</vt:lpstr>
      <vt:lpstr>Презентация PowerPoint</vt:lpstr>
      <vt:lpstr>Методы работы: </vt:lpstr>
      <vt:lpstr>План исследования: </vt:lpstr>
      <vt:lpstr>Презентация PowerPoint</vt:lpstr>
      <vt:lpstr>Результат опроса:</vt:lpstr>
      <vt:lpstr>Результат опроса</vt:lpstr>
      <vt:lpstr> «Какие книги (сказки, стихотворения, повести, рассказы) тебе нравится читать?» </vt:lpstr>
      <vt:lpstr>Изучение особенностей жанра сказки</vt:lpstr>
      <vt:lpstr>Презентация PowerPoint</vt:lpstr>
      <vt:lpstr>Презентация PowerPoint</vt:lpstr>
      <vt:lpstr>Презентация PowerPoint</vt:lpstr>
      <vt:lpstr>Сказки</vt:lpstr>
      <vt:lpstr>Презентация PowerPoint</vt:lpstr>
      <vt:lpstr>Презентация PowerPoint</vt:lpstr>
      <vt:lpstr>Заключение 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</dc:creator>
  <cp:lastModifiedBy>user987</cp:lastModifiedBy>
  <cp:revision>56</cp:revision>
  <dcterms:created xsi:type="dcterms:W3CDTF">2017-01-04T12:07:31Z</dcterms:created>
  <dcterms:modified xsi:type="dcterms:W3CDTF">2018-09-06T12:34:27Z</dcterms:modified>
</cp:coreProperties>
</file>