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5.infourok.ru/uploads/ex/05dc/0004e7db-cd64e6a4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84168" y="5445224"/>
            <a:ext cx="271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Тонконогова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259632" y="2492896"/>
            <a:ext cx="73083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нтегрированное занятие в старшей группе на тему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 чисел в пределах 8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196752"/>
            <a:ext cx="5094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Ребята о чем мы сегодня говорили? Что нового вы узнали? В какую игру? Что еще мы делали?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43" r="23220" b="2909"/>
          <a:stretch/>
        </p:blipFill>
        <p:spPr>
          <a:xfrm>
            <a:off x="2987824" y="2924944"/>
            <a:ext cx="3312368" cy="3236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47664" y="188640"/>
            <a:ext cx="64087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посчитайте сколько снежинок в верхнем ряду?</a:t>
            </a:r>
          </a:p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Каким числом обозначим?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876850" cy="792088"/>
          </a:xfrm>
          <a:prstGeom prst="rect">
            <a:avLst/>
          </a:prstGeom>
          <a:noFill/>
        </p:spPr>
      </p:pic>
      <p:pic>
        <p:nvPicPr>
          <p:cNvPr id="7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340768"/>
            <a:ext cx="876850" cy="792088"/>
          </a:xfrm>
          <a:prstGeom prst="rect">
            <a:avLst/>
          </a:prstGeom>
          <a:noFill/>
        </p:spPr>
      </p:pic>
      <p:pic>
        <p:nvPicPr>
          <p:cNvPr id="8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340768"/>
            <a:ext cx="876850" cy="792088"/>
          </a:xfrm>
          <a:prstGeom prst="rect">
            <a:avLst/>
          </a:prstGeom>
          <a:noFill/>
        </p:spPr>
      </p:pic>
      <p:pic>
        <p:nvPicPr>
          <p:cNvPr id="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340768"/>
            <a:ext cx="876850" cy="792088"/>
          </a:xfrm>
          <a:prstGeom prst="rect">
            <a:avLst/>
          </a:prstGeom>
          <a:noFill/>
        </p:spPr>
      </p:pic>
      <p:pic>
        <p:nvPicPr>
          <p:cNvPr id="10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340768"/>
            <a:ext cx="876850" cy="792088"/>
          </a:xfrm>
          <a:prstGeom prst="rect">
            <a:avLst/>
          </a:prstGeom>
          <a:noFill/>
        </p:spPr>
      </p:pic>
      <p:pic>
        <p:nvPicPr>
          <p:cNvPr id="11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40768"/>
            <a:ext cx="876850" cy="7920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76256" y="134076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6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204864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А сколько во втором ряду? Каким числом обозначим?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14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68960"/>
            <a:ext cx="876850" cy="792088"/>
          </a:xfrm>
          <a:prstGeom prst="rect">
            <a:avLst/>
          </a:prstGeom>
          <a:noFill/>
        </p:spPr>
      </p:pic>
      <p:pic>
        <p:nvPicPr>
          <p:cNvPr id="15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068960"/>
            <a:ext cx="876850" cy="792088"/>
          </a:xfrm>
          <a:prstGeom prst="rect">
            <a:avLst/>
          </a:prstGeom>
          <a:noFill/>
        </p:spPr>
      </p:pic>
      <p:pic>
        <p:nvPicPr>
          <p:cNvPr id="16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068960"/>
            <a:ext cx="876850" cy="792088"/>
          </a:xfrm>
          <a:prstGeom prst="rect">
            <a:avLst/>
          </a:prstGeom>
          <a:noFill/>
        </p:spPr>
      </p:pic>
      <p:pic>
        <p:nvPicPr>
          <p:cNvPr id="17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068960"/>
            <a:ext cx="876850" cy="792088"/>
          </a:xfrm>
          <a:prstGeom prst="rect">
            <a:avLst/>
          </a:prstGeom>
          <a:noFill/>
        </p:spPr>
      </p:pic>
      <p:pic>
        <p:nvPicPr>
          <p:cNvPr id="18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068960"/>
            <a:ext cx="876850" cy="792088"/>
          </a:xfrm>
          <a:prstGeom prst="rect">
            <a:avLst/>
          </a:prstGeom>
          <a:noFill/>
        </p:spPr>
      </p:pic>
      <p:pic>
        <p:nvPicPr>
          <p:cNvPr id="1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068960"/>
            <a:ext cx="876850" cy="792088"/>
          </a:xfrm>
          <a:prstGeom prst="rect">
            <a:avLst/>
          </a:prstGeom>
          <a:noFill/>
        </p:spPr>
      </p:pic>
      <p:pic>
        <p:nvPicPr>
          <p:cNvPr id="20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068960"/>
            <a:ext cx="876850" cy="79208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7020272" y="3140968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7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19872" y="3861048"/>
            <a:ext cx="2913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Что больше 7 или 6.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422108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422108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31" name="Picture 7" descr="https://im0-tub-ru.yandex.net/i?id=06ceb71f1512a4b22fdecae5a92035bc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365104"/>
            <a:ext cx="309981" cy="332656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6156176" y="465313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59832" y="4653136"/>
            <a:ext cx="290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На сколько больше?</a:t>
            </a:r>
            <a:endParaRPr lang="ru-RU" sz="2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95736" y="5013176"/>
            <a:ext cx="4925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Сколько снежинок в третьем ряду</a:t>
            </a:r>
            <a:r>
              <a:rPr lang="ru-RU" b="1" dirty="0" smtClean="0"/>
              <a:t>? </a:t>
            </a:r>
            <a:endParaRPr lang="ru-RU" dirty="0"/>
          </a:p>
        </p:txBody>
      </p:sp>
      <p:pic>
        <p:nvPicPr>
          <p:cNvPr id="2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76850" cy="792088"/>
          </a:xfrm>
          <a:prstGeom prst="rect">
            <a:avLst/>
          </a:prstGeom>
          <a:noFill/>
        </p:spPr>
      </p:pic>
      <p:pic>
        <p:nvPicPr>
          <p:cNvPr id="30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445224"/>
            <a:ext cx="876850" cy="792088"/>
          </a:xfrm>
          <a:prstGeom prst="rect">
            <a:avLst/>
          </a:prstGeom>
          <a:noFill/>
        </p:spPr>
      </p:pic>
      <p:pic>
        <p:nvPicPr>
          <p:cNvPr id="31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445224"/>
            <a:ext cx="876850" cy="792088"/>
          </a:xfrm>
          <a:prstGeom prst="rect">
            <a:avLst/>
          </a:prstGeom>
          <a:noFill/>
        </p:spPr>
      </p:pic>
      <p:pic>
        <p:nvPicPr>
          <p:cNvPr id="32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445224"/>
            <a:ext cx="876850" cy="792088"/>
          </a:xfrm>
          <a:prstGeom prst="rect">
            <a:avLst/>
          </a:prstGeom>
          <a:noFill/>
        </p:spPr>
      </p:pic>
      <p:pic>
        <p:nvPicPr>
          <p:cNvPr id="33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445224"/>
            <a:ext cx="876850" cy="792088"/>
          </a:xfrm>
          <a:prstGeom prst="rect">
            <a:avLst/>
          </a:prstGeom>
          <a:noFill/>
        </p:spPr>
      </p:pic>
      <p:pic>
        <p:nvPicPr>
          <p:cNvPr id="34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445224"/>
            <a:ext cx="876850" cy="792088"/>
          </a:xfrm>
          <a:prstGeom prst="rect">
            <a:avLst/>
          </a:prstGeom>
          <a:noFill/>
        </p:spPr>
      </p:pic>
      <p:pic>
        <p:nvPicPr>
          <p:cNvPr id="35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445224"/>
            <a:ext cx="876850" cy="792088"/>
          </a:xfrm>
          <a:prstGeom prst="rect">
            <a:avLst/>
          </a:prstGeom>
          <a:noFill/>
        </p:spPr>
      </p:pic>
      <p:pic>
        <p:nvPicPr>
          <p:cNvPr id="36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445224"/>
            <a:ext cx="876850" cy="79208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6732240" y="558924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43608" y="6309320"/>
            <a:ext cx="6984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3 или во 2 ряду снежинок больше и насколько?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21" grpId="0" build="p"/>
      <p:bldP spid="26" grpId="0" build="p"/>
      <p:bldP spid="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20688"/>
            <a:ext cx="58003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Ребята предлагаю игру</a:t>
            </a:r>
            <a:r>
              <a:rPr lang="ru-RU" sz="2400" dirty="0" smtClean="0"/>
              <a:t>  «назови больше».</a:t>
            </a:r>
          </a:p>
          <a:p>
            <a:endParaRPr lang="ru-RU" sz="24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99592" y="924690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говорю количество елочек, вы должны назвать на одну больше.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55576" y="1844824"/>
            <a:ext cx="223224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елочек-..</a:t>
            </a:r>
          </a:p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елочки-..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елочек-..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елочки-..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елочек-…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елочки-..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17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504056" cy="635031"/>
          </a:xfrm>
          <a:prstGeom prst="rect">
            <a:avLst/>
          </a:prstGeom>
          <a:noFill/>
        </p:spPr>
      </p:pic>
      <p:pic>
        <p:nvPicPr>
          <p:cNvPr id="1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772816"/>
            <a:ext cx="504056" cy="635031"/>
          </a:xfrm>
          <a:prstGeom prst="rect">
            <a:avLst/>
          </a:prstGeom>
          <a:noFill/>
        </p:spPr>
      </p:pic>
      <p:pic>
        <p:nvPicPr>
          <p:cNvPr id="1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504056" cy="635031"/>
          </a:xfrm>
          <a:prstGeom prst="rect">
            <a:avLst/>
          </a:prstGeom>
          <a:noFill/>
        </p:spPr>
      </p:pic>
      <p:pic>
        <p:nvPicPr>
          <p:cNvPr id="13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772816"/>
            <a:ext cx="504056" cy="635031"/>
          </a:xfrm>
          <a:prstGeom prst="rect">
            <a:avLst/>
          </a:prstGeom>
          <a:noFill/>
        </p:spPr>
      </p:pic>
      <p:pic>
        <p:nvPicPr>
          <p:cNvPr id="14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72816"/>
            <a:ext cx="504056" cy="635031"/>
          </a:xfrm>
          <a:prstGeom prst="rect">
            <a:avLst/>
          </a:prstGeom>
          <a:noFill/>
        </p:spPr>
      </p:pic>
      <p:pic>
        <p:nvPicPr>
          <p:cNvPr id="1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504056" cy="63503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868144" y="19168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348880"/>
            <a:ext cx="504056" cy="635031"/>
          </a:xfrm>
          <a:prstGeom prst="rect">
            <a:avLst/>
          </a:prstGeom>
          <a:noFill/>
        </p:spPr>
      </p:pic>
      <p:pic>
        <p:nvPicPr>
          <p:cNvPr id="1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348880"/>
            <a:ext cx="504056" cy="635031"/>
          </a:xfrm>
          <a:prstGeom prst="rect">
            <a:avLst/>
          </a:prstGeom>
          <a:noFill/>
        </p:spPr>
      </p:pic>
      <p:pic>
        <p:nvPicPr>
          <p:cNvPr id="19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348880"/>
            <a:ext cx="504056" cy="635031"/>
          </a:xfrm>
          <a:prstGeom prst="rect">
            <a:avLst/>
          </a:prstGeom>
          <a:noFill/>
        </p:spPr>
      </p:pic>
      <p:pic>
        <p:nvPicPr>
          <p:cNvPr id="20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348880"/>
            <a:ext cx="504056" cy="635031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716016" y="256490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068960"/>
            <a:ext cx="504056" cy="635031"/>
          </a:xfrm>
          <a:prstGeom prst="rect">
            <a:avLst/>
          </a:prstGeom>
          <a:noFill/>
        </p:spPr>
      </p:pic>
      <p:pic>
        <p:nvPicPr>
          <p:cNvPr id="23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068960"/>
            <a:ext cx="504056" cy="635031"/>
          </a:xfrm>
          <a:prstGeom prst="rect">
            <a:avLst/>
          </a:prstGeom>
          <a:noFill/>
        </p:spPr>
      </p:pic>
      <p:pic>
        <p:nvPicPr>
          <p:cNvPr id="24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068960"/>
            <a:ext cx="504056" cy="635031"/>
          </a:xfrm>
          <a:prstGeom prst="rect">
            <a:avLst/>
          </a:prstGeom>
          <a:noFill/>
        </p:spPr>
      </p:pic>
      <p:pic>
        <p:nvPicPr>
          <p:cNvPr id="2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068960"/>
            <a:ext cx="504056" cy="635031"/>
          </a:xfrm>
          <a:prstGeom prst="rect">
            <a:avLst/>
          </a:prstGeom>
          <a:noFill/>
        </p:spPr>
      </p:pic>
      <p:pic>
        <p:nvPicPr>
          <p:cNvPr id="26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068960"/>
            <a:ext cx="504056" cy="635031"/>
          </a:xfrm>
          <a:prstGeom prst="rect">
            <a:avLst/>
          </a:prstGeom>
          <a:noFill/>
        </p:spPr>
      </p:pic>
      <p:pic>
        <p:nvPicPr>
          <p:cNvPr id="2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504056" cy="635031"/>
          </a:xfrm>
          <a:prstGeom prst="rect">
            <a:avLst/>
          </a:prstGeom>
          <a:noFill/>
        </p:spPr>
      </p:pic>
      <p:pic>
        <p:nvPicPr>
          <p:cNvPr id="2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068960"/>
            <a:ext cx="504056" cy="635031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6084168" y="321297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0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17032"/>
            <a:ext cx="504056" cy="635031"/>
          </a:xfrm>
          <a:prstGeom prst="rect">
            <a:avLst/>
          </a:prstGeom>
          <a:noFill/>
        </p:spPr>
      </p:pic>
      <p:pic>
        <p:nvPicPr>
          <p:cNvPr id="3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504056" cy="635031"/>
          </a:xfrm>
          <a:prstGeom prst="rect">
            <a:avLst/>
          </a:prstGeom>
          <a:noFill/>
        </p:spPr>
      </p:pic>
      <p:pic>
        <p:nvPicPr>
          <p:cNvPr id="3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17032"/>
            <a:ext cx="504056" cy="635031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4067944" y="386104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365104"/>
            <a:ext cx="504056" cy="635031"/>
          </a:xfrm>
          <a:prstGeom prst="rect">
            <a:avLst/>
          </a:prstGeom>
          <a:noFill/>
        </p:spPr>
      </p:pic>
      <p:pic>
        <p:nvPicPr>
          <p:cNvPr id="36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365104"/>
            <a:ext cx="504056" cy="635031"/>
          </a:xfrm>
          <a:prstGeom prst="rect">
            <a:avLst/>
          </a:prstGeom>
          <a:noFill/>
        </p:spPr>
      </p:pic>
      <p:pic>
        <p:nvPicPr>
          <p:cNvPr id="3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365104"/>
            <a:ext cx="504056" cy="635031"/>
          </a:xfrm>
          <a:prstGeom prst="rect">
            <a:avLst/>
          </a:prstGeom>
          <a:noFill/>
        </p:spPr>
      </p:pic>
      <p:pic>
        <p:nvPicPr>
          <p:cNvPr id="3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365104"/>
            <a:ext cx="504056" cy="635031"/>
          </a:xfrm>
          <a:prstGeom prst="rect">
            <a:avLst/>
          </a:prstGeom>
          <a:noFill/>
        </p:spPr>
      </p:pic>
      <p:pic>
        <p:nvPicPr>
          <p:cNvPr id="39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365104"/>
            <a:ext cx="504056" cy="635031"/>
          </a:xfrm>
          <a:prstGeom prst="rect">
            <a:avLst/>
          </a:prstGeom>
          <a:noFill/>
        </p:spPr>
      </p:pic>
      <p:pic>
        <p:nvPicPr>
          <p:cNvPr id="40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365104"/>
            <a:ext cx="504056" cy="635031"/>
          </a:xfrm>
          <a:prstGeom prst="rect">
            <a:avLst/>
          </a:prstGeom>
          <a:noFill/>
        </p:spPr>
      </p:pic>
      <p:pic>
        <p:nvPicPr>
          <p:cNvPr id="4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365104"/>
            <a:ext cx="504056" cy="635031"/>
          </a:xfrm>
          <a:prstGeom prst="rect">
            <a:avLst/>
          </a:prstGeom>
          <a:noFill/>
        </p:spPr>
      </p:pic>
      <p:pic>
        <p:nvPicPr>
          <p:cNvPr id="4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365104"/>
            <a:ext cx="504056" cy="635031"/>
          </a:xfrm>
          <a:prstGeom prst="rect">
            <a:avLst/>
          </a:prstGeom>
          <a:noFill/>
        </p:spPr>
      </p:pic>
      <p:sp>
        <p:nvSpPr>
          <p:cNvPr id="43" name="Прямоугольник 42"/>
          <p:cNvSpPr/>
          <p:nvPr/>
        </p:nvSpPr>
        <p:spPr>
          <a:xfrm>
            <a:off x="6732240" y="4509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4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085184"/>
            <a:ext cx="504056" cy="635031"/>
          </a:xfrm>
          <a:prstGeom prst="rect">
            <a:avLst/>
          </a:prstGeom>
          <a:noFill/>
        </p:spPr>
      </p:pic>
      <p:pic>
        <p:nvPicPr>
          <p:cNvPr id="4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085184"/>
            <a:ext cx="504056" cy="635031"/>
          </a:xfrm>
          <a:prstGeom prst="rect">
            <a:avLst/>
          </a:prstGeom>
          <a:noFill/>
        </p:spPr>
      </p:pic>
      <p:pic>
        <p:nvPicPr>
          <p:cNvPr id="46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085184"/>
            <a:ext cx="504056" cy="635031"/>
          </a:xfrm>
          <a:prstGeom prst="rect">
            <a:avLst/>
          </a:prstGeom>
          <a:noFill/>
        </p:spPr>
      </p:pic>
      <p:pic>
        <p:nvPicPr>
          <p:cNvPr id="4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085184"/>
            <a:ext cx="504056" cy="635031"/>
          </a:xfrm>
          <a:prstGeom prst="rect">
            <a:avLst/>
          </a:prstGeom>
          <a:noFill/>
        </p:spPr>
      </p:pic>
      <p:pic>
        <p:nvPicPr>
          <p:cNvPr id="4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085184"/>
            <a:ext cx="504056" cy="635031"/>
          </a:xfrm>
          <a:prstGeom prst="rect">
            <a:avLst/>
          </a:prstGeom>
          <a:noFill/>
        </p:spPr>
      </p:pic>
      <p:sp>
        <p:nvSpPr>
          <p:cNvPr id="49" name="Прямоугольник 48"/>
          <p:cNvSpPr/>
          <p:nvPr/>
        </p:nvSpPr>
        <p:spPr>
          <a:xfrm>
            <a:off x="5292080" y="530120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1" grpId="0" build="p"/>
      <p:bldP spid="29" grpId="0" build="p"/>
      <p:bldP spid="34" grpId="0" build="p"/>
      <p:bldP spid="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7660" y="1600200"/>
            <a:ext cx="1248680" cy="4525963"/>
          </a:xfrm>
        </p:spPr>
      </p:pic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19672" y="646528"/>
            <a:ext cx="6768752" cy="40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Подберите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пару для лыжи слева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0484" y="0"/>
            <a:ext cx="1892073" cy="5013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2208" y="1845896"/>
            <a:ext cx="1892073" cy="50131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8761" y="1797768"/>
            <a:ext cx="2802151" cy="5013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0607" y="3140968"/>
            <a:ext cx="1892073" cy="3669976"/>
          </a:xfrm>
          <a:prstGeom prst="rect">
            <a:avLst/>
          </a:prstGeom>
        </p:spPr>
      </p:pic>
      <p:sp>
        <p:nvSpPr>
          <p:cNvPr id="9" name="Стрелка влево 8"/>
          <p:cNvSpPr/>
          <p:nvPr/>
        </p:nvSpPr>
        <p:spPr>
          <a:xfrm>
            <a:off x="1733614" y="56810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483768" y="1753072"/>
            <a:ext cx="406794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отгадайте загадку:</a:t>
            </a: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только отправляется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зимой гулять,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Жильцы в дома вселяются,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в каждый — целых пять.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123" name="Picture 3" descr="https://im0-tub-ru.yandex.net/i?id=f258dbc17ee47116d26cad5725cc5619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59632" y="866328"/>
            <a:ext cx="7452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Игровое упражнение «Одеваем перчатки на прогулку».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Ребята рассмотрите изображение перчатки: «Сколько „домиков" для пальчиков у перчатки?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099" name="Picture 3" descr="https://im0-tub-ru.yandex.net/i?id=e722859e9fe750ad64d0268681b593e2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1872208" cy="18722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99992" y="191683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5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75656" y="3573016"/>
            <a:ext cx="62281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Покажите цифру, обозначающую число «один» для большого пальца.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22108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797152"/>
            <a:ext cx="576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Какими цифрами обозначают «домики» для указательного, среднего и безымянного пальцев и для мизинца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573325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2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580526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580526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4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580526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100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188640"/>
            <a:ext cx="7488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предлагаю построить дом из счетных палочек по образцу                </a:t>
            </a:r>
          </a:p>
          <a:p>
            <a:pPr marL="0" marR="0" lvl="0" indent="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Игровое упражнение «Строим ледяной дом».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kladraz.ru/images/69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940425" cy="2175109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4283224"/>
            <a:ext cx="77403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переложить две палочки так, чтобы дом смотрел в другую сторону (см. рисунок).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55776" y="260648"/>
            <a:ext cx="396044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Физкультминутка: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07904" y="908720"/>
            <a:ext cx="2088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Зима»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s://fsd.multiurok.ru/html/2019/12/26/s_5e049f50c1b17/img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84784"/>
            <a:ext cx="6768752" cy="5076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692696"/>
            <a:ext cx="72728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давайте слепим Снегурочку, начать можно с туловища – скатать толстый валик, слегка заузив его сверху. Нижним концом валика надо постучать о дощечку, придавая поделке устойчивость. Отдельно вылепить круглую голову и руки – столбики и прикрепить в верхней части валика. Остается украсить Снегурочку – нарисовать стекой глаза, рот; валиками и шариками из пластилина украсить шубку Снегурочки, сделать ей нарядную шапочку или корону.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s://im0-tub-ru.yandex.net/i?id=842969dcfe5a7e9d41ee9f7fd8953e9f-sr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3644051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307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Никита</cp:lastModifiedBy>
  <cp:revision>28</cp:revision>
  <dcterms:created xsi:type="dcterms:W3CDTF">2021-01-11T09:31:54Z</dcterms:created>
  <dcterms:modified xsi:type="dcterms:W3CDTF">2023-02-06T05:03:09Z</dcterms:modified>
</cp:coreProperties>
</file>