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56" r:id="rId3"/>
    <p:sldId id="260" r:id="rId4"/>
    <p:sldId id="257" r:id="rId5"/>
    <p:sldId id="261" r:id="rId6"/>
    <p:sldId id="262" r:id="rId7"/>
    <p:sldId id="258" r:id="rId8"/>
    <p:sldId id="259" r:id="rId9"/>
    <p:sldId id="265" r:id="rId10"/>
    <p:sldId id="263" r:id="rId11"/>
    <p:sldId id="26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F1AF4-56E4-49AA-A31F-2321D62D28AB}" type="datetimeFigureOut">
              <a:rPr lang="ru-RU" smtClean="0"/>
              <a:t>09.02.2023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2AB639-A312-48D3-A2BF-82C7014C48E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145125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F1AF4-56E4-49AA-A31F-2321D62D28AB}" type="datetimeFigureOut">
              <a:rPr lang="ru-RU" smtClean="0"/>
              <a:t>09.02.2023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2AB639-A312-48D3-A2BF-82C7014C48E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43311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F1AF4-56E4-49AA-A31F-2321D62D28AB}" type="datetimeFigureOut">
              <a:rPr lang="ru-RU" smtClean="0"/>
              <a:t>09.02.2023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2AB639-A312-48D3-A2BF-82C7014C48E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19082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F1AF4-56E4-49AA-A31F-2321D62D28AB}" type="datetimeFigureOut">
              <a:rPr lang="ru-RU" smtClean="0"/>
              <a:t>09.02.2023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2AB639-A312-48D3-A2BF-82C7014C48E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528275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F1AF4-56E4-49AA-A31F-2321D62D28AB}" type="datetimeFigureOut">
              <a:rPr lang="ru-RU" smtClean="0"/>
              <a:t>09.02.2023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2AB639-A312-48D3-A2BF-82C7014C48E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99878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F1AF4-56E4-49AA-A31F-2321D62D28AB}" type="datetimeFigureOut">
              <a:rPr lang="ru-RU" smtClean="0"/>
              <a:t>09.02.2023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2AB639-A312-48D3-A2BF-82C7014C48E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997109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F1AF4-56E4-49AA-A31F-2321D62D28AB}" type="datetimeFigureOut">
              <a:rPr lang="ru-RU" smtClean="0"/>
              <a:t>09.02.2023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2AB639-A312-48D3-A2BF-82C7014C48E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244325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F1AF4-56E4-49AA-A31F-2321D62D28AB}" type="datetimeFigureOut">
              <a:rPr lang="ru-RU" smtClean="0"/>
              <a:t>09.02.2023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2AB639-A312-48D3-A2BF-82C7014C48E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077425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F1AF4-56E4-49AA-A31F-2321D62D28AB}" type="datetimeFigureOut">
              <a:rPr lang="ru-RU" smtClean="0"/>
              <a:t>09.02.2023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2AB639-A312-48D3-A2BF-82C7014C48E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26068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F1AF4-56E4-49AA-A31F-2321D62D28AB}" type="datetimeFigureOut">
              <a:rPr lang="ru-RU" smtClean="0"/>
              <a:t>09.02.2023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2AB639-A312-48D3-A2BF-82C7014C48E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187283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F1AF4-56E4-49AA-A31F-2321D62D28AB}" type="datetimeFigureOut">
              <a:rPr lang="ru-RU" smtClean="0"/>
              <a:t>09.02.2023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2AB639-A312-48D3-A2BF-82C7014C48E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39842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AF1AF4-56E4-49AA-A31F-2321D62D28AB}" type="datetimeFigureOut">
              <a:rPr lang="ru-RU" smtClean="0"/>
              <a:t>09.02.2023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2AB639-A312-48D3-A2BF-82C7014C48E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870702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19463" y="836712"/>
            <a:ext cx="7440969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sz="7200" b="1" dirty="0"/>
              <a:t>Без грамматики </a:t>
            </a:r>
            <a:endParaRPr lang="ru-RU" sz="7200" b="1" dirty="0" smtClean="0"/>
          </a:p>
          <a:p>
            <a:pPr algn="r"/>
            <a:r>
              <a:rPr lang="ru-RU" sz="7200" b="1" dirty="0" smtClean="0"/>
              <a:t>не </a:t>
            </a:r>
            <a:r>
              <a:rPr lang="ru-RU" sz="7200" b="1" dirty="0"/>
              <a:t>выучишь и </a:t>
            </a:r>
            <a:endParaRPr lang="ru-RU" sz="7200" b="1" dirty="0" smtClean="0"/>
          </a:p>
          <a:p>
            <a:pPr algn="r"/>
            <a:r>
              <a:rPr lang="ru-RU" sz="7200" b="1" dirty="0" smtClean="0"/>
              <a:t>математики</a:t>
            </a:r>
            <a:endParaRPr lang="ru-RU" sz="7200" b="1" dirty="0"/>
          </a:p>
        </p:txBody>
      </p:sp>
    </p:spTree>
    <p:extLst>
      <p:ext uri="{BB962C8B-B14F-4D97-AF65-F5344CB8AC3E}">
        <p14:creationId xmlns:p14="http://schemas.microsoft.com/office/powerpoint/2010/main" val="28435727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81608" y="-963488"/>
            <a:ext cx="8640960" cy="73558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b="1" dirty="0" smtClean="0"/>
          </a:p>
          <a:p>
            <a:endParaRPr lang="ru-RU" b="1" dirty="0"/>
          </a:p>
          <a:p>
            <a:endParaRPr lang="ru-RU" b="1" dirty="0" smtClean="0"/>
          </a:p>
          <a:p>
            <a:endParaRPr lang="ru-RU" b="1" dirty="0"/>
          </a:p>
          <a:p>
            <a:pPr algn="ctr"/>
            <a:r>
              <a:rPr lang="ru-RU" sz="1600" b="1" dirty="0" smtClean="0"/>
              <a:t>Контроль </a:t>
            </a:r>
            <a:r>
              <a:rPr lang="ru-RU" sz="1600" b="1" dirty="0"/>
              <a:t>знаний (</a:t>
            </a:r>
            <a:r>
              <a:rPr lang="ru-RU" sz="1600" b="1" dirty="0" smtClean="0"/>
              <a:t>тест)</a:t>
            </a:r>
            <a:endParaRPr lang="ru-RU" sz="1600" dirty="0"/>
          </a:p>
          <a:p>
            <a:r>
              <a:rPr lang="ru-RU" sz="1600" u="sng" dirty="0" smtClean="0"/>
              <a:t>1.Имена </a:t>
            </a:r>
            <a:r>
              <a:rPr lang="ru-RU" sz="1600" u="sng" dirty="0"/>
              <a:t>числительные по значению делятся на:</a:t>
            </a:r>
          </a:p>
          <a:p>
            <a:r>
              <a:rPr lang="ru-RU" sz="1600" dirty="0"/>
              <a:t>Я) порядковые и количественные, О) качественные и относительные, Б) сравнительные и </a:t>
            </a:r>
            <a:r>
              <a:rPr lang="ru-RU" sz="1600" dirty="0" smtClean="0"/>
              <a:t>превосходные</a:t>
            </a:r>
            <a:endParaRPr lang="ru-RU" sz="1600" dirty="0"/>
          </a:p>
          <a:p>
            <a:endParaRPr lang="ru-RU" sz="1600" dirty="0" smtClean="0"/>
          </a:p>
          <a:p>
            <a:r>
              <a:rPr lang="ru-RU" sz="1600" u="sng" dirty="0" smtClean="0"/>
              <a:t>2</a:t>
            </a:r>
            <a:r>
              <a:rPr lang="ru-RU" sz="1600" u="sng" dirty="0"/>
              <a:t>. Имена числительные бывают по составу:</a:t>
            </a:r>
          </a:p>
          <a:p>
            <a:r>
              <a:rPr lang="ru-RU" sz="1600" dirty="0"/>
              <a:t>В) парные и непарные, М) простые и составные, К) звонкие и </a:t>
            </a:r>
            <a:r>
              <a:rPr lang="ru-RU" sz="1600" dirty="0" smtClean="0"/>
              <a:t>глухие</a:t>
            </a:r>
            <a:endParaRPr lang="ru-RU" sz="1600" dirty="0"/>
          </a:p>
          <a:p>
            <a:endParaRPr lang="ru-RU" sz="1600" dirty="0" smtClean="0"/>
          </a:p>
          <a:p>
            <a:r>
              <a:rPr lang="ru-RU" sz="1600" u="sng" dirty="0" smtClean="0"/>
              <a:t>3</a:t>
            </a:r>
            <a:r>
              <a:rPr lang="ru-RU" sz="1600" u="sng" dirty="0"/>
              <a:t>. Порядковые числительные отвечают на вопросы:</a:t>
            </a:r>
          </a:p>
          <a:p>
            <a:r>
              <a:rPr lang="ru-RU" sz="1600" dirty="0"/>
              <a:t>А) кто? Что?   Б) сколько?   О) какой</a:t>
            </a:r>
            <a:r>
              <a:rPr lang="ru-RU" sz="1600" dirty="0" smtClean="0"/>
              <a:t>?</a:t>
            </a:r>
            <a:endParaRPr lang="ru-RU" sz="1600" dirty="0"/>
          </a:p>
          <a:p>
            <a:endParaRPr lang="ru-RU" sz="1600" u="sng" dirty="0" smtClean="0"/>
          </a:p>
          <a:p>
            <a:r>
              <a:rPr lang="ru-RU" sz="1600" u="sng" dirty="0" smtClean="0"/>
              <a:t>4.Количественные </a:t>
            </a:r>
            <a:r>
              <a:rPr lang="ru-RU" sz="1600" u="sng" dirty="0"/>
              <a:t>числительные отвечают на вопрос?</a:t>
            </a:r>
          </a:p>
          <a:p>
            <a:r>
              <a:rPr lang="ru-RU" sz="1600" dirty="0"/>
              <a:t>А) кто? Что?   Л) сколько?   О) какой</a:t>
            </a:r>
            <a:r>
              <a:rPr lang="ru-RU" sz="1600" dirty="0" smtClean="0"/>
              <a:t>?</a:t>
            </a:r>
            <a:endParaRPr lang="ru-RU" sz="1600" dirty="0"/>
          </a:p>
          <a:p>
            <a:endParaRPr lang="ru-RU" sz="1600" u="sng" dirty="0" smtClean="0"/>
          </a:p>
          <a:p>
            <a:r>
              <a:rPr lang="ru-RU" sz="1600" u="sng" dirty="0" smtClean="0"/>
              <a:t>5</a:t>
            </a:r>
            <a:r>
              <a:rPr lang="ru-RU" sz="1600" u="sng" dirty="0"/>
              <a:t>. При склонении порядковых числительных изменяется:</a:t>
            </a:r>
          </a:p>
          <a:p>
            <a:r>
              <a:rPr lang="ru-RU" sz="1600" dirty="0"/>
              <a:t>В) первое слово,  Г) второе слов,   О) последнее </a:t>
            </a:r>
            <a:r>
              <a:rPr lang="ru-RU" sz="1600" dirty="0" smtClean="0"/>
              <a:t>слово</a:t>
            </a:r>
            <a:endParaRPr lang="ru-RU" sz="1600" dirty="0"/>
          </a:p>
          <a:p>
            <a:endParaRPr lang="ru-RU" sz="1600" dirty="0" smtClean="0"/>
          </a:p>
          <a:p>
            <a:r>
              <a:rPr lang="ru-RU" sz="1600" u="sng" dirty="0" smtClean="0"/>
              <a:t>6</a:t>
            </a:r>
            <a:r>
              <a:rPr lang="ru-RU" sz="1600" u="sng" dirty="0"/>
              <a:t>. </a:t>
            </a:r>
            <a:r>
              <a:rPr lang="ru-RU" sz="1600" u="sng" dirty="0" smtClean="0"/>
              <a:t> </a:t>
            </a:r>
            <a:r>
              <a:rPr lang="ru-RU" sz="1600" u="sng" dirty="0"/>
              <a:t>При склонении количественных  числительных изменяются:</a:t>
            </a:r>
          </a:p>
          <a:p>
            <a:r>
              <a:rPr lang="ru-RU" sz="1600" dirty="0"/>
              <a:t>В) первое слово,  Д) все слова,   О) последнее </a:t>
            </a:r>
            <a:r>
              <a:rPr lang="ru-RU" sz="1600" dirty="0" smtClean="0"/>
              <a:t>слово</a:t>
            </a:r>
            <a:endParaRPr lang="ru-RU" sz="1600" dirty="0"/>
          </a:p>
          <a:p>
            <a:endParaRPr lang="ru-RU" sz="1600" dirty="0" smtClean="0"/>
          </a:p>
          <a:p>
            <a:r>
              <a:rPr lang="ru-RU" sz="1600" u="sng" dirty="0" smtClean="0"/>
              <a:t>7</a:t>
            </a:r>
            <a:r>
              <a:rPr lang="ru-RU" sz="1600" u="sng" dirty="0"/>
              <a:t>. Количественные числительные делятся на?</a:t>
            </a:r>
          </a:p>
          <a:p>
            <a:r>
              <a:rPr lang="ru-RU" sz="1600" dirty="0"/>
              <a:t>Е) целые, дробные, собирательные, М) целые, дробные, Л) дробные, собирательные</a:t>
            </a:r>
          </a:p>
          <a:p>
            <a:endParaRPr lang="ru-RU" sz="1600" u="sng" dirty="0" smtClean="0"/>
          </a:p>
          <a:p>
            <a:r>
              <a:rPr lang="ru-RU" sz="1600" u="sng" dirty="0" smtClean="0"/>
              <a:t>8</a:t>
            </a:r>
            <a:r>
              <a:rPr lang="ru-RU" sz="1600" u="sng" dirty="0"/>
              <a:t>. В дробных числительных склоняются: </a:t>
            </a:r>
          </a:p>
          <a:p>
            <a:r>
              <a:rPr lang="ru-RU" sz="1600" dirty="0"/>
              <a:t>Ц) обе части, В) числитель дроби, Г) знаменатель дроби</a:t>
            </a:r>
          </a:p>
        </p:txBody>
      </p:sp>
    </p:spTree>
    <p:extLst>
      <p:ext uri="{BB962C8B-B14F-4D97-AF65-F5344CB8AC3E}">
        <p14:creationId xmlns:p14="http://schemas.microsoft.com/office/powerpoint/2010/main" val="40002982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332656"/>
            <a:ext cx="8424936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/>
              <a:t>Домашнее задание:</a:t>
            </a:r>
            <a:endParaRPr lang="ru-RU" sz="3200" dirty="0"/>
          </a:p>
          <a:p>
            <a:r>
              <a:rPr lang="ru-RU" sz="3200" u="sng" dirty="0"/>
              <a:t>Обязательное</a:t>
            </a:r>
            <a:r>
              <a:rPr lang="ru-RU" sz="3200" dirty="0"/>
              <a:t>: выучить теорию по кластеру, п.    (Дробные числительные)</a:t>
            </a:r>
          </a:p>
          <a:p>
            <a:pPr lvl="0"/>
            <a:r>
              <a:rPr lang="ru-RU" sz="3200" dirty="0"/>
              <a:t>На выбор: 1. Упр. 600, 601.</a:t>
            </a:r>
          </a:p>
          <a:p>
            <a:pPr lvl="0"/>
            <a:r>
              <a:rPr lang="ru-RU" sz="3200" dirty="0"/>
              <a:t>Найдите 10 пословиц и поговорок, в которых есть числительные. Объясните одну из них. Приведите пример по этой пословице  из жизни.</a:t>
            </a:r>
            <a:r>
              <a:rPr lang="ru-RU" sz="3200" b="1" i="1" dirty="0"/>
              <a:t> </a:t>
            </a:r>
            <a:endParaRPr lang="ru-RU" sz="3200" dirty="0"/>
          </a:p>
          <a:p>
            <a:pPr lvl="0"/>
            <a:r>
              <a:rPr lang="ru-RU" sz="3200" dirty="0"/>
              <a:t>Найдите в газете, в учебнике истории, географии, математике статью с использованием числительных, в том числе дробных.</a:t>
            </a:r>
          </a:p>
        </p:txBody>
      </p:sp>
    </p:spTree>
    <p:extLst>
      <p:ext uri="{BB962C8B-B14F-4D97-AF65-F5344CB8AC3E}">
        <p14:creationId xmlns:p14="http://schemas.microsoft.com/office/powerpoint/2010/main" val="20595214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99592" y="764704"/>
            <a:ext cx="7772400" cy="1470025"/>
          </a:xfrm>
        </p:spPr>
        <p:txBody>
          <a:bodyPr>
            <a:noAutofit/>
          </a:bodyPr>
          <a:lstStyle/>
          <a:p>
            <a:r>
              <a:rPr lang="ru-RU" sz="5400" b="1" u="sng" dirty="0" smtClean="0"/>
              <a:t>Дробные числительные. Склонение дробных числительных</a:t>
            </a:r>
            <a:endParaRPr lang="ru-RU" sz="5400" b="1" u="sng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987824" y="3886200"/>
            <a:ext cx="5688632" cy="1752600"/>
          </a:xfrm>
        </p:spPr>
        <p:txBody>
          <a:bodyPr>
            <a:normAutofit fontScale="92500" lnSpcReduction="20000"/>
          </a:bodyPr>
          <a:lstStyle/>
          <a:p>
            <a:pPr algn="r"/>
            <a:r>
              <a:rPr lang="ru-RU" sz="4800" b="1" dirty="0">
                <a:solidFill>
                  <a:schemeClr val="tx1"/>
                </a:solidFill>
              </a:rPr>
              <a:t>Без грамматики не выучишь и математики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46100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18414" y="188640"/>
            <a:ext cx="8496944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b="1" dirty="0" smtClean="0"/>
              <a:t>Прочитайте текст. Найдите дробные имена числительные</a:t>
            </a:r>
            <a:endParaRPr lang="ru-RU" sz="4000" b="1" dirty="0"/>
          </a:p>
          <a:p>
            <a:r>
              <a:rPr lang="ru-RU" sz="4000" dirty="0"/>
              <a:t> </a:t>
            </a:r>
          </a:p>
          <a:p>
            <a:r>
              <a:rPr lang="ru-RU" sz="4000" dirty="0"/>
              <a:t>Самый маленький зверек- карликовая белозубка. Она не превышает в длину 4,5 сантиметра и </a:t>
            </a:r>
            <a:r>
              <a:rPr lang="ru-RU" sz="4000" dirty="0" smtClean="0"/>
              <a:t>весит 1,8 </a:t>
            </a:r>
            <a:r>
              <a:rPr lang="ru-RU" sz="4000" dirty="0"/>
              <a:t>грамма. </a:t>
            </a:r>
            <a:r>
              <a:rPr lang="ru-RU" sz="4000" dirty="0" smtClean="0"/>
              <a:t>Зверёк </a:t>
            </a:r>
            <a:r>
              <a:rPr lang="ru-RU" sz="4000" dirty="0"/>
              <a:t>уничтожает вредных насекомых. За сутки съедает в 3-4 раза больше своего </a:t>
            </a:r>
            <a:r>
              <a:rPr lang="ru-RU" sz="4000" dirty="0" smtClean="0"/>
              <a:t>веса, </a:t>
            </a:r>
            <a:r>
              <a:rPr lang="ru-RU" sz="4000" dirty="0"/>
              <a:t>засыпает до 70 раз</a:t>
            </a:r>
            <a:r>
              <a:rPr lang="ru-RU" sz="4000" dirty="0" smtClean="0"/>
              <a:t>!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40098516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videouroki.net/videouroki/conspekty/rus6k/57-drobnye-chislitelnye.files/image004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41" y="980728"/>
            <a:ext cx="9092959" cy="44638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607617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s://videouroki.net/videouroki/conspekty/rus6k/57-drobnye-chislitelnye.files/image005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73" y="620688"/>
            <a:ext cx="9152990" cy="48691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655113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https://videouroki.net/videouroki/conspekty/rus6k/57-drobnye-chislitelnye.files/image008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4702" y="836712"/>
            <a:ext cx="9034966" cy="43204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867123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11560" y="404664"/>
            <a:ext cx="8064896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7200" b="1" dirty="0" smtClean="0"/>
              <a:t>Прочитайте вслух</a:t>
            </a:r>
            <a:endParaRPr lang="ru-RU" sz="7200" dirty="0"/>
          </a:p>
          <a:p>
            <a:r>
              <a:rPr lang="ru-RU" sz="7200" dirty="0" smtClean="0"/>
              <a:t>К 4,5 </a:t>
            </a:r>
            <a:r>
              <a:rPr lang="ru-RU" sz="7200" dirty="0"/>
              <a:t>+ 0,2 = </a:t>
            </a:r>
            <a:endParaRPr lang="ru-RU" sz="7200" dirty="0" smtClean="0"/>
          </a:p>
          <a:p>
            <a:r>
              <a:rPr lang="ru-RU" sz="7200" dirty="0" smtClean="0"/>
              <a:t>К 6,1</a:t>
            </a:r>
            <a:r>
              <a:rPr lang="ru-RU" sz="7200" dirty="0"/>
              <a:t>+ 0,7=</a:t>
            </a:r>
          </a:p>
          <a:p>
            <a:r>
              <a:rPr lang="ru-RU" sz="7200" dirty="0" smtClean="0"/>
              <a:t>От </a:t>
            </a:r>
            <a:r>
              <a:rPr lang="ru-RU" sz="7200" dirty="0" smtClean="0"/>
              <a:t>5/6 </a:t>
            </a:r>
            <a:r>
              <a:rPr lang="ru-RU" sz="7200" dirty="0"/>
              <a:t>– 3/6 = </a:t>
            </a:r>
            <a:endParaRPr lang="ru-RU" sz="7200" dirty="0" smtClean="0"/>
          </a:p>
          <a:p>
            <a:r>
              <a:rPr lang="ru-RU" sz="7200" dirty="0" smtClean="0"/>
              <a:t>От 3/5 </a:t>
            </a:r>
            <a:r>
              <a:rPr lang="ru-RU" sz="7200" dirty="0"/>
              <a:t>- 2/5 =</a:t>
            </a:r>
          </a:p>
        </p:txBody>
      </p:sp>
    </p:spTree>
    <p:extLst>
      <p:ext uri="{BB962C8B-B14F-4D97-AF65-F5344CB8AC3E}">
        <p14:creationId xmlns:p14="http://schemas.microsoft.com/office/powerpoint/2010/main" val="39102205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hello_html_7583612b.pn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41" y="1"/>
            <a:ext cx="9177180" cy="684137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8675869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60543" y="260648"/>
            <a:ext cx="8784976" cy="62786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 smtClean="0"/>
              <a:t>- Дробные </a:t>
            </a:r>
            <a:r>
              <a:rPr lang="ru-RU" sz="3200" b="1" dirty="0"/>
              <a:t>числительные состоят из двух частей.</a:t>
            </a:r>
            <a:endParaRPr lang="ru-RU" sz="3200" dirty="0"/>
          </a:p>
          <a:p>
            <a:r>
              <a:rPr lang="ru-RU" sz="3200" dirty="0" smtClean="0"/>
              <a:t>- </a:t>
            </a:r>
            <a:r>
              <a:rPr lang="ru-RU" sz="3200" b="1" dirty="0" smtClean="0"/>
              <a:t>Числитель </a:t>
            </a:r>
            <a:r>
              <a:rPr lang="ru-RU" sz="3200" b="1" dirty="0"/>
              <a:t>дроби обозначается количественным числительным, а знаменатель – порядковым.</a:t>
            </a:r>
            <a:endParaRPr lang="ru-RU" sz="3200" dirty="0"/>
          </a:p>
          <a:p>
            <a:r>
              <a:rPr lang="ru-RU" sz="3200" dirty="0" smtClean="0"/>
              <a:t>- </a:t>
            </a:r>
            <a:r>
              <a:rPr lang="ru-RU" sz="3200" b="1" dirty="0" smtClean="0"/>
              <a:t>В </a:t>
            </a:r>
            <a:r>
              <a:rPr lang="ru-RU" sz="3200" b="1" dirty="0"/>
              <a:t>дробных числительных склоняются обе части.</a:t>
            </a:r>
            <a:endParaRPr lang="ru-RU" sz="3200" dirty="0"/>
          </a:p>
          <a:p>
            <a:r>
              <a:rPr lang="ru-RU" sz="3200" dirty="0" smtClean="0"/>
              <a:t>-</a:t>
            </a:r>
            <a:r>
              <a:rPr lang="ru-RU" sz="3200" dirty="0"/>
              <a:t> </a:t>
            </a:r>
            <a:r>
              <a:rPr lang="ru-RU" sz="3200" b="1" dirty="0"/>
              <a:t>Первая часть склоняется как числительное, обозначающее целое число.</a:t>
            </a:r>
            <a:endParaRPr lang="ru-RU" sz="3200" dirty="0"/>
          </a:p>
          <a:p>
            <a:r>
              <a:rPr lang="ru-RU" sz="3200" dirty="0" smtClean="0"/>
              <a:t>- </a:t>
            </a:r>
            <a:r>
              <a:rPr lang="ru-RU" sz="3200" b="1" dirty="0" smtClean="0"/>
              <a:t>Вторая </a:t>
            </a:r>
            <a:r>
              <a:rPr lang="ru-RU" sz="3200" b="1" dirty="0"/>
              <a:t>часть склоняется как прилагательное.</a:t>
            </a:r>
            <a:endParaRPr lang="ru-RU" sz="3200" dirty="0"/>
          </a:p>
          <a:p>
            <a:r>
              <a:rPr lang="ru-RU" sz="3200" dirty="0" smtClean="0"/>
              <a:t>- </a:t>
            </a:r>
            <a:r>
              <a:rPr lang="ru-RU" sz="3200" b="1" dirty="0" smtClean="0"/>
              <a:t>Существительное </a:t>
            </a:r>
            <a:r>
              <a:rPr lang="ru-RU" sz="3200" b="1" dirty="0"/>
              <a:t>при дробном числительном ставится в родительном падеже.</a:t>
            </a:r>
            <a:endParaRPr lang="ru-RU" sz="3200" dirty="0"/>
          </a:p>
          <a:p>
            <a:r>
              <a:rPr lang="ru-RU" b="1" dirty="0"/>
              <a:t> 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8798335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121</TotalTime>
  <Words>335</Words>
  <Application>Microsoft Office PowerPoint</Application>
  <PresentationFormat>Экран (4:3)</PresentationFormat>
  <Paragraphs>53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Презентация PowerPoint</vt:lpstr>
      <vt:lpstr>Дробные числительные. Склонение дробных числительных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Дробные числительные. Склонение дробных числительных</dc:title>
  <dc:creator>1</dc:creator>
  <cp:lastModifiedBy>1</cp:lastModifiedBy>
  <cp:revision>7</cp:revision>
  <dcterms:created xsi:type="dcterms:W3CDTF">2023-02-05T14:28:00Z</dcterms:created>
  <dcterms:modified xsi:type="dcterms:W3CDTF">2023-02-09T16:36:37Z</dcterms:modified>
</cp:coreProperties>
</file>