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0" r:id="rId4"/>
    <p:sldId id="257" r:id="rId5"/>
    <p:sldId id="261" r:id="rId6"/>
    <p:sldId id="262" r:id="rId7"/>
    <p:sldId id="258" r:id="rId8"/>
    <p:sldId id="259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F1AF4-56E4-49AA-A31F-2321D62D28AB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AB639-A312-48D3-A2BF-82C7014C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512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F1AF4-56E4-49AA-A31F-2321D62D28AB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AB639-A312-48D3-A2BF-82C7014C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33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F1AF4-56E4-49AA-A31F-2321D62D28AB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AB639-A312-48D3-A2BF-82C7014C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0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F1AF4-56E4-49AA-A31F-2321D62D28AB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AB639-A312-48D3-A2BF-82C7014C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827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F1AF4-56E4-49AA-A31F-2321D62D28AB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AB639-A312-48D3-A2BF-82C7014C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98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F1AF4-56E4-49AA-A31F-2321D62D28AB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AB639-A312-48D3-A2BF-82C7014C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71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F1AF4-56E4-49AA-A31F-2321D62D28AB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AB639-A312-48D3-A2BF-82C7014C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432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F1AF4-56E4-49AA-A31F-2321D62D28AB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AB639-A312-48D3-A2BF-82C7014C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742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F1AF4-56E4-49AA-A31F-2321D62D28AB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AB639-A312-48D3-A2BF-82C7014C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60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F1AF4-56E4-49AA-A31F-2321D62D28AB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AB639-A312-48D3-A2BF-82C7014C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72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F1AF4-56E4-49AA-A31F-2321D62D28AB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AB639-A312-48D3-A2BF-82C7014C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984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F1AF4-56E4-49AA-A31F-2321D62D28AB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AB639-A312-48D3-A2BF-82C7014C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07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9463" y="836712"/>
            <a:ext cx="744096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7200" b="1" dirty="0"/>
              <a:t>Без грамматики </a:t>
            </a:r>
            <a:endParaRPr lang="ru-RU" sz="7200" b="1" dirty="0" smtClean="0"/>
          </a:p>
          <a:p>
            <a:pPr algn="r"/>
            <a:r>
              <a:rPr lang="ru-RU" sz="7200" b="1" dirty="0" smtClean="0"/>
              <a:t>не </a:t>
            </a:r>
            <a:r>
              <a:rPr lang="ru-RU" sz="7200" b="1" dirty="0"/>
              <a:t>выучишь и </a:t>
            </a:r>
            <a:endParaRPr lang="ru-RU" sz="7200" b="1" dirty="0" smtClean="0"/>
          </a:p>
          <a:p>
            <a:pPr algn="r"/>
            <a:r>
              <a:rPr lang="ru-RU" sz="7200" b="1" dirty="0" smtClean="0"/>
              <a:t>математики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2843572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608" y="-963488"/>
            <a:ext cx="864096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pPr algn="ctr"/>
            <a:r>
              <a:rPr lang="ru-RU" sz="1600" b="1" dirty="0" smtClean="0"/>
              <a:t>Контроль </a:t>
            </a:r>
            <a:r>
              <a:rPr lang="ru-RU" sz="1600" b="1" dirty="0"/>
              <a:t>знаний (</a:t>
            </a:r>
            <a:r>
              <a:rPr lang="ru-RU" sz="1600" b="1" dirty="0" smtClean="0"/>
              <a:t>тест)</a:t>
            </a:r>
            <a:endParaRPr lang="ru-RU" sz="1600" dirty="0"/>
          </a:p>
          <a:p>
            <a:r>
              <a:rPr lang="ru-RU" sz="1600" u="sng" dirty="0" smtClean="0"/>
              <a:t>1.Имена </a:t>
            </a:r>
            <a:r>
              <a:rPr lang="ru-RU" sz="1600" u="sng" dirty="0"/>
              <a:t>числительные по значению делятся на:</a:t>
            </a:r>
          </a:p>
          <a:p>
            <a:r>
              <a:rPr lang="ru-RU" sz="1600" dirty="0"/>
              <a:t>Я) порядковые и количественные, О) качественные и относительные, Б) сравнительные и </a:t>
            </a:r>
            <a:r>
              <a:rPr lang="ru-RU" sz="1600" dirty="0" smtClean="0"/>
              <a:t>превосходные</a:t>
            </a:r>
            <a:endParaRPr lang="ru-RU" sz="1600" dirty="0"/>
          </a:p>
          <a:p>
            <a:endParaRPr lang="ru-RU" sz="1600" dirty="0" smtClean="0"/>
          </a:p>
          <a:p>
            <a:r>
              <a:rPr lang="ru-RU" sz="1600" u="sng" dirty="0" smtClean="0"/>
              <a:t>2</a:t>
            </a:r>
            <a:r>
              <a:rPr lang="ru-RU" sz="1600" u="sng" dirty="0"/>
              <a:t>. Имена числительные бывают по составу:</a:t>
            </a:r>
          </a:p>
          <a:p>
            <a:r>
              <a:rPr lang="ru-RU" sz="1600" dirty="0"/>
              <a:t>В) парные и непарные, М) простые и составные, К) звонкие и </a:t>
            </a:r>
            <a:r>
              <a:rPr lang="ru-RU" sz="1600" dirty="0" smtClean="0"/>
              <a:t>глухие</a:t>
            </a:r>
            <a:endParaRPr lang="ru-RU" sz="1600" dirty="0"/>
          </a:p>
          <a:p>
            <a:endParaRPr lang="ru-RU" sz="1600" dirty="0" smtClean="0"/>
          </a:p>
          <a:p>
            <a:r>
              <a:rPr lang="ru-RU" sz="1600" u="sng" dirty="0" smtClean="0"/>
              <a:t>3</a:t>
            </a:r>
            <a:r>
              <a:rPr lang="ru-RU" sz="1600" u="sng" dirty="0"/>
              <a:t>. Порядковые числительные отвечают на вопросы:</a:t>
            </a:r>
          </a:p>
          <a:p>
            <a:r>
              <a:rPr lang="ru-RU" sz="1600" dirty="0"/>
              <a:t>А) кто? Что?   Б) сколько?   О) какой</a:t>
            </a:r>
            <a:r>
              <a:rPr lang="ru-RU" sz="1600" dirty="0" smtClean="0"/>
              <a:t>?</a:t>
            </a:r>
            <a:endParaRPr lang="ru-RU" sz="1600" dirty="0"/>
          </a:p>
          <a:p>
            <a:endParaRPr lang="ru-RU" sz="1600" u="sng" dirty="0" smtClean="0"/>
          </a:p>
          <a:p>
            <a:r>
              <a:rPr lang="ru-RU" sz="1600" u="sng" dirty="0" smtClean="0"/>
              <a:t>4.Количественные </a:t>
            </a:r>
            <a:r>
              <a:rPr lang="ru-RU" sz="1600" u="sng" dirty="0"/>
              <a:t>числительные отвечают на вопрос?</a:t>
            </a:r>
          </a:p>
          <a:p>
            <a:r>
              <a:rPr lang="ru-RU" sz="1600" dirty="0"/>
              <a:t>А) кто? Что?   Л) сколько?   О) какой</a:t>
            </a:r>
            <a:r>
              <a:rPr lang="ru-RU" sz="1600" dirty="0" smtClean="0"/>
              <a:t>?</a:t>
            </a:r>
            <a:endParaRPr lang="ru-RU" sz="1600" dirty="0"/>
          </a:p>
          <a:p>
            <a:endParaRPr lang="ru-RU" sz="1600" u="sng" dirty="0" smtClean="0"/>
          </a:p>
          <a:p>
            <a:r>
              <a:rPr lang="ru-RU" sz="1600" u="sng" dirty="0" smtClean="0"/>
              <a:t>5</a:t>
            </a:r>
            <a:r>
              <a:rPr lang="ru-RU" sz="1600" u="sng" dirty="0"/>
              <a:t>. При склонении порядковых числительных изменяется:</a:t>
            </a:r>
          </a:p>
          <a:p>
            <a:r>
              <a:rPr lang="ru-RU" sz="1600" dirty="0"/>
              <a:t>В) первое слово,  Г) второе слов,   О) последнее </a:t>
            </a:r>
            <a:r>
              <a:rPr lang="ru-RU" sz="1600" dirty="0" smtClean="0"/>
              <a:t>слово</a:t>
            </a:r>
            <a:endParaRPr lang="ru-RU" sz="1600" dirty="0"/>
          </a:p>
          <a:p>
            <a:endParaRPr lang="ru-RU" sz="1600" dirty="0" smtClean="0"/>
          </a:p>
          <a:p>
            <a:r>
              <a:rPr lang="ru-RU" sz="1600" u="sng" dirty="0" smtClean="0"/>
              <a:t>6</a:t>
            </a:r>
            <a:r>
              <a:rPr lang="ru-RU" sz="1600" u="sng" dirty="0"/>
              <a:t>. </a:t>
            </a:r>
            <a:r>
              <a:rPr lang="ru-RU" sz="1600" u="sng" dirty="0" smtClean="0"/>
              <a:t> </a:t>
            </a:r>
            <a:r>
              <a:rPr lang="ru-RU" sz="1600" u="sng" dirty="0"/>
              <a:t>При склонении количественных  числительных изменяются:</a:t>
            </a:r>
          </a:p>
          <a:p>
            <a:r>
              <a:rPr lang="ru-RU" sz="1600" dirty="0"/>
              <a:t>В) первое слово,  Д) все слова,   О) последнее </a:t>
            </a:r>
            <a:r>
              <a:rPr lang="ru-RU" sz="1600" dirty="0" smtClean="0"/>
              <a:t>слово</a:t>
            </a:r>
            <a:endParaRPr lang="ru-RU" sz="1600" dirty="0"/>
          </a:p>
          <a:p>
            <a:endParaRPr lang="ru-RU" sz="1600" dirty="0" smtClean="0"/>
          </a:p>
          <a:p>
            <a:r>
              <a:rPr lang="ru-RU" sz="1600" u="sng" dirty="0" smtClean="0"/>
              <a:t>7</a:t>
            </a:r>
            <a:r>
              <a:rPr lang="ru-RU" sz="1600" u="sng" dirty="0"/>
              <a:t>. Количественные числительные делятся на?</a:t>
            </a:r>
          </a:p>
          <a:p>
            <a:r>
              <a:rPr lang="ru-RU" sz="1600" dirty="0"/>
              <a:t>Е) целые, дробные, собирательные, М) целые, дробные, Л) дробные, собирательные</a:t>
            </a:r>
          </a:p>
          <a:p>
            <a:endParaRPr lang="ru-RU" sz="1600" u="sng" dirty="0" smtClean="0"/>
          </a:p>
          <a:p>
            <a:r>
              <a:rPr lang="ru-RU" sz="1600" u="sng" dirty="0" smtClean="0"/>
              <a:t>8</a:t>
            </a:r>
            <a:r>
              <a:rPr lang="ru-RU" sz="1600" u="sng" dirty="0"/>
              <a:t>. В дробных числительных склоняются: </a:t>
            </a:r>
          </a:p>
          <a:p>
            <a:r>
              <a:rPr lang="ru-RU" sz="1600" dirty="0"/>
              <a:t>Ц) обе части, В) числитель дроби, Г) знаменатель дроби</a:t>
            </a:r>
          </a:p>
        </p:txBody>
      </p:sp>
    </p:spTree>
    <p:extLst>
      <p:ext uri="{BB962C8B-B14F-4D97-AF65-F5344CB8AC3E}">
        <p14:creationId xmlns:p14="http://schemas.microsoft.com/office/powerpoint/2010/main" val="4000298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Домашнее задание:</a:t>
            </a:r>
            <a:endParaRPr lang="ru-RU" sz="3200" dirty="0"/>
          </a:p>
          <a:p>
            <a:r>
              <a:rPr lang="ru-RU" sz="3200" u="sng" dirty="0"/>
              <a:t>Обязательное</a:t>
            </a:r>
            <a:r>
              <a:rPr lang="ru-RU" sz="3200" dirty="0"/>
              <a:t>: выучить теорию по кластеру, п.    (Дробные числительные)</a:t>
            </a:r>
          </a:p>
          <a:p>
            <a:pPr lvl="0"/>
            <a:r>
              <a:rPr lang="ru-RU" sz="3200" dirty="0"/>
              <a:t>На выбор: 1. Упр. 600, 601.</a:t>
            </a:r>
          </a:p>
          <a:p>
            <a:pPr lvl="0"/>
            <a:r>
              <a:rPr lang="ru-RU" sz="3200" dirty="0"/>
              <a:t>Найдите 10 пословиц и поговорок, в которых есть числительные. Объясните одну из них. Приведите пример по этой пословице  из жизни.</a:t>
            </a:r>
            <a:r>
              <a:rPr lang="ru-RU" sz="3200" b="1" i="1" dirty="0"/>
              <a:t> </a:t>
            </a:r>
            <a:endParaRPr lang="ru-RU" sz="3200" dirty="0"/>
          </a:p>
          <a:p>
            <a:pPr lvl="0"/>
            <a:r>
              <a:rPr lang="ru-RU" sz="3200" dirty="0"/>
              <a:t>Найдите в газете, в учебнике истории, географии, математике статью с использованием числительных, в том числе дробных.</a:t>
            </a:r>
          </a:p>
        </p:txBody>
      </p:sp>
    </p:spTree>
    <p:extLst>
      <p:ext uri="{BB962C8B-B14F-4D97-AF65-F5344CB8AC3E}">
        <p14:creationId xmlns:p14="http://schemas.microsoft.com/office/powerpoint/2010/main" val="2059521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764704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u="sng" dirty="0" smtClean="0"/>
              <a:t>Дробные числительные. Склонение дробных числительных</a:t>
            </a:r>
            <a:endParaRPr lang="ru-RU" sz="5400" b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3886200"/>
            <a:ext cx="5688632" cy="1752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4800" b="1" dirty="0">
                <a:solidFill>
                  <a:schemeClr val="tx1"/>
                </a:solidFill>
              </a:rPr>
              <a:t>Без грамматики не выучишь и математики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610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8414" y="188640"/>
            <a:ext cx="849694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Прочитайте текст. Найдите дробные имена числительные</a:t>
            </a:r>
            <a:endParaRPr lang="ru-RU" sz="4000" b="1" dirty="0"/>
          </a:p>
          <a:p>
            <a:r>
              <a:rPr lang="ru-RU" sz="4000" dirty="0"/>
              <a:t> </a:t>
            </a:r>
          </a:p>
          <a:p>
            <a:r>
              <a:rPr lang="ru-RU" sz="4000" dirty="0"/>
              <a:t>Самый маленький зверек- карликовая белозубка. Она не превышает в длину 4,5 сантиметра и </a:t>
            </a:r>
            <a:r>
              <a:rPr lang="ru-RU" sz="4000" dirty="0" smtClean="0"/>
              <a:t>весит 1,8 </a:t>
            </a:r>
            <a:r>
              <a:rPr lang="ru-RU" sz="4000" dirty="0"/>
              <a:t>грамма. </a:t>
            </a:r>
            <a:r>
              <a:rPr lang="ru-RU" sz="4000" dirty="0" smtClean="0"/>
              <a:t>Зверёк </a:t>
            </a:r>
            <a:r>
              <a:rPr lang="ru-RU" sz="4000" dirty="0"/>
              <a:t>уничтожает вредных насекомых. За сутки съедает в 3-4 раза больше своего </a:t>
            </a:r>
            <a:r>
              <a:rPr lang="ru-RU" sz="4000" dirty="0" smtClean="0"/>
              <a:t>веса, </a:t>
            </a:r>
            <a:r>
              <a:rPr lang="ru-RU" sz="4000" dirty="0"/>
              <a:t>засыпает до 70 раз</a:t>
            </a:r>
            <a:r>
              <a:rPr lang="ru-RU" sz="4000" dirty="0" smtClean="0"/>
              <a:t>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09851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videouroki.net/videouroki/conspekty/rus6k/57-drobnye-chislitelnye.files/image0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41" y="980728"/>
            <a:ext cx="9092959" cy="4463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761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videouroki.net/videouroki/conspekty/rus6k/57-drobnye-chislitelnye.files/image00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3" y="620688"/>
            <a:ext cx="9152990" cy="486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5511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videouroki.net/videouroki/conspekty/rus6k/57-drobnye-chislitelnye.files/image00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02" y="836712"/>
            <a:ext cx="9034966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712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/>
              <a:t>Прочитайте вслух</a:t>
            </a:r>
            <a:endParaRPr lang="ru-RU" sz="7200" dirty="0"/>
          </a:p>
          <a:p>
            <a:r>
              <a:rPr lang="ru-RU" sz="7200" dirty="0" smtClean="0"/>
              <a:t>К 4,5 </a:t>
            </a:r>
            <a:r>
              <a:rPr lang="ru-RU" sz="7200" dirty="0"/>
              <a:t>+ 0,2 = </a:t>
            </a:r>
            <a:endParaRPr lang="ru-RU" sz="7200" dirty="0" smtClean="0"/>
          </a:p>
          <a:p>
            <a:r>
              <a:rPr lang="ru-RU" sz="7200" dirty="0" smtClean="0"/>
              <a:t>К 6,1</a:t>
            </a:r>
            <a:r>
              <a:rPr lang="ru-RU" sz="7200" dirty="0"/>
              <a:t>+ 0,7=</a:t>
            </a:r>
          </a:p>
          <a:p>
            <a:r>
              <a:rPr lang="ru-RU" sz="7200" dirty="0" smtClean="0"/>
              <a:t>От </a:t>
            </a:r>
            <a:r>
              <a:rPr lang="ru-RU" sz="7200" dirty="0" smtClean="0"/>
              <a:t>5/6 </a:t>
            </a:r>
            <a:r>
              <a:rPr lang="ru-RU" sz="7200" dirty="0"/>
              <a:t>– 3/6 = </a:t>
            </a:r>
            <a:endParaRPr lang="ru-RU" sz="7200" dirty="0" smtClean="0"/>
          </a:p>
          <a:p>
            <a:r>
              <a:rPr lang="ru-RU" sz="7200" dirty="0" smtClean="0"/>
              <a:t>От 3/5 </a:t>
            </a:r>
            <a:r>
              <a:rPr lang="ru-RU" sz="7200" dirty="0"/>
              <a:t>- 2/5 =</a:t>
            </a:r>
          </a:p>
        </p:txBody>
      </p:sp>
    </p:spTree>
    <p:extLst>
      <p:ext uri="{BB962C8B-B14F-4D97-AF65-F5344CB8AC3E}">
        <p14:creationId xmlns:p14="http://schemas.microsoft.com/office/powerpoint/2010/main" val="3910220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ello_html_7583612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" y="1"/>
            <a:ext cx="9177180" cy="68413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7586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543" y="260648"/>
            <a:ext cx="878497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- Дробные </a:t>
            </a:r>
            <a:r>
              <a:rPr lang="ru-RU" sz="3200" b="1" dirty="0"/>
              <a:t>числительные состоят из двух частей.</a:t>
            </a:r>
            <a:endParaRPr lang="ru-RU" sz="3200" dirty="0"/>
          </a:p>
          <a:p>
            <a:r>
              <a:rPr lang="ru-RU" sz="3200" dirty="0" smtClean="0"/>
              <a:t>- </a:t>
            </a:r>
            <a:r>
              <a:rPr lang="ru-RU" sz="3200" b="1" dirty="0" smtClean="0"/>
              <a:t>Числитель </a:t>
            </a:r>
            <a:r>
              <a:rPr lang="ru-RU" sz="3200" b="1" dirty="0"/>
              <a:t>дроби обозначается количественным числительным, а знаменатель – порядковым.</a:t>
            </a:r>
            <a:endParaRPr lang="ru-RU" sz="3200" dirty="0"/>
          </a:p>
          <a:p>
            <a:r>
              <a:rPr lang="ru-RU" sz="3200" dirty="0" smtClean="0"/>
              <a:t>- </a:t>
            </a:r>
            <a:r>
              <a:rPr lang="ru-RU" sz="3200" b="1" dirty="0" smtClean="0"/>
              <a:t>В </a:t>
            </a:r>
            <a:r>
              <a:rPr lang="ru-RU" sz="3200" b="1" dirty="0"/>
              <a:t>дробных числительных склоняются обе части.</a:t>
            </a:r>
            <a:endParaRPr lang="ru-RU" sz="3200" dirty="0"/>
          </a:p>
          <a:p>
            <a:r>
              <a:rPr lang="ru-RU" sz="3200" dirty="0" smtClean="0"/>
              <a:t>-</a:t>
            </a:r>
            <a:r>
              <a:rPr lang="ru-RU" sz="3200" dirty="0"/>
              <a:t> </a:t>
            </a:r>
            <a:r>
              <a:rPr lang="ru-RU" sz="3200" b="1" dirty="0"/>
              <a:t>Первая часть склоняется как числительное, обозначающее целое число.</a:t>
            </a:r>
            <a:endParaRPr lang="ru-RU" sz="3200" dirty="0"/>
          </a:p>
          <a:p>
            <a:r>
              <a:rPr lang="ru-RU" sz="3200" dirty="0" smtClean="0"/>
              <a:t>- </a:t>
            </a:r>
            <a:r>
              <a:rPr lang="ru-RU" sz="3200" b="1" dirty="0" smtClean="0"/>
              <a:t>Вторая </a:t>
            </a:r>
            <a:r>
              <a:rPr lang="ru-RU" sz="3200" b="1" dirty="0"/>
              <a:t>часть склоняется как прилагательное.</a:t>
            </a:r>
            <a:endParaRPr lang="ru-RU" sz="3200" dirty="0"/>
          </a:p>
          <a:p>
            <a:r>
              <a:rPr lang="ru-RU" sz="3200" dirty="0" smtClean="0"/>
              <a:t>- </a:t>
            </a:r>
            <a:r>
              <a:rPr lang="ru-RU" sz="3200" b="1" dirty="0" smtClean="0"/>
              <a:t>Существительное </a:t>
            </a:r>
            <a:r>
              <a:rPr lang="ru-RU" sz="3200" b="1" dirty="0"/>
              <a:t>при дробном числительном ставится в родительном падеже.</a:t>
            </a:r>
            <a:endParaRPr lang="ru-RU" sz="3200" dirty="0"/>
          </a:p>
          <a:p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9833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335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Дробные числительные. Склонение дробных числительных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Дробные числительные. Склонение дробных числительных</dc:title>
  <dc:creator>1</dc:creator>
  <cp:lastModifiedBy>1</cp:lastModifiedBy>
  <cp:revision>7</cp:revision>
  <dcterms:created xsi:type="dcterms:W3CDTF">2023-02-05T14:28:00Z</dcterms:created>
  <dcterms:modified xsi:type="dcterms:W3CDTF">2023-02-09T16:36:37Z</dcterms:modified>
</cp:coreProperties>
</file>