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2" d="100"/>
          <a:sy n="102" d="100"/>
        </p:scale>
        <p:origin x="-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1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1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5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2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0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D0316-E618-490B-9CE3-4E207FF4C5B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331" y="1218095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latin typeface="+mn-lt"/>
              </a:rPr>
              <a:t>СВОЯ </a:t>
            </a:r>
            <a:r>
              <a:rPr lang="ru-RU" sz="7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latin typeface="+mn-lt"/>
              </a:rPr>
              <a:t>ИГРА</a:t>
            </a:r>
            <a:br>
              <a:rPr lang="ru-RU" sz="7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latin typeface="+mn-lt"/>
              </a:rPr>
            </a:br>
            <a:r>
              <a:rPr lang="ru-RU" sz="7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latin typeface="+mn-lt"/>
              </a:rPr>
              <a:t>2 класс</a:t>
            </a:r>
            <a:endParaRPr lang="en-US" sz="7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97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ПРЕДЛОЖЕНИЕ – 30 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20008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dirty="0" smtClean="0"/>
              <a:t>ПОСЧИТАЙТЕ КОЛИЧЕСТВО ПРЕДЛОЖЕНИЙ?</a:t>
            </a:r>
          </a:p>
          <a:p>
            <a:pPr marL="0" indent="0" fontAlgn="base">
              <a:buNone/>
            </a:pPr>
            <a:r>
              <a:rPr lang="ru-RU" dirty="0" smtClean="0">
                <a:solidFill>
                  <a:srgbClr val="C00000"/>
                </a:solidFill>
              </a:rPr>
              <a:t>Наступила </a:t>
            </a:r>
            <a:r>
              <a:rPr lang="ru-RU" dirty="0">
                <a:solidFill>
                  <a:srgbClr val="C00000"/>
                </a:solidFill>
              </a:rPr>
              <a:t>ночь в кустах заливался </a:t>
            </a:r>
            <a:r>
              <a:rPr lang="ru-RU" dirty="0" smtClean="0">
                <a:solidFill>
                  <a:srgbClr val="C00000"/>
                </a:solidFill>
              </a:rPr>
              <a:t>соловей </a:t>
            </a:r>
            <a:r>
              <a:rPr lang="ru-RU" dirty="0">
                <a:solidFill>
                  <a:srgbClr val="C00000"/>
                </a:solidFill>
              </a:rPr>
              <a:t>беззвучно носятся летучие мыши</a:t>
            </a:r>
          </a:p>
          <a:p>
            <a:endParaRPr lang="ru-RU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399175" y="4273420"/>
            <a:ext cx="1623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3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ПРЕДЛОЖЕНИЕ - 40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9059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Найди ошибки в предложениях.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на </a:t>
            </a:r>
            <a:r>
              <a:rPr lang="ru-RU" dirty="0">
                <a:solidFill>
                  <a:srgbClr val="C00000"/>
                </a:solidFill>
              </a:rPr>
              <a:t>крыльце котёнок </a:t>
            </a:r>
            <a:r>
              <a:rPr lang="ru-RU" dirty="0" smtClean="0">
                <a:solidFill>
                  <a:srgbClr val="C00000"/>
                </a:solidFill>
              </a:rPr>
              <a:t>пушок. лена </a:t>
            </a:r>
            <a:r>
              <a:rPr lang="ru-RU" dirty="0">
                <a:solidFill>
                  <a:srgbClr val="C00000"/>
                </a:solidFill>
              </a:rPr>
              <a:t>кормит </a:t>
            </a:r>
            <a:r>
              <a:rPr lang="ru-RU" dirty="0" smtClean="0">
                <a:solidFill>
                  <a:srgbClr val="C00000"/>
                </a:solidFill>
              </a:rPr>
              <a:t>его.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717" y="2565918"/>
            <a:ext cx="3540746" cy="330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9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ПРЕДЛОЖЕНИЕ - 50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НАЙДИТЕ ПОДЛЕЖАЩЕЕ И СКАЗУЕМОЕ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>
                <a:solidFill>
                  <a:srgbClr val="C00000"/>
                </a:solidFill>
              </a:rPr>
              <a:t>З</a:t>
            </a:r>
            <a:r>
              <a:rPr lang="ru-RU" sz="4000" dirty="0" smtClean="0">
                <a:solidFill>
                  <a:srgbClr val="C00000"/>
                </a:solidFill>
              </a:rPr>
              <a:t>а </a:t>
            </a:r>
            <a:r>
              <a:rPr lang="ru-RU" sz="4000" dirty="0">
                <a:solidFill>
                  <a:srgbClr val="C00000"/>
                </a:solidFill>
              </a:rPr>
              <a:t>полем стоял нарядный лес.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5262465" y="4124131"/>
            <a:ext cx="5010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ЛЕС – ПОДЛЕЖАЩЕЕ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СТОЯЛ - СКАЗУЕМОЕ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ОРФОГРАММА - 10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8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ПРОДОЛЖИ ПРАВИЛО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«Ж…-Ш…  пиши с буквой …»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33" y="3435905"/>
            <a:ext cx="2375742" cy="227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ОРФОГРАММА - 20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КОТ В МЕШКЕ – </a:t>
            </a:r>
          </a:p>
          <a:p>
            <a:pPr marL="0" indent="0">
              <a:buNone/>
            </a:pPr>
            <a:r>
              <a:rPr lang="ru-RU" sz="3600" dirty="0" smtClean="0"/>
              <a:t>ПЕРЕХОД ХОДА</a:t>
            </a:r>
            <a:endParaRPr lang="ru-RU" sz="3600" dirty="0"/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38" y="1761057"/>
            <a:ext cx="5127625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2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ОРФОГРАММА - 30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14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Вставь безударные гласные:</a:t>
            </a:r>
          </a:p>
          <a:p>
            <a:pPr marL="0" indent="0">
              <a:buNone/>
            </a:pPr>
            <a:r>
              <a:rPr lang="ru-RU" sz="3600" dirty="0" err="1">
                <a:solidFill>
                  <a:srgbClr val="C00000"/>
                </a:solidFill>
              </a:rPr>
              <a:t>Цв</a:t>
            </a:r>
            <a:r>
              <a:rPr lang="ru-RU" sz="3600" dirty="0">
                <a:solidFill>
                  <a:srgbClr val="C00000"/>
                </a:solidFill>
              </a:rPr>
              <a:t>...точки, </a:t>
            </a:r>
            <a:r>
              <a:rPr lang="ru-RU" sz="3600" dirty="0" err="1">
                <a:solidFill>
                  <a:srgbClr val="C00000"/>
                </a:solidFill>
              </a:rPr>
              <a:t>скв</a:t>
            </a:r>
            <a:r>
              <a:rPr lang="ru-RU" sz="3600" dirty="0">
                <a:solidFill>
                  <a:srgbClr val="C00000"/>
                </a:solidFill>
              </a:rPr>
              <a:t>…</a:t>
            </a:r>
            <a:r>
              <a:rPr lang="ru-RU" sz="3600" dirty="0" err="1">
                <a:solidFill>
                  <a:srgbClr val="C00000"/>
                </a:solidFill>
              </a:rPr>
              <a:t>рцы</a:t>
            </a:r>
            <a:r>
              <a:rPr lang="ru-RU" sz="3600" dirty="0">
                <a:solidFill>
                  <a:srgbClr val="C00000"/>
                </a:solidFill>
              </a:rPr>
              <a:t>, </a:t>
            </a:r>
            <a:r>
              <a:rPr lang="ru-RU" sz="3600" dirty="0" err="1">
                <a:solidFill>
                  <a:srgbClr val="C00000"/>
                </a:solidFill>
              </a:rPr>
              <a:t>бл</a:t>
            </a:r>
            <a:r>
              <a:rPr lang="ru-RU" sz="3600" dirty="0">
                <a:solidFill>
                  <a:srgbClr val="C00000"/>
                </a:solidFill>
              </a:rPr>
              <a:t>…</a:t>
            </a:r>
            <a:r>
              <a:rPr lang="ru-RU" sz="3600" dirty="0" err="1">
                <a:solidFill>
                  <a:srgbClr val="C00000"/>
                </a:solidFill>
              </a:rPr>
              <a:t>ны</a:t>
            </a:r>
            <a:r>
              <a:rPr lang="ru-RU" sz="3600" dirty="0">
                <a:solidFill>
                  <a:srgbClr val="C00000"/>
                </a:solidFill>
              </a:rPr>
              <a:t>, </a:t>
            </a:r>
            <a:r>
              <a:rPr lang="ru-RU" sz="3600" dirty="0" err="1" smtClean="0">
                <a:solidFill>
                  <a:srgbClr val="C00000"/>
                </a:solidFill>
              </a:rPr>
              <a:t>пч</a:t>
            </a:r>
            <a:r>
              <a:rPr lang="ru-RU" sz="3600" dirty="0" smtClean="0">
                <a:solidFill>
                  <a:srgbClr val="C00000"/>
                </a:solidFill>
              </a:rPr>
              <a:t>…ла</a:t>
            </a:r>
            <a:endParaRPr lang="ru-RU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4618653" y="4189444"/>
            <a:ext cx="7193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ЦВЕТОЧКИ, СКВОРЦЫ, БЛИНЫ, ПЧЕЛА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ОРФОГРАММА - 40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Поставь ударение в словах. </a:t>
            </a:r>
            <a:endParaRPr lang="ru-RU" dirty="0" smtClean="0"/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Лесной</a:t>
            </a:r>
            <a:r>
              <a:rPr lang="ru-RU" sz="3200" b="1" dirty="0">
                <a:solidFill>
                  <a:srgbClr val="C00000"/>
                </a:solidFill>
              </a:rPr>
              <a:t>, берёзка, цветочки, весенний, прибежала, ельник</a:t>
            </a:r>
          </a:p>
        </p:txBody>
      </p:sp>
      <p:sp>
        <p:nvSpPr>
          <p:cNvPr id="4" name="6-конечная звезда 3">
            <a:hlinkClick r:id="rId2" action="ppaction://hlinksldjump"/>
          </p:cNvPr>
          <p:cNvSpPr/>
          <p:nvPr/>
        </p:nvSpPr>
        <p:spPr>
          <a:xfrm>
            <a:off x="9563878" y="4348065"/>
            <a:ext cx="1138334" cy="117565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1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ОРФОГРАММА - 50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9566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Вставь пропущенные слоги, использую правила 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ЖИ-ШИ</a:t>
            </a:r>
            <a:r>
              <a:rPr lang="ru-RU" b="1" dirty="0"/>
              <a:t>, ЧА-ЩА, ЧУ-ЩУ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Летом </a:t>
            </a:r>
            <a:r>
              <a:rPr lang="ru-RU" b="1" dirty="0">
                <a:solidFill>
                  <a:srgbClr val="C00000"/>
                </a:solidFill>
              </a:rPr>
              <a:t>мы ездили на </a:t>
            </a:r>
            <a:r>
              <a:rPr lang="ru-RU" b="1" dirty="0" err="1">
                <a:solidFill>
                  <a:srgbClr val="C00000"/>
                </a:solidFill>
              </a:rPr>
              <a:t>ма</a:t>
            </a:r>
            <a:r>
              <a:rPr lang="ru-RU" b="1" dirty="0">
                <a:solidFill>
                  <a:srgbClr val="C00000"/>
                </a:solidFill>
              </a:rPr>
              <a:t>…не гулять в лесу. В лесной …</a:t>
            </a:r>
            <a:r>
              <a:rPr lang="ru-RU" b="1" dirty="0" err="1">
                <a:solidFill>
                  <a:srgbClr val="C00000"/>
                </a:solidFill>
              </a:rPr>
              <a:t>ще</a:t>
            </a:r>
            <a:r>
              <a:rPr lang="ru-RU" b="1" dirty="0">
                <a:solidFill>
                  <a:srgbClr val="C00000"/>
                </a:solidFill>
              </a:rPr>
              <a:t> мы встретили …</a:t>
            </a:r>
            <a:r>
              <a:rPr lang="ru-RU" b="1" dirty="0" err="1">
                <a:solidFill>
                  <a:srgbClr val="C00000"/>
                </a:solidFill>
              </a:rPr>
              <a:t>десного</a:t>
            </a:r>
            <a:r>
              <a:rPr lang="ru-RU" b="1" dirty="0">
                <a:solidFill>
                  <a:srgbClr val="C00000"/>
                </a:solidFill>
              </a:rPr>
              <a:t> ё…ка. При…</a:t>
            </a:r>
            <a:r>
              <a:rPr lang="ru-RU" b="1" dirty="0" err="1">
                <a:solidFill>
                  <a:srgbClr val="C00000"/>
                </a:solidFill>
              </a:rPr>
              <a:t>рив</a:t>
            </a:r>
            <a:r>
              <a:rPr lang="ru-RU" b="1" dirty="0">
                <a:solidFill>
                  <a:srgbClr val="C00000"/>
                </a:solidFill>
              </a:rPr>
              <a:t> глаза от яркого солнца, мы долго наблюдали за ним.</a:t>
            </a:r>
            <a:r>
              <a:rPr lang="ru-RU" b="1" dirty="0"/>
              <a:t> </a:t>
            </a: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6-конечная звезда 3">
            <a:hlinkClick r:id="rId2" action="ppaction://hlinksldjump"/>
          </p:cNvPr>
          <p:cNvSpPr/>
          <p:nvPr/>
        </p:nvSpPr>
        <p:spPr>
          <a:xfrm>
            <a:off x="10133045" y="4767943"/>
            <a:ext cx="877077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6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РЕБУС – 10 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FFC000"/>
                </a:solidFill>
              </a:rPr>
              <a:t>+ 10 БАЛЛОВ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58" y="1349375"/>
            <a:ext cx="427990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2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РЕБУС – 20 </a:t>
            </a: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12" y="1633022"/>
            <a:ext cx="5001630" cy="323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99984" y="4422710"/>
            <a:ext cx="150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НОС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Таблица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91680"/>
              </p:ext>
            </p:extLst>
          </p:nvPr>
        </p:nvGraphicFramePr>
        <p:xfrm>
          <a:off x="578496" y="1390261"/>
          <a:ext cx="10496940" cy="355690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59445"/>
                <a:gridCol w="1239535"/>
                <a:gridCol w="1749490"/>
                <a:gridCol w="1749490"/>
                <a:gridCol w="1749490"/>
                <a:gridCol w="1749490"/>
              </a:tblGrid>
              <a:tr h="9330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СЛОВАРНЫЕ</a:t>
                      </a:r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 СЛОВА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2" action="ppaction://hlinksldjump"/>
                        </a:rPr>
                        <a:t>10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3" action="ppaction://hlinksldjump"/>
                        </a:rPr>
                        <a:t>20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4" action="ppaction://hlinksldjump"/>
                        </a:rPr>
                        <a:t>30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5" action="ppaction://hlinksldjump"/>
                        </a:rPr>
                        <a:t>40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6" action="ppaction://hlinksldjump"/>
                        </a:rPr>
                        <a:t>50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8746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ПРЕДЛОЖЕНИЕ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7" action="ppaction://hlinksldjump"/>
                        </a:rPr>
                        <a:t>10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8" action="ppaction://hlinksldjump"/>
                        </a:rPr>
                        <a:t>20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9" action="ppaction://hlinksldjump"/>
                        </a:rPr>
                        <a:t>30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10" action="ppaction://hlinksldjump"/>
                        </a:rPr>
                        <a:t>40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11" action="ppaction://hlinksldjump"/>
                        </a:rPr>
                        <a:t>50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8746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ОРФОГРАММА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12" action="ppaction://hlinksldjump"/>
                        </a:rPr>
                        <a:t>10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13" action="ppaction://hlinksldjump"/>
                        </a:rPr>
                        <a:t>20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14" action="ppaction://hlinksldjump"/>
                        </a:rPr>
                        <a:t>30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15" action="ppaction://hlinksldjump"/>
                        </a:rPr>
                        <a:t>40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16" action="ppaction://hlinksldjump"/>
                        </a:rPr>
                        <a:t>50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8746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РЕБУС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17" action="ppaction://hlinksldjump"/>
                        </a:rPr>
                        <a:t>10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18" action="ppaction://hlinksldjump"/>
                        </a:rPr>
                        <a:t>20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19" action="ppaction://hlinksldjump"/>
                        </a:rPr>
                        <a:t>30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20" action="ppaction://hlinksldjump"/>
                        </a:rPr>
                        <a:t>40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  <a:hlinkClick r:id="rId21" action="ppaction://hlinksldjump"/>
                        </a:rPr>
                        <a:t>50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0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РЕБУС – 30 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37" y="1441632"/>
            <a:ext cx="5990675" cy="387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58604" y="3181739"/>
            <a:ext cx="2146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ЛОСЬ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9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РЕБУС - 40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0" y="1445957"/>
            <a:ext cx="6662479" cy="430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69151" y="2864498"/>
            <a:ext cx="188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ГРУША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РЕБУС - 50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93" y="1303039"/>
            <a:ext cx="7129009" cy="460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23918" y="3088433"/>
            <a:ext cx="2155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РУБАШКА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СЛОВАРНЫЕ СЛОВА - 10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216" y="1573699"/>
            <a:ext cx="10515600" cy="435133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Утром он приходит в школу, 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Днем — в кружок по баскетболу, 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 старается учиться, 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нисколько не лениться. 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Сделает он упражнение, 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Выучит стихотворение, 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Вслух расскажет про капель, 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Позже соберет портфель.</a:t>
            </a:r>
          </a:p>
        </p:txBody>
      </p:sp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56" y="1427584"/>
            <a:ext cx="3308295" cy="4193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4555" y="5029200"/>
            <a:ext cx="2220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ученик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7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СЛОВАРНЫЕ СЛОВА-20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Зелёная, но не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трава.</a:t>
            </a:r>
          </a:p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Холодная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но не лёд.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Поёт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но не птица-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такая небылица.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46" y="1872084"/>
            <a:ext cx="2914650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82343" y="4553339"/>
            <a:ext cx="213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ЛЯГУШКА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СЛОВАРНЫЕ СЛОВА - 30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Верхней одежде, чуть ниже колена,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Рады зимой и Серёжка, и Лена.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Тесно слегка, может быть, но зато,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Очень тепло всем ребятам в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2139" y="4805618"/>
            <a:ext cx="272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ПАЛЬТО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963" y="1743876"/>
            <a:ext cx="3434669" cy="3792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9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СЛОВАРНЫЕ СЛОВА - 40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384" y="20775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КОТ В МЕШКЕ –</a:t>
            </a:r>
          </a:p>
          <a:p>
            <a:pPr marL="0" indent="0">
              <a:buNone/>
            </a:pPr>
            <a:r>
              <a:rPr lang="ru-RU" sz="4000" dirty="0" smtClean="0"/>
              <a:t> ПРОПУСК ХОДА</a:t>
            </a:r>
            <a:endParaRPr lang="ru-RU" sz="4000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17" y="1517795"/>
            <a:ext cx="5131263" cy="3775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91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СЛОВАРНЫЕ СЛОВА - 50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6" y="1564368"/>
            <a:ext cx="10515600" cy="435133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Летит, а не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птица,</a:t>
            </a:r>
          </a:p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Воет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не зверь.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Тучи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нагоняет,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Воет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задувает.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свету рыщет,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Поет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 свищет.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9078" y="4264090"/>
            <a:ext cx="3228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ВЕТЕР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12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56" y="1520889"/>
            <a:ext cx="4173775" cy="401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6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</a:rPr>
              <a:t>ПРЕДЛОЖЕНИЕ-10</a:t>
            </a:r>
            <a:endParaRPr lang="ru-RU" sz="66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06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 smtClean="0"/>
              <a:t>СОСТАВЬТЕ ПРАВИЛЬНОЕ ПРЕДЛОЖЕНИЕ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тёплая Кончилась ночь летняя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2898" y="4012163"/>
            <a:ext cx="855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Кончилась теплая летняя ночь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6-конечная звезда 5">
            <a:hlinkClick r:id="rId2" action="ppaction://hlinksldjump"/>
          </p:cNvPr>
          <p:cNvSpPr/>
          <p:nvPr/>
        </p:nvSpPr>
        <p:spPr>
          <a:xfrm>
            <a:off x="9601200" y="4683967"/>
            <a:ext cx="942392" cy="95172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8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ПРЕДЛОЖЕНИЕ  - 20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rgbClr val="FFC000"/>
                </a:solidFill>
              </a:rPr>
              <a:t>+ 10 БАЛЛОВ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67" y="1586203"/>
            <a:ext cx="4276855" cy="427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3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285</Words>
  <Application>Microsoft Office PowerPoint</Application>
  <PresentationFormat>Произвольный</PresentationFormat>
  <Paragraphs>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СВОЯ ИГРА 2 класс</vt:lpstr>
      <vt:lpstr>Презентация PowerPoint</vt:lpstr>
      <vt:lpstr>СЛОВАРНЫЕ СЛОВА - 10</vt:lpstr>
      <vt:lpstr>СЛОВАРНЫЕ СЛОВА-20</vt:lpstr>
      <vt:lpstr>СЛОВАРНЫЕ СЛОВА - 30</vt:lpstr>
      <vt:lpstr>СЛОВАРНЫЕ СЛОВА - 40</vt:lpstr>
      <vt:lpstr>СЛОВАРНЫЕ СЛОВА - 50</vt:lpstr>
      <vt:lpstr>ПРЕДЛОЖЕНИЕ-10</vt:lpstr>
      <vt:lpstr>ПРЕДЛОЖЕНИЕ  - 20</vt:lpstr>
      <vt:lpstr>ПРЕДЛОЖЕНИЕ – 30 </vt:lpstr>
      <vt:lpstr>ПРЕДЛОЖЕНИЕ - 40</vt:lpstr>
      <vt:lpstr>ПРЕДЛОЖЕНИЕ - 50</vt:lpstr>
      <vt:lpstr>ОРФОГРАММА - 10</vt:lpstr>
      <vt:lpstr>ОРФОГРАММА - 20</vt:lpstr>
      <vt:lpstr>ОРФОГРАММА - 30</vt:lpstr>
      <vt:lpstr>ОРФОГРАММА - 40</vt:lpstr>
      <vt:lpstr>ОРФОГРАММА - 50</vt:lpstr>
      <vt:lpstr>РЕБУС – 10 </vt:lpstr>
      <vt:lpstr>РЕБУС – 20 </vt:lpstr>
      <vt:lpstr>РЕБУС – 30 </vt:lpstr>
      <vt:lpstr>РЕБУС - 40</vt:lpstr>
      <vt:lpstr>РЕБУС - 50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Admin</cp:lastModifiedBy>
  <cp:revision>14</cp:revision>
  <dcterms:created xsi:type="dcterms:W3CDTF">2020-05-18T13:21:39Z</dcterms:created>
  <dcterms:modified xsi:type="dcterms:W3CDTF">2022-12-12T13:35:54Z</dcterms:modified>
</cp:coreProperties>
</file>