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76" r:id="rId3"/>
    <p:sldId id="277" r:id="rId4"/>
    <p:sldId id="257" r:id="rId5"/>
    <p:sldId id="278" r:id="rId6"/>
    <p:sldId id="273" r:id="rId7"/>
    <p:sldId id="260" r:id="rId8"/>
    <p:sldId id="261" r:id="rId9"/>
    <p:sldId id="282" r:id="rId10"/>
    <p:sldId id="265" r:id="rId11"/>
    <p:sldId id="279" r:id="rId12"/>
    <p:sldId id="266" r:id="rId13"/>
    <p:sldId id="280" r:id="rId14"/>
    <p:sldId id="272" r:id="rId15"/>
    <p:sldId id="274" r:id="rId16"/>
    <p:sldId id="269" r:id="rId17"/>
    <p:sldId id="270" r:id="rId18"/>
    <p:sldId id="281" r:id="rId19"/>
    <p:sldId id="28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310C8-B110-4227-A16A-13424ADDE68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9FB0E-035F-40AE-BE31-42DBDAC3F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15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655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82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139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735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375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454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83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60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95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140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190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55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44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16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6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77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521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003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908050"/>
            <a:ext cx="7918450" cy="4826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8F69EF"/>
                </a:solidFill>
                <a:latin typeface="+mn-lt"/>
              </a:rPr>
              <a:t> </a:t>
            </a:r>
            <a:r>
              <a:rPr lang="ru-RU" sz="3600" b="1" dirty="0">
                <a:solidFill>
                  <a:srgbClr val="8F69EF"/>
                </a:solidFill>
                <a:latin typeface="+mn-lt"/>
              </a:rPr>
              <a:t/>
            </a:r>
            <a:br>
              <a:rPr lang="ru-RU" sz="3600" b="1" dirty="0">
                <a:solidFill>
                  <a:srgbClr val="8F69EF"/>
                </a:solidFill>
                <a:latin typeface="+mn-lt"/>
              </a:rPr>
            </a:br>
            <a:r>
              <a:rPr lang="ru-RU" sz="3600" b="1" dirty="0" smtClean="0">
                <a:solidFill>
                  <a:srgbClr val="8F69EF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8F69EF"/>
                </a:solidFill>
                <a:latin typeface="+mn-lt"/>
              </a:rPr>
              <a:t>Урок </a:t>
            </a:r>
            <a:r>
              <a:rPr lang="ru-RU" sz="3600" b="1" dirty="0">
                <a:solidFill>
                  <a:srgbClr val="8F69EF"/>
                </a:solidFill>
                <a:latin typeface="+mn-lt"/>
              </a:rPr>
              <a:t>русского языка </a:t>
            </a:r>
            <a:br>
              <a:rPr lang="ru-RU" sz="3600" b="1" dirty="0">
                <a:solidFill>
                  <a:srgbClr val="8F69EF"/>
                </a:solidFill>
                <a:latin typeface="+mn-lt"/>
              </a:rPr>
            </a:br>
            <a:r>
              <a:rPr lang="ru-RU" sz="3600" b="1" dirty="0">
                <a:solidFill>
                  <a:srgbClr val="8F69EF"/>
                </a:solidFill>
                <a:latin typeface="+mn-lt"/>
              </a:rPr>
              <a:t>по теме </a:t>
            </a:r>
            <a:br>
              <a:rPr lang="ru-RU" sz="3600" b="1" dirty="0">
                <a:solidFill>
                  <a:srgbClr val="8F69EF"/>
                </a:solidFill>
                <a:latin typeface="+mn-lt"/>
              </a:rPr>
            </a:br>
            <a:r>
              <a:rPr lang="ru-RU" sz="3600" b="1" i="1" dirty="0">
                <a:solidFill>
                  <a:srgbClr val="8F69EF"/>
                </a:solidFill>
                <a:latin typeface="+mn-lt"/>
              </a:rPr>
              <a:t>«</a:t>
            </a:r>
            <a:r>
              <a:rPr lang="ru-RU" sz="3600" b="1" i="1" dirty="0" smtClean="0">
                <a:solidFill>
                  <a:srgbClr val="8F69EF"/>
                </a:solidFill>
                <a:latin typeface="+mn-lt"/>
              </a:rPr>
              <a:t>Падежи </a:t>
            </a:r>
            <a:r>
              <a:rPr lang="ru-RU" sz="3600" b="1" i="1" dirty="0">
                <a:solidFill>
                  <a:srgbClr val="8F69EF"/>
                </a:solidFill>
                <a:latin typeface="+mn-lt"/>
              </a:rPr>
              <a:t>имен</a:t>
            </a:r>
            <a:br>
              <a:rPr lang="ru-RU" sz="3600" b="1" i="1" dirty="0">
                <a:solidFill>
                  <a:srgbClr val="8F69EF"/>
                </a:solidFill>
                <a:latin typeface="+mn-lt"/>
              </a:rPr>
            </a:br>
            <a:r>
              <a:rPr lang="ru-RU" sz="3600" b="1" i="1" dirty="0">
                <a:solidFill>
                  <a:srgbClr val="8F69EF"/>
                </a:solidFill>
                <a:latin typeface="+mn-lt"/>
              </a:rPr>
              <a:t> существительных»</a:t>
            </a:r>
            <a:br>
              <a:rPr lang="ru-RU" sz="3600" b="1" i="1" dirty="0">
                <a:solidFill>
                  <a:srgbClr val="8F69EF"/>
                </a:solidFill>
                <a:latin typeface="+mn-lt"/>
              </a:rPr>
            </a:br>
            <a:endParaRPr lang="ru-RU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415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Работа в группах.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4000" dirty="0" smtClean="0"/>
              <a:t>Определи падеж 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88206" y="1988840"/>
            <a:ext cx="3359862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3672408" cy="338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59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в группе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a typeface="Times New Roman"/>
                <a:cs typeface="Times New Roman"/>
              </a:rPr>
              <a:t>  Вьюга - ……. ;  </a:t>
            </a: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стужа – </a:t>
            </a:r>
            <a:r>
              <a:rPr lang="ru-RU" dirty="0" smtClean="0">
                <a:solidFill>
                  <a:srgbClr val="002060"/>
                </a:solidFill>
                <a:ea typeface="Times New Roman"/>
                <a:cs typeface="Times New Roman"/>
              </a:rPr>
              <a:t>……..,  </a:t>
            </a: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неправда – </a:t>
            </a:r>
            <a:r>
              <a:rPr lang="ru-RU" dirty="0" smtClean="0">
                <a:solidFill>
                  <a:srgbClr val="002060"/>
                </a:solidFill>
                <a:ea typeface="Times New Roman"/>
                <a:cs typeface="Times New Roman"/>
              </a:rPr>
              <a:t>….,   </a:t>
            </a: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врач – </a:t>
            </a:r>
            <a:r>
              <a:rPr lang="ru-RU" dirty="0" smtClean="0">
                <a:solidFill>
                  <a:srgbClr val="002060"/>
                </a:solidFill>
                <a:ea typeface="Times New Roman"/>
                <a:cs typeface="Times New Roman"/>
              </a:rPr>
              <a:t>……..,   </a:t>
            </a: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кино – </a:t>
            </a:r>
            <a:r>
              <a:rPr lang="ru-RU" dirty="0" smtClean="0">
                <a:solidFill>
                  <a:srgbClr val="002060"/>
                </a:solidFill>
                <a:ea typeface="Times New Roman"/>
                <a:cs typeface="Times New Roman"/>
              </a:rPr>
              <a:t>…….. .</a:t>
            </a:r>
          </a:p>
          <a:p>
            <a:endParaRPr lang="ru-RU" dirty="0" smtClean="0">
              <a:solidFill>
                <a:srgbClr val="002060"/>
              </a:solidFill>
              <a:ea typeface="Times New Roman"/>
              <a:cs typeface="Times New Roman"/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dirty="0">
                <a:solidFill>
                  <a:srgbClr val="002060"/>
                </a:solidFill>
              </a:rPr>
              <a:t>  Подберите к ним синонимы.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Поставьте их Творительном падеже 1 группа.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родительном падеже 2 группа.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756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ea typeface="Times New Roman"/>
                <a:cs typeface="Times New Roman"/>
              </a:rPr>
              <a:t>Синонимы:</a:t>
            </a:r>
            <a:r>
              <a:rPr lang="ru-RU" sz="2800" dirty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ea typeface="Times New Roman"/>
                <a:cs typeface="Times New Roman"/>
              </a:rPr>
              <a:t> вьюга - </a:t>
            </a:r>
            <a:r>
              <a:rPr lang="ru-RU" sz="2800" dirty="0">
                <a:solidFill>
                  <a:srgbClr val="000000"/>
                </a:solidFill>
                <a:ea typeface="Times New Roman"/>
                <a:cs typeface="Times New Roman"/>
              </a:rPr>
              <a:t>метель;  стужа – мороз,  неправда – ложь</a:t>
            </a:r>
            <a:r>
              <a:rPr lang="ru-RU" sz="2800" dirty="0" smtClean="0">
                <a:solidFill>
                  <a:srgbClr val="000000"/>
                </a:solidFill>
                <a:ea typeface="Times New Roman"/>
                <a:cs typeface="Times New Roman"/>
              </a:rPr>
              <a:t>,   </a:t>
            </a:r>
            <a:r>
              <a:rPr lang="ru-RU" sz="2800" dirty="0">
                <a:solidFill>
                  <a:srgbClr val="000000"/>
                </a:solidFill>
                <a:ea typeface="Times New Roman"/>
                <a:cs typeface="Times New Roman"/>
              </a:rPr>
              <a:t>врач – доктор</a:t>
            </a:r>
            <a:r>
              <a:rPr lang="ru-RU" sz="2800" dirty="0" smtClean="0">
                <a:solidFill>
                  <a:srgbClr val="000000"/>
                </a:solidFill>
                <a:ea typeface="Times New Roman"/>
                <a:cs typeface="Times New Roman"/>
              </a:rPr>
              <a:t>,   </a:t>
            </a:r>
            <a:r>
              <a:rPr lang="ru-RU" sz="2800" dirty="0">
                <a:solidFill>
                  <a:srgbClr val="000000"/>
                </a:solidFill>
                <a:ea typeface="Times New Roman"/>
                <a:cs typeface="Times New Roman"/>
              </a:rPr>
              <a:t>кино – </a:t>
            </a:r>
            <a:r>
              <a:rPr lang="ru-RU" sz="2800" dirty="0" smtClean="0">
                <a:solidFill>
                  <a:srgbClr val="000000"/>
                </a:solidFill>
                <a:ea typeface="Times New Roman"/>
                <a:cs typeface="Times New Roman"/>
              </a:rPr>
              <a:t>фильм.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r>
              <a:rPr lang="ru-RU" sz="2800" dirty="0">
                <a:solidFill>
                  <a:srgbClr val="0070C0"/>
                </a:solidFill>
              </a:rPr>
              <a:t>ТВОРИТЕЛЬНЫЙ </a:t>
            </a:r>
            <a:r>
              <a:rPr lang="ru-RU" sz="2800" dirty="0" smtClean="0">
                <a:solidFill>
                  <a:srgbClr val="0070C0"/>
                </a:solidFill>
              </a:rPr>
              <a:t>ПАДЕЖ:  </a:t>
            </a:r>
            <a:r>
              <a:rPr lang="ru-RU" sz="2800" dirty="0" smtClean="0">
                <a:solidFill>
                  <a:schemeClr val="tx1"/>
                </a:solidFill>
              </a:rPr>
              <a:t>Метелью</a:t>
            </a:r>
            <a:r>
              <a:rPr lang="ru-RU" sz="2800" dirty="0">
                <a:solidFill>
                  <a:schemeClr val="tx1"/>
                </a:solidFill>
              </a:rPr>
              <a:t>, морозом, ложью, доктором, </a:t>
            </a:r>
            <a:r>
              <a:rPr lang="ru-RU" sz="2800" dirty="0" smtClean="0">
                <a:solidFill>
                  <a:schemeClr val="tx1"/>
                </a:solidFill>
              </a:rPr>
              <a:t>фильмом. 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rgbClr val="0070C0"/>
                </a:solidFill>
              </a:rPr>
              <a:t>Р</a:t>
            </a:r>
            <a:r>
              <a:rPr lang="ru-RU" sz="2800" dirty="0" smtClean="0">
                <a:solidFill>
                  <a:srgbClr val="0070C0"/>
                </a:solidFill>
              </a:rPr>
              <a:t>ОДИТЕЛЬНЫЙ ПАДЕЖ:   </a:t>
            </a:r>
            <a:r>
              <a:rPr lang="ru-RU" sz="2800" dirty="0">
                <a:solidFill>
                  <a:schemeClr val="tx1"/>
                </a:solidFill>
              </a:rPr>
              <a:t>м</a:t>
            </a:r>
            <a:r>
              <a:rPr lang="ru-RU" sz="2800" dirty="0" smtClean="0">
                <a:solidFill>
                  <a:schemeClr val="tx1"/>
                </a:solidFill>
              </a:rPr>
              <a:t>етели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smtClean="0">
                <a:solidFill>
                  <a:schemeClr val="tx1"/>
                </a:solidFill>
              </a:rPr>
              <a:t> мороза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smtClean="0">
                <a:solidFill>
                  <a:schemeClr val="tx1"/>
                </a:solidFill>
              </a:rPr>
              <a:t>  лжи</a:t>
            </a:r>
            <a:r>
              <a:rPr lang="ru-RU" sz="2800" dirty="0">
                <a:solidFill>
                  <a:schemeClr val="tx1"/>
                </a:solidFill>
              </a:rPr>
              <a:t>, доктора</a:t>
            </a:r>
            <a:r>
              <a:rPr lang="ru-RU" sz="2800" dirty="0" smtClean="0">
                <a:solidFill>
                  <a:schemeClr val="tx1"/>
                </a:solidFill>
              </a:rPr>
              <a:t>,  </a:t>
            </a:r>
            <a:r>
              <a:rPr lang="ru-RU" sz="2800" dirty="0">
                <a:solidFill>
                  <a:schemeClr val="tx1"/>
                </a:solidFill>
              </a:rPr>
              <a:t>фильма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ea typeface="Calibri"/>
              <a:cs typeface="Times New Roman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932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Собери пословицу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лесу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ходить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умом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endParaRPr lang="ru-RU" sz="3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так и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встаёт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утро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Солнце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настаёт.</a:t>
            </a:r>
            <a:endParaRPr lang="ru-RU" sz="3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453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Проверка. Пословицы.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 лесу надо  с  умом  ходить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Солнце встаёт, так и утро настаёт.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2070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русском языке есть слова, которые не склоняются. Как правило, они иностранного происхождения. Прочитай объяснение смысла слов. Соедини их стрелочками с понятиями.</a:t>
            </a:r>
            <a:b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9853104"/>
              </p:ext>
            </p:extLst>
          </p:nvPr>
        </p:nvGraphicFramePr>
        <p:xfrm>
          <a:off x="1187624" y="1556791"/>
          <a:ext cx="6696743" cy="5226150"/>
        </p:xfrm>
        <a:graphic>
          <a:graphicData uri="http://schemas.openxmlformats.org/drawingml/2006/table">
            <a:tbl>
              <a:tblPr firstRow="1" firstCol="1" bandRow="1"/>
              <a:tblGrid>
                <a:gridCol w="5044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2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2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Здание для ремонта и стоянки паровозов и вагонов.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сопрано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Мастерская для шитья одежды.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пальто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Сладкое студенистое кушанье из фруктовых соков.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ателье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Шейный шарф, платок.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пенсне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78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Игра на особых картах с номерами, которые закрываются фишками или бочонками.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депо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2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Верхняя одежда, обычно ниже колен.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кашне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78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Род очков, держащихся с помощью пружинки, защемляющей переносицу.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желе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2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Наиболее  высокий женский голос.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лото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501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16824" cy="7969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Несклоняемые  имена существительные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47087"/>
            <a:ext cx="1152244" cy="1920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199" y="1268760"/>
            <a:ext cx="2592288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28977"/>
            <a:ext cx="3658409" cy="136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20595"/>
            <a:ext cx="3024336" cy="1560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098" y="4674618"/>
            <a:ext cx="2183382" cy="218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806472"/>
            <a:ext cx="3379854" cy="190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32" y="4937095"/>
            <a:ext cx="1804722" cy="1642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705" y="1126704"/>
            <a:ext cx="26384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65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408372"/>
            <a:ext cx="8260671" cy="5717791"/>
          </a:xfrm>
        </p:spPr>
      </p:pic>
    </p:spTree>
    <p:extLst>
      <p:ext uri="{BB962C8B-B14F-4D97-AF65-F5344CB8AC3E}">
        <p14:creationId xmlns:p14="http://schemas.microsoft.com/office/powerpoint/2010/main" val="320262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 стр. 59. упр. 106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0" y="2819400"/>
            <a:ext cx="484632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6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7488831" cy="5145435"/>
          </a:xfrm>
        </p:spPr>
      </p:pic>
    </p:spTree>
    <p:extLst>
      <p:ext uri="{BB962C8B-B14F-4D97-AF65-F5344CB8AC3E}">
        <p14:creationId xmlns:p14="http://schemas.microsoft.com/office/powerpoint/2010/main" val="626735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Прозвенел звонок весёлый,</a:t>
            </a:r>
          </a:p>
          <a:p>
            <a:pPr>
              <a:buNone/>
            </a:pPr>
            <a:r>
              <a:rPr lang="ru-RU" sz="4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начать урок готовы.</a:t>
            </a:r>
          </a:p>
          <a:p>
            <a:pPr>
              <a:buNone/>
            </a:pPr>
            <a:r>
              <a:rPr lang="ru-RU" sz="4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Будем слушать, рассуждать,</a:t>
            </a:r>
          </a:p>
          <a:p>
            <a:pPr>
              <a:buNone/>
            </a:pPr>
            <a:r>
              <a:rPr lang="ru-RU" sz="4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друг другу помогать.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08372"/>
            <a:ext cx="1524132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04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в тетради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78" y="2490788"/>
            <a:ext cx="4648782" cy="3444875"/>
          </a:xfrm>
        </p:spPr>
      </p:pic>
    </p:spTree>
    <p:extLst>
      <p:ext uri="{BB962C8B-B14F-4D97-AF65-F5344CB8AC3E}">
        <p14:creationId xmlns:p14="http://schemas.microsoft.com/office/powerpoint/2010/main" val="172039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Минутка чистописания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57342"/>
            <a:ext cx="1800200" cy="1748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1" r="23404"/>
          <a:stretch/>
        </p:blipFill>
        <p:spPr bwMode="auto">
          <a:xfrm>
            <a:off x="2699792" y="1792725"/>
            <a:ext cx="2495251" cy="142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ребусы по географи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44823"/>
            <a:ext cx="3420380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39" y="4326959"/>
            <a:ext cx="256201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4039887"/>
            <a:ext cx="28384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7"/>
            <a:ext cx="2547190" cy="1912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68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08372"/>
            <a:ext cx="8280920" cy="6044964"/>
          </a:xfrm>
        </p:spPr>
      </p:pic>
    </p:spTree>
    <p:extLst>
      <p:ext uri="{BB962C8B-B14F-4D97-AF65-F5344CB8AC3E}">
        <p14:creationId xmlns:p14="http://schemas.microsoft.com/office/powerpoint/2010/main" val="1885935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Как определить падеж имени существительного?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1. Найти слово, от которого зависит имя существительное (главное Х)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2. Задать падежный вопрос (основной или дополнительный).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3. Вспомнить слово - помощник , посмотреть на предлог.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4. Определить падеж.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233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Разбор предложения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   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 Первый     луч(…)   со(….)</a:t>
            </a:r>
            <a:r>
              <a:rPr lang="ru-RU" sz="4000" dirty="0" err="1" smtClean="0">
                <a:solidFill>
                  <a:schemeClr val="tx1"/>
                </a:solidFill>
              </a:rPr>
              <a:t>нца</a:t>
            </a:r>
            <a:r>
              <a:rPr lang="ru-RU" sz="4000" dirty="0" smtClean="0">
                <a:solidFill>
                  <a:schemeClr val="tx1"/>
                </a:solidFill>
              </a:rPr>
              <a:t>           (раз/с)будил     </a:t>
            </a:r>
            <a:r>
              <a:rPr lang="ru-RU" sz="4000" dirty="0" err="1" smtClean="0">
                <a:solidFill>
                  <a:schemeClr val="tx1"/>
                </a:solidFill>
              </a:rPr>
              <a:t>пр</a:t>
            </a:r>
            <a:r>
              <a:rPr lang="ru-RU" sz="4000" dirty="0" smtClean="0">
                <a:solidFill>
                  <a:schemeClr val="tx1"/>
                </a:solidFill>
              </a:rPr>
              <a:t>(….)роду.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3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Разбор предложения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    </a:t>
            </a:r>
            <a:r>
              <a:rPr lang="ru-RU" sz="2400" dirty="0" err="1" smtClean="0">
                <a:solidFill>
                  <a:srgbClr val="00B050"/>
                </a:solidFill>
              </a:rPr>
              <a:t>числ</a:t>
            </a:r>
            <a:r>
              <a:rPr lang="ru-RU" sz="2400" dirty="0" smtClean="0">
                <a:solidFill>
                  <a:srgbClr val="00B050"/>
                </a:solidFill>
              </a:rPr>
              <a:t>.                 сущ.             </a:t>
            </a:r>
            <a:r>
              <a:rPr lang="ru-RU" sz="2400" dirty="0">
                <a:solidFill>
                  <a:srgbClr val="00B050"/>
                </a:solidFill>
              </a:rPr>
              <a:t>с</a:t>
            </a:r>
            <a:r>
              <a:rPr lang="ru-RU" sz="2400" dirty="0" smtClean="0">
                <a:solidFill>
                  <a:srgbClr val="00B050"/>
                </a:solidFill>
              </a:rPr>
              <a:t>ущ.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Первый</a:t>
            </a:r>
            <a:r>
              <a:rPr lang="ru-RU" sz="4000" dirty="0" smtClean="0"/>
              <a:t>     </a:t>
            </a:r>
            <a:r>
              <a:rPr lang="ru-RU" sz="4000" dirty="0" smtClean="0">
                <a:solidFill>
                  <a:schemeClr val="tx1"/>
                </a:solidFill>
              </a:rPr>
              <a:t>луч</a:t>
            </a:r>
            <a:r>
              <a:rPr lang="ru-RU" sz="4000" dirty="0" smtClean="0"/>
              <a:t>    </a:t>
            </a:r>
            <a:r>
              <a:rPr lang="ru-RU" sz="4000" dirty="0" smtClean="0">
                <a:solidFill>
                  <a:schemeClr val="tx1"/>
                </a:solidFill>
              </a:rPr>
              <a:t>солнца</a:t>
            </a:r>
            <a:r>
              <a:rPr lang="ru-RU" sz="4000" dirty="0" smtClean="0"/>
              <a:t>    </a:t>
            </a:r>
          </a:p>
          <a:p>
            <a:pPr marL="0" indent="0">
              <a:buNone/>
            </a:pPr>
            <a:r>
              <a:rPr lang="ru-RU" sz="4000" dirty="0" smtClean="0"/>
              <a:t>      </a:t>
            </a:r>
            <a:r>
              <a:rPr lang="ru-RU" sz="3200" dirty="0" smtClean="0">
                <a:solidFill>
                  <a:srgbClr val="00B050"/>
                </a:solidFill>
              </a:rPr>
              <a:t>гл.                      </a:t>
            </a:r>
            <a:r>
              <a:rPr lang="ru-RU" sz="2800" dirty="0" smtClean="0">
                <a:solidFill>
                  <a:srgbClr val="00B050"/>
                </a:solidFill>
              </a:rPr>
              <a:t>сущ.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разбудил</a:t>
            </a:r>
            <a:r>
              <a:rPr lang="ru-RU" sz="4000" dirty="0" smtClean="0"/>
              <a:t>     </a:t>
            </a:r>
            <a:r>
              <a:rPr lang="ru-RU" sz="4000" dirty="0" smtClean="0">
                <a:solidFill>
                  <a:schemeClr val="tx1"/>
                </a:solidFill>
              </a:rPr>
              <a:t>природу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167844" y="2996952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48885" y="4437112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3568" y="4653136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19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Работа с учебником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 59 , упр.107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564904"/>
            <a:ext cx="2060848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333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491</TotalTime>
  <Words>337</Words>
  <Application>Microsoft Office PowerPoint</Application>
  <PresentationFormat>Экран (4:3)</PresentationFormat>
  <Paragraphs>64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Calibri</vt:lpstr>
      <vt:lpstr>Garamond</vt:lpstr>
      <vt:lpstr>Times New Roman</vt:lpstr>
      <vt:lpstr>Натуральные материалы</vt:lpstr>
      <vt:lpstr>   Урок русского языка  по теме  «Падежи имен  существительных» </vt:lpstr>
      <vt:lpstr>Презентация PowerPoint</vt:lpstr>
      <vt:lpstr>Работа в тетради</vt:lpstr>
      <vt:lpstr>Минутка чистописания</vt:lpstr>
      <vt:lpstr>Презентация PowerPoint</vt:lpstr>
      <vt:lpstr>Как определить падеж имени существительного?</vt:lpstr>
      <vt:lpstr>Разбор предложения</vt:lpstr>
      <vt:lpstr>Разбор предложения.</vt:lpstr>
      <vt:lpstr>Работа с учебником</vt:lpstr>
      <vt:lpstr>Работа в группах. Определи падеж </vt:lpstr>
      <vt:lpstr>Работа в группе</vt:lpstr>
      <vt:lpstr>Проверка</vt:lpstr>
      <vt:lpstr>Собери пословицу</vt:lpstr>
      <vt:lpstr>Проверка. Пословицы.</vt:lpstr>
      <vt:lpstr>В русском языке есть слова, которые не склоняются. Как правило, они иностранного происхождения. Прочитай объяснение смысла слов. Соедини их стрелочками с понятиями. </vt:lpstr>
      <vt:lpstr>Несклоняемые  имена существительные</vt:lpstr>
      <vt:lpstr>Рефлексия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к уроку русского языка  по теме  «Падеж имен  существительных» 3 класс</dc:title>
  <dc:creator>Вероника Сотниченко</dc:creator>
  <cp:lastModifiedBy>RePack by Diakov</cp:lastModifiedBy>
  <cp:revision>42</cp:revision>
  <dcterms:created xsi:type="dcterms:W3CDTF">2017-02-12T11:13:43Z</dcterms:created>
  <dcterms:modified xsi:type="dcterms:W3CDTF">2023-03-19T13:25:31Z</dcterms:modified>
</cp:coreProperties>
</file>