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 prstMaterial="powder">
              <a:bevelB w="69850" h="69850" prst="divot"/>
              <a:extrusionClr>
                <a:schemeClr val="tx2">
                  <a:lumMod val="50000"/>
                </a:schemeClr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5D7B-45B7-4C92-9A31-54F58D02BDF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bg1"/>
            </a:solidFill>
            <a:prstDash val="solid"/>
          </a:ln>
          <a:solidFill>
            <a:schemeClr val="bg1"/>
          </a:solidFill>
          <a:effectLst>
            <a:outerShdw blurRad="88900" dist="38100" dir="2700000" algn="tl" rotWithShape="0">
              <a:schemeClr val="tx1">
                <a:alpha val="6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1%82%D0%B5%D0%B3%D0%B5%D1%80%D0%B0%D0%B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D%D0%BE%D0%B2%D0%BE%D1%80%D0%BE%D1%81%D1%81%D0%B8%D0%B9%D1%81%D0%B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0%B5%D1%80%D1%87%D1%8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B%D0%B5%D0%BD%D0%B8%D0%BD%D0%B3%D1%80%D0%B0%D0%B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0%BE%D1%80%D1%81%D1%83%D0%BD%D1%8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D%D0%B8%D0%BA%D0%BE%D0%BF%D0%BE%D0%BB%D1%8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1%83%D0%BC%D0%B0%D0%BD%D1%8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1%81%D0%BD%D0%B8%D0%B3%D0%B8%D1%80%D0%B5%D0%B2%D0%BA%D0%B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E%D0%B4%D0%B5%D1%81%D1%81%D0%B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1%80%D1%8B%D0%B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D%D0%B0%D1%87%D0%B0%D0%BB%D0%B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2%D1%8B%D0%B1%D0%BE%D1%80%D0%B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C%D0%BE%D0%B3%D0%B8%D0%BB%D0%B5%D0%B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1%82%D1%83%D0%BB%D0%BE%D0%BA%D1%81%D0%B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0%B0%D0%B3%D1%80%D0%B0%D1%82%D0%B8%D0%BE%D0%B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2%D0%B8%D1%82%D0%B5%D0%B1%D1%81%D0%B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0%BE%D0%B1%D1%80%D1%83%D0%B9%D1%81%D0%B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F%D0%BE%D0%BB%D0%BE%D1%86%D0%B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C%D0%B8%D0%BD%D1%81%D0%B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1%88%D1%8F%D1%83%D0%BB%D1%8F%D0%B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2%D0%B8%D0%BB%D1%8C%D0%BD%D1%8E%D1%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F%D0%B0%D1%80%D0%B0%D0%B4%207%20%D0%BD%D0%BE%D1%8F%D0%B1%D1%80%D1%8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0%B5%D0%BB%D0%BE%D1%81%D1%82%D0%BE%D0%B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B%D1%8C%D0%B2%D0%BE%D0%B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B%D1%8E%D0%B1%D0%BB%D0%B8%D0%BD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0%B0%D1%83%D0%BD%D0%B0%D1%8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B%D0%B0%D0%BD%D0%B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0%B8%D1%88%D0%B8%D0%BD%D0%B5%D0%B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0%D0%BA%D0%BA%D0%B5%D1%80%D0%BC%D0%B0%D0%BD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0%B5%D0%BB%D0%B3%D1%80%D0%B0%D0%B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C%D0%B5%D0%BC%D0%B5%D0%BB%D1%8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7%D0%B0%D0%BF%D0%BE%D0%BB%D1%8F%D1%80%D1%8C%D0%B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0%BE%D0%BD%D1%82%D1%80%D0%BD%D0%B0%D1%81%D1%82%D1%83%D0%BF%D0%BB%D0%B5%D0%BD%D0%B8%D0%B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1%83%D0%B4%D0%B0%D0%BF%D0%B5%D1%88%D1%8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2%D0%B8%D1%81%D0%BB%D0%B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7%D0%BA%D0%B0%D1%80%D0%BF%D0%B0%D1%82%D1%8B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1%8F%D0%BB%D1%82%D0%B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F%D1%80%D1%83%D1%81%D1%81%D0%B8%D1%8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D%D1%81%D0%B8%D0%BB%D0%B5%D0%B7%D0%B8%D1%8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F%D0%BE%D0%BC%D0%B5%D1%80%D0%B0%D0%BD%D0%B8%D1%8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C%D0%BE%D1%80%D0%B0%D0%B2%D0%B8%D1%8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2%D0%B0%D1%80%D1%88%D0%B0%D0%B2%D0%B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0%B0%D0%BB%D0%B0%D1%82%D0%BE%D0%B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0%B0%D0%B2%D0%BA%D0%B0%D0%B7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2%D0%B5%D0%BD%D0%B0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2%D1%81%D0%B8%D0%BB%D0%B5%D0%B7%D0%B8%D1%8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1%80%D0%B0%D1%82%D0%B8%D1%81%D0%BB%D0%B0%D0%B2%D0%B0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1%D0%B5%D1%80%D0%BB%D0%B8%D0%BD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4%D0%B5%D0%BD%D1%8C%20%D0%BF%D0%BE%D0%B1%D0%B5%D0%B4%D1%8B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1%81%D1%82%D0%B0%D0%BB%D0%B8%D0%BD%D0%B3%D1%80%D0%B0%D0%B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1%83%D1%80%D1%81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A%D0%BE%D0%BD%D1%86%D0%B5%D1%80%D1%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D%D0%B0%D1%88%D0%B0%20%D0%BF%D0%BE%D0%B1%D0%B5%D0%B4%D0%B0/%D0%B2%D0%B5%D1%85%D0%B8/%D0%B4%D0%BD%D0%B5%D0%BF%D1%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операции </a:t>
            </a:r>
            <a:r>
              <a:rPr lang="ru-RU" dirty="0"/>
              <a:t>Великой Отечественной войны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257" y="5226482"/>
            <a:ext cx="616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край, Олюторский район, с.Тиличики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«Тиличикская средняя школа»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1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7" y="223459"/>
            <a:ext cx="7886700" cy="738802"/>
          </a:xfrm>
        </p:spPr>
        <p:txBody>
          <a:bodyPr/>
          <a:lstStyle/>
          <a:p>
            <a:pPr algn="ctr"/>
            <a:r>
              <a:rPr lang="ru-RU" dirty="0"/>
              <a:t>Тегеранская конференция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777" y="4588472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54967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4734342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Тегеранская конференция (28 ноября — 1 декабря 1943 года) убедительно показала, что, несмотря на коренное различие в политическом и социальном строе СССР, с одной стороны, и США и Англии — с другой, эти страны могли успешно сотрудничать в борьбе с общим врагом.</a:t>
            </a:r>
          </a:p>
        </p:txBody>
      </p:sp>
      <p:pic>
        <p:nvPicPr>
          <p:cNvPr id="9" name="Объект 8" descr="Тегеран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4" y="935637"/>
            <a:ext cx="6593390" cy="357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52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51819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Новороссийско-Таманская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5034463"/>
            <a:ext cx="5687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Новороссийско-Таманская операция стала заключительной в битве за Кавказ. В ходе нее был прорван оборонительный рубеж фашистских войск, разгромлена вражеская группировка и полностью освобожден Таманский полуостров.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54967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490025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Новороссийск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377382"/>
            <a:ext cx="6615778" cy="35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85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109547"/>
            <a:ext cx="7886700" cy="1325563"/>
          </a:xfrm>
        </p:spPr>
        <p:txBody>
          <a:bodyPr/>
          <a:lstStyle/>
          <a:p>
            <a:pPr algn="ctr"/>
            <a:r>
              <a:rPr lang="ru-RU" dirty="0" err="1"/>
              <a:t>Керченско-Эльтигенская</a:t>
            </a:r>
            <a:r>
              <a:rPr lang="ru-RU" dirty="0"/>
              <a:t> десантная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5034463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54967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Керченско-Эльтигенской десантной операции войска Красной армии овладели важнейшим оперативным плацдармом, сыгравшим в последующих событиях большую роль при освобождении Крыма.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Керчь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" y="1317305"/>
            <a:ext cx="5935822" cy="371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827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5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Ленинградско-Новгородская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5034463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54967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Ленинград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435110"/>
            <a:ext cx="6603518" cy="348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1693" y="5034463"/>
            <a:ext cx="600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Ленинградско-Новгородской операции советские войска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прорвали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оборону противника и отбросили его на 220–280 километров от Ленинграда. При этом было разгромлено до 30 немецких дивизий.</a:t>
            </a:r>
          </a:p>
        </p:txBody>
      </p:sp>
    </p:spTree>
    <p:extLst>
      <p:ext uri="{BB962C8B-B14F-4D97-AF65-F5344CB8AC3E}">
        <p14:creationId xmlns:p14="http://schemas.microsoft.com/office/powerpoint/2010/main" val="104912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45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Корсунь-Шевченковская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5034463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54967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Корсунь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4" y="1209741"/>
            <a:ext cx="6166428" cy="352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1691" y="4849797"/>
            <a:ext cx="6266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Операция советских войск по окружению и уничтожению крупной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вражеской</a:t>
            </a:r>
            <a:r>
              <a:rPr lang="ru-RU" dirty="0">
                <a:solidFill>
                  <a:schemeClr val="bg1"/>
                </a:solidFill>
              </a:rPr>
              <a:t> группировки в районе Корсунь-Шевченковского вошла в историю военного искусства в качестве блестящего примера такого способа разгрома противника. Верховный Главнокомандующий назвал ее «новым Сталинградом».</a:t>
            </a:r>
          </a:p>
        </p:txBody>
      </p:sp>
    </p:spTree>
    <p:extLst>
      <p:ext uri="{BB962C8B-B14F-4D97-AF65-F5344CB8AC3E}">
        <p14:creationId xmlns:p14="http://schemas.microsoft.com/office/powerpoint/2010/main" val="61528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19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Никопольско</a:t>
            </a:r>
            <a:r>
              <a:rPr lang="ru-RU" dirty="0"/>
              <a:t>-Криворожская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5034463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734342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операции был ликвидирован важный в оперативном отношении никопольский плацдарм врага, а его войска отброшены из запорожской излучины Днепра. Важным достижением операции стало освобождение Никопольского и Криворожского промышленных районов советской Украины.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Объект 11" descr="Никополь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" y="1435110"/>
            <a:ext cx="6564264" cy="326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6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62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Уманско-Ботошанская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4687496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734342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наступления 5 марта — 17 апреля 1944 года советские войска продвинулись на глубину 200-250 км, освободили значительную территорию Правобережной Украины и Молдавии, вышли на государственную границу СССР и перенесли боевые действия на территорию Румынии.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Объект 12" descr="Умань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" y="1585170"/>
            <a:ext cx="6546034" cy="299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4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98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Березнеговато-Снигиревская</a:t>
            </a:r>
            <a:r>
              <a:rPr lang="ru-RU" dirty="0"/>
              <a:t>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4687496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734342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Объект 10" descr="Самолет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6" y="1172018"/>
            <a:ext cx="6436092" cy="344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1690" y="4697313"/>
            <a:ext cx="6133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 ходе операции 3-й Украинский фронт нанес тяжелое поражение 6-й армии, ее девять дивизий были разгромлены. 20 марта 1994 года в передовой статье газеты 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r>
              <a:rPr lang="ru-RU" dirty="0">
                <a:solidFill>
                  <a:schemeClr val="bg1"/>
                </a:solidFill>
              </a:rPr>
              <a:t>» отмечалось, что вторая «6-я армия» повторила судьбу первой «6-й армии», прекратившей свое существование под Сталинградом.</a:t>
            </a:r>
          </a:p>
        </p:txBody>
      </p:sp>
    </p:spTree>
    <p:extLst>
      <p:ext uri="{BB962C8B-B14F-4D97-AF65-F5344CB8AC3E}">
        <p14:creationId xmlns:p14="http://schemas.microsoft.com/office/powerpoint/2010/main" val="187015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9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Одесская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4687496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734342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Объект 11" descr="Одесс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6" y="1562260"/>
            <a:ext cx="6487111" cy="308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1691" y="4734342"/>
            <a:ext cx="6070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 результате Одесской операции (26 марта — 14 апреля 1944 года) советские войска нанесли тяжелое поражение немецкой 6-й и румынской 3-й армиям. Продвижение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</a:t>
            </a:r>
            <a:r>
              <a:rPr lang="ru-RU" dirty="0">
                <a:solidFill>
                  <a:schemeClr val="bg1"/>
                </a:solidFill>
              </a:rPr>
              <a:t> войск составило до 180 км, были освобождены Николаевская и Одесская области Украинской ССР, а также значительная часть Молдавии.</a:t>
            </a:r>
          </a:p>
        </p:txBody>
      </p:sp>
    </p:spTree>
    <p:extLst>
      <p:ext uri="{BB962C8B-B14F-4D97-AF65-F5344CB8AC3E}">
        <p14:creationId xmlns:p14="http://schemas.microsoft.com/office/powerpoint/2010/main" val="81580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98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Крымская стратегическая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4687496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0" y="5134233"/>
            <a:ext cx="600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 Крыму в 1944 году вернула стране важный экономический район. Была освобождена территория, занимавшая по площади около 26 тысяч кв. км., и разбита 17-я немецкая армия.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5034463"/>
            <a:ext cx="577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Объект 13" descr="Крымска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1" y="1351608"/>
            <a:ext cx="6450270" cy="338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80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Начальный период Великой Отечественной войны</a:t>
            </a:r>
            <a:endParaRPr lang="en-US" dirty="0"/>
          </a:p>
        </p:txBody>
      </p:sp>
      <p:pic>
        <p:nvPicPr>
          <p:cNvPr id="4" name="Объект 3" descr="Начальный период войн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3" y="1765404"/>
            <a:ext cx="5624933" cy="298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212" y="4824462"/>
            <a:ext cx="5718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июню 1941 года Вторая мировая война, втянув в свою орбиту около 30 государств, вплотную подошла к границам Советского Союза. Очередной целью — главной по своему значению — был для Германии разгром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77358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99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Выборгско</a:t>
            </a:r>
            <a:r>
              <a:rPr lang="ru-RU" dirty="0"/>
              <a:t>-Петрозаводская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4687496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0" y="5134233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Выборгско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-Петрозаводская стратегическая наступательная операция (10 июня — 9 августа 1944 года) включала в себя две фронтовые наступательные операции, проводившиеся последовательно.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Объект 14" descr="Выборг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49733"/>
            <a:ext cx="6269124" cy="338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45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Могилевская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4687496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87" y="5093857"/>
            <a:ext cx="600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наступательная операция продолжалась с 23 по 28 июня 1944 года. За сутки до начала наступления была проведена разведка боем, которая началась после 30-минутной артподготовки.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Объект 13" descr="Могилев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0" y="1713054"/>
            <a:ext cx="6145599" cy="328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25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7986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Тулоксинская десантная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234" y="4428991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87" y="5093857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Объект 14" descr="Тулоксинска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6" y="1255352"/>
            <a:ext cx="7207117" cy="307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9816" y="4507739"/>
            <a:ext cx="617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Операцию предполагалось осуществить двумя эшелонами, с интервалом между ними в 4-5 часов. В период подготовки сил и средств флотилии были своевременно осуществлены мероприятия по обеспечению боевых действий. Тулоксинская операция проходила с 23 по 27 июня 1944 года.</a:t>
            </a:r>
          </a:p>
        </p:txBody>
      </p:sp>
    </p:spTree>
    <p:extLst>
      <p:ext uri="{BB962C8B-B14F-4D97-AF65-F5344CB8AC3E}">
        <p14:creationId xmlns:p14="http://schemas.microsoft.com/office/powerpoint/2010/main" val="144035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8727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Операция «Багратион» и ее политическое значение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226" y="4687496"/>
            <a:ext cx="5854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имеющая себе равных по пространственному размаху, Белорусская наступательная операция по праву считается крупнейшим достижением отечественного военного искусства. В ходе нее Красная армия значительно подорвала силы врага и приблизила крах фашизма.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87" y="5093857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Объект 13" descr="Багратион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" y="1519265"/>
            <a:ext cx="6176965" cy="313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9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 err="1"/>
              <a:t>Витебско</a:t>
            </a:r>
            <a:r>
              <a:rPr lang="ru-RU" dirty="0"/>
              <a:t>-Оршанская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614" y="4672132"/>
            <a:ext cx="5183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Витебско-Оршанской операции (22–28 июня 1944 года) было разгромлено левое крыло группы армий «Центр», советские войска продвинулись на 80-150 км и создались благоприятные условия для дальнейшего наступления на минском и вильнюсском направлениях.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87" y="5093857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Объект 14" descr="Витебск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73" y="1556294"/>
            <a:ext cx="4806022" cy="313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91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9118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Бобруйская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614" y="4672132"/>
            <a:ext cx="518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87" y="5093857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Объект 15" descr="Бобруйск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" y="1435110"/>
            <a:ext cx="6084495" cy="32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7957" y="4856798"/>
            <a:ext cx="5914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Оставшиеся в Бобруйске немецко-фашистские группы сложили оружие к 10 часам 29 июня 1944 года в результате слаженных совместных действий 105-го и 42-го стрелковых корпусов 65-й и 48-й армий, а также сил Днепровской военной флотилии.</a:t>
            </a:r>
          </a:p>
        </p:txBody>
      </p:sp>
    </p:spTree>
    <p:extLst>
      <p:ext uri="{BB962C8B-B14F-4D97-AF65-F5344CB8AC3E}">
        <p14:creationId xmlns:p14="http://schemas.microsoft.com/office/powerpoint/2010/main" val="437245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7974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Полоцкая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614" y="4672132"/>
            <a:ext cx="518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87" y="5093857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Побывав 30 июня 1944 года на восточных и юго-восточных подступах к Полоцку, генерал армии И.Х. Баграмян пришел к выводу, что штурм необходимо провести одновременно с разных сторон, чтобы лишить врага возможности осуществления маневра.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Полоцк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8" y="1307400"/>
            <a:ext cx="6087246" cy="350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736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8699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Минская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614" y="4672132"/>
            <a:ext cx="518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89" y="4697313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Белорусской операции, одним из важных этапов которой была Минская наступательная операция (29 июня — 4 июля 1944 года), трудно переоценить. Она явилась выдающимся событием не только для Великой Отечественной, но и для всей Второй мировой войны.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Минск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" y="1435110"/>
            <a:ext cx="6523348" cy="32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5405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925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Шяуляйская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2969" y="4580063"/>
            <a:ext cx="518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89" y="4697313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1686" y="4743478"/>
            <a:ext cx="5914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Шяуляйской операции (5-31 июля 1944 года) войска Первого Прибалтийского фронта продвинулись от 100 до 400 километров, нанесли поражение немецко-фашистским войскам на шяуляйском направлении и освободили значительную часть территории Латвии и Литвы.</a:t>
            </a:r>
          </a:p>
        </p:txBody>
      </p:sp>
      <p:pic>
        <p:nvPicPr>
          <p:cNvPr id="15" name="Объект 14" descr="Шяуляй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" y="1490319"/>
            <a:ext cx="6517997" cy="324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631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Вильнюсская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57" y="4856798"/>
            <a:ext cx="5914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Вильнюсская наступательная операция проходила с 5 по 20 июля 1944 года. Накануне штурма советское командование предложило немецким войскам в городе сложить оружие. Вместо этого немцы предприняли попытку помочь окруженной группировке с воздуха.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89" y="4697313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Вильнюс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5" y="1706747"/>
            <a:ext cx="5345721" cy="299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96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Парад на Красной площади 7 ноября 1941 года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624" y="4790779"/>
            <a:ext cx="6133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парад 7 ноября 1941 года стал уникальным по своей политической значимости. Он организовывался и проводился по личному указанию Верховного Главнокомандующего И.В. Сталина.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Парад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2" y="1690688"/>
            <a:ext cx="6020376" cy="294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191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925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Белостокская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57" y="4856798"/>
            <a:ext cx="5914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Белостокская операция проходила с 5 по 27 июля 1944 года. Она началась силами З-й армии (более 80 тысяч человек, 1589 орудий и минометов, 148 танков и САУ (командующий — генерал-полковник А.В. Горбатов), что составляло почти половину всех сил и средств фронта.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3" y="503446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Белосток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" y="1516863"/>
            <a:ext cx="6672544" cy="321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080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8699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Львовско-Сандомирская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57" y="4856798"/>
            <a:ext cx="5914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31" y="5034463"/>
            <a:ext cx="490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Львовско-Сандомирская операция проходила с 13 июля по 29 августа 1944 года. К концу августа войска фронта, отразив все контрудары врага, надежно закрепились на плацдарме. 29 августа 1-й и 4-й Украинские фронты, успешно завершили операцию и по приказу Ставки перешли к обороне.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Львов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" y="1379902"/>
            <a:ext cx="6556635" cy="348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757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8232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Люблин-Брестская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57" y="4856798"/>
            <a:ext cx="5914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89" y="4923920"/>
            <a:ext cx="5977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новой операции (18 июля — 2 августа 1944 года), получившей название Люблин-Брестской, заключался в том, чтобы ударами войск фронта в обход Брестского укрепленного района с севера и юга разгромить люблинскую и брестскую группировки противника.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Люблин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" y="1579890"/>
            <a:ext cx="6440921" cy="340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2180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8602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Каунасская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979" y="4856798"/>
            <a:ext cx="6268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1944 года ставка Верховного Главнокомандования директивой № 220160 поставила генералу армии Черняховскому задачу: ударом 39-й и 5-й армий с севера и юга не позднее 1-2 августа овладеть Каунасом. Каунасская наступательная операция продолжалась ровно месяц.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70" y="4989036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Каунас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3" y="1605885"/>
            <a:ext cx="6455535" cy="321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474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Лане-</a:t>
            </a:r>
            <a:r>
              <a:rPr lang="ru-RU" dirty="0" err="1"/>
              <a:t>Мехикоормская</a:t>
            </a:r>
            <a:r>
              <a:rPr lang="ru-RU" dirty="0"/>
              <a:t> десантная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979" y="4856798"/>
            <a:ext cx="6268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70" y="4989036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 результате проведенной с 15 по 19 августа 1944 года тактической десантной операции оперативной группы и бригады речных кораблей Балтийского флота на Чудском озере войска 3-го Прибалтийского фронта вышли на рубеж рек Эмма — Иыги и освободили эстонский город Тарту.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Лане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62" y="1658243"/>
            <a:ext cx="5636016" cy="313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664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925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Ясско-Кишиневская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979" y="4856798"/>
            <a:ext cx="6268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успешного осуществления Ясско-Кишиневской стратегической операции (20-29 августа 1944 года) советские войска завершили освобождение Молдавской ССР и Измаильской области СССР и вывели из войны на стороне нацистской Германии Румынию.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70" y="4989036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Кишинев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3" y="1698349"/>
            <a:ext cx="6322547" cy="299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86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925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Аккерманская</a:t>
            </a:r>
            <a:r>
              <a:rPr lang="ru-RU" dirty="0"/>
              <a:t> десантная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649" y="4919008"/>
            <a:ext cx="6268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Характерными чертами Аккерманской десантной операции являются — правильное определение состава сил и средств, скрытность планирования и подготовки, тщательная организация оперативного и тактического взаимодействия сил флота и флотилии с войсками армии.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70" y="4989036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Аккерман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0" y="1639582"/>
            <a:ext cx="6174603" cy="305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5334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925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Белградская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335" y="4771371"/>
            <a:ext cx="6268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Югославский народ высоко оценил подвиг своих освободителей. За мужество и отвагу, проявленные в боях за Белград осенью 1944 года, Президиум Антифашистского веча народного освобождения Югославии наградил орденами и медалями более 2 тысяч советских солдат и офицеров.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70" y="4989036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Белград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1377539"/>
            <a:ext cx="5776865" cy="335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503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8299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Мемельская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335" y="4771371"/>
            <a:ext cx="6268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Мемельской наступательной операции советские войска продвинулись на запад почти на 150 км, освободив территорию площадью свыше 26 тысяч кв. км и около 3500 населенных пунктов. Они уничтожили свыше 24 тысяч немецких солдат и офицеров, 420 танков и штурмовых орудий.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70" y="4989036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Мемель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1" y="1417036"/>
            <a:ext cx="5996690" cy="341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062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8973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Петсамо-Киркенесская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335" y="4771371"/>
            <a:ext cx="6268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овладением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Киркенесом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Нейденом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выходом соединений 14-й армии на побережье пролива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-фьорд на территории Норвегии и полным очищением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Петсамской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в районе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Наутси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южнее задача, стоявшая перед войсками Карельского фронта, была полностью выполнена — Советское Заполярье было освобождено.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 descr="Петсамо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" y="1554742"/>
            <a:ext cx="5647740" cy="299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95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Контрнаступление советских войск под Москвой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624" y="4790779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Контрнаступление под Москвой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8" y="1690689"/>
            <a:ext cx="5800359" cy="278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0777" y="4588472"/>
            <a:ext cx="5687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суровые дни осени 1941 года, когда со всей остротой встал вопрос о самом существовании советской державы, ответ на него зависел от того, устоит или нет Москва под натиском вермахта. Паденье столицы казалось делом нескольких ближайших дней.</a:t>
            </a:r>
          </a:p>
        </p:txBody>
      </p:sp>
    </p:spTree>
    <p:extLst>
      <p:ext uri="{BB962C8B-B14F-4D97-AF65-F5344CB8AC3E}">
        <p14:creationId xmlns:p14="http://schemas.microsoft.com/office/powerpoint/2010/main" val="30781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916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Будапештская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335" y="4771371"/>
            <a:ext cx="6268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освобождением Будапешта в феврале 1945 года завершился важный этап военных действий Красной армии в Юго-Восточной Европе. Нанеся серьезный урон немецкой группе армий «Юг», советские войска получили возможность для подготовки и проведения завершающих операций на территории Чехословакии, Венгрии и Австрии.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343" y="485679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Будапешт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3" y="1369072"/>
            <a:ext cx="6429581" cy="353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950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7156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Висло-</a:t>
            </a:r>
            <a:r>
              <a:rPr lang="ru-RU" dirty="0" err="1"/>
              <a:t>Одерская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335" y="4771371"/>
            <a:ext cx="6268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717" y="4698165"/>
            <a:ext cx="600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Верховного Главнокомандования планировала начать активные действия на всех направлениях с последующим развитием наступления в глубину и овладением Берлином. Именно это предопределило выбор направления главного удара (12 января — 3 февраля 1945 года) в кампании на центральном участке фронта.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Висл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" y="1435110"/>
            <a:ext cx="6095490" cy="333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51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Западно-Карпатская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1944 года советские войска, развивая наступление, освободили значительную часть южной и юго-восточной Словакии. В результате они охватили противостоявшую им группировку противника с севера, востока и юга и создали условия для нанесения последующих ударов на территории Чехословакии. Замыслом новой наступательной операции предусматривалось разгромить немецкие войска в Западных Карпатах.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717" y="4698165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Карпат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12" y="3532492"/>
            <a:ext cx="4826501" cy="313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433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Крымская (Ялтинская) конференция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1" y="1680435"/>
            <a:ext cx="8328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конференция проходила с 4 по 11 февраля 1945 года. Результаты работы глав трех правительств послужили основой миролюбивых принципов послевоенного устройства Европы, которые были разработаны Потсдамской конференцией, вскоре после победы над фашистской Германией. Созданный в Ялте биполярный мир сохранился более чем на 40 лет.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717" y="4698165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Ялтинская конференци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158331"/>
            <a:ext cx="4482465" cy="338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343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smtClean="0"/>
              <a:t>Восточно-Прусская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1" y="1680435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717" y="4698165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 descr="Прусси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6" y="3589836"/>
            <a:ext cx="5686354" cy="273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7944" y="1835510"/>
            <a:ext cx="8371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1945 года в Восточной Пруссии и северо-восточных районах Польши действовала группа армий «Центр». В ней имелось 35 пехотных дивизий, две боевые группы (по численности равная каждая половине дивизии), три танковые и три моторизованные дивизии — всего 580 тысяч человек. Перед группой стояла задача не допустить дальнейшего продвижения войск Красной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1364563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Нижне-</a:t>
            </a:r>
            <a:r>
              <a:rPr lang="ru-RU" dirty="0" err="1"/>
              <a:t>Силезская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1" y="1680435"/>
            <a:ext cx="8328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продолжалась с 8 по 24 февраля 1945 года. За это время войска 1-го Украинского фронта прорвали оборону врага на реке Одер, нанесли большой урон соединениям немецких 4-й танковой и 17-й армий, вышли к реке Нейсе и создали благоприятные условия для продолжения наступления на берлинском направлении.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717" y="4698165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944" y="1835510"/>
            <a:ext cx="837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Силези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9" y="3274822"/>
            <a:ext cx="5384226" cy="314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21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Восточно-Померанская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1" y="1680435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разгрома восточно-померанской группировки противника (10 февраля — 4 апреля 1945 года) была устранена угроза нанесения контрудара в тыл 1-го Белорусского фронта, чем были созданы благоприятные условия для подготовки дальнейшего наступления войск Красной армии на берлинском направлении.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717" y="4698165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944" y="1835510"/>
            <a:ext cx="837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 descr="Померани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269638"/>
            <a:ext cx="5416062" cy="329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013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2"/>
            <a:ext cx="7886700" cy="810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Моравска-Остравская</a:t>
            </a:r>
            <a:r>
              <a:rPr lang="ru-RU" dirty="0" smtClean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44" y="2087783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717" y="4698165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5 мая 1945 года войска 4-го Украинского фронта, освободив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Моравску-Остраву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вышли на новые рубежи. В ходе операции они овладели Моравска-Остравским промышленным районом, создали условия для дальнейшего продвижения в центральную часть Чехословакии, нанесли большой урон немецкой 1-й танковой армии.</a:t>
            </a:r>
          </a:p>
        </p:txBody>
      </p:sp>
      <p:pic>
        <p:nvPicPr>
          <p:cNvPr id="16" name="Объект 15" descr="Острав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3" y="1378367"/>
            <a:ext cx="6193527" cy="322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142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Освобождение Варшавы (январь 1945 г.)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44" y="2087783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7822" y="1522723"/>
            <a:ext cx="8258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января 1945 г. силами 1-го Белорусского фронта и 1-й армии Войска Польского была освобождена столица Польши — Варшава. Город находился в немецкой оккупации с 28 сентября 1939 года. Успешное выполнение операции позволило Красной армии существенно продвинуться к границе с Германией и сыграло важную роль в послевоенных отношениях СССР с Польшей.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Объект 21" descr="Варшав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2" y="3255930"/>
            <a:ext cx="5454682" cy="345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263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Балатонская оборонительная </a:t>
            </a:r>
            <a:r>
              <a:rPr lang="ru-RU" dirty="0" smtClean="0"/>
              <a:t>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44" y="258674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822" y="1522723"/>
            <a:ext cx="825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" y="1761991"/>
            <a:ext cx="8486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Балатонская операция, проведенная в марте 1945 года, стала последней крупной оборонительной операцией Великой Отечественной войны. В ее ходе была сорвана попытка вермахта остановить наступление Красной армии на южном крыле германского Восточного фронта и восстановить оборону по рубежу реки Дунай с целью сохранения за собой венгерских нефтяных промыслов.</a:t>
            </a:r>
          </a:p>
        </p:txBody>
      </p:sp>
      <p:pic>
        <p:nvPicPr>
          <p:cNvPr id="19" name="Объект 18" descr="Балатон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" y="3455029"/>
            <a:ext cx="5314803" cy="318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44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Битва за Кавказ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624" y="4790779"/>
            <a:ext cx="6133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Кавказ длилась 442 суток и вошла в историю военного искусства как комплекс оборонительных и наступательных операций, проведенных на обширной территории в сложных условиях степной, горной и горно-лесистой местности, на приморских направлениях.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777" y="4588472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Кавказ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91" y="1378421"/>
            <a:ext cx="6852799" cy="310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001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Венская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44" y="258674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822" y="1522723"/>
            <a:ext cx="8258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замысел наступления Ставка изложила в директиве от 17 февраля 1945 года. Однако реализовать его в связи с резко изменившейся обстановкой так и не удалось. В сложившихся условиях Ставка ВГК приказала командующему его войсками маршалу Ф.И. Толбухину закрепиться на достигнутом рубеже и отразить на нем удары противника.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" y="1761991"/>
            <a:ext cx="848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 descr="Регулировщиц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8" y="3158331"/>
            <a:ext cx="5448593" cy="329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437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smtClean="0"/>
              <a:t>Верхне-Силезская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44" y="2586740"/>
            <a:ext cx="832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822" y="1522723"/>
            <a:ext cx="825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" y="1761991"/>
            <a:ext cx="848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379" y="1656198"/>
            <a:ext cx="8245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Советским войскам противостояли до 15 дивизий, свыше 1420 орудий и минометов, 94 танка и штурмовых орудия, действовавшие при поддержке сил 4-го воздушного флота. Учитывая неглубокое построение обороны врага и большое превосходство фронта над ним в технике и вооружении, маршал Конев планировал достичь цель операции в короткие сроки.</a:t>
            </a:r>
          </a:p>
        </p:txBody>
      </p:sp>
      <p:pic>
        <p:nvPicPr>
          <p:cNvPr id="19" name="Объект 18" descr="Силези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7" y="3329254"/>
            <a:ext cx="5692287" cy="301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833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387491"/>
            <a:ext cx="7886700" cy="1325563"/>
          </a:xfrm>
        </p:spPr>
        <p:txBody>
          <a:bodyPr/>
          <a:lstStyle/>
          <a:p>
            <a:pPr algn="ctr"/>
            <a:r>
              <a:rPr lang="ru-RU" dirty="0" err="1"/>
              <a:t>Братиславско-Брновская</a:t>
            </a:r>
            <a:r>
              <a:rPr lang="ru-RU" dirty="0"/>
              <a:t>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359" y="4385190"/>
            <a:ext cx="5845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операции 25 марта — 5 мая 1945 года войска 2-го Украинского фронта продвинулись на запад до 200 км и разгромили девять дивизий противника. За доблесть, проявленные при освобождении Брно и Братиславы, 99 соединений и частей были награждены орденами, а 15 получили почетные наименования «Братиславских».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822" y="1522723"/>
            <a:ext cx="825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" y="1761991"/>
            <a:ext cx="848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4663" y="2371234"/>
            <a:ext cx="8245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 descr="Братислав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800904"/>
            <a:ext cx="5453136" cy="271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399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70" y="218761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Берлинская наступательная операция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359" y="4385190"/>
            <a:ext cx="584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822" y="1522723"/>
            <a:ext cx="825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" y="1761991"/>
            <a:ext cx="848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4663" y="2371234"/>
            <a:ext cx="8245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Объект 18" descr="Берлин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1" y="2919105"/>
            <a:ext cx="5700816" cy="343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90001" y="1441777"/>
            <a:ext cx="8239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Отличительной чертой Берлинской операции (16 апреля — 8 мая 1945 года) по сравнению с наиболее крупными наступательными операциями, проведенными в 1944-1945 годах, была ее небольшая глубина, которая составила 160-200 километров. Это было обусловлено линией встречи советских и союзных войск по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рубежу</a:t>
            </a:r>
            <a:r>
              <a:rPr lang="ru-RU" b="1" dirty="0">
                <a:solidFill>
                  <a:schemeClr val="bg1"/>
                </a:solidFill>
              </a:rPr>
              <a:t> реки Эльба.</a:t>
            </a:r>
          </a:p>
        </p:txBody>
      </p:sp>
    </p:spTree>
    <p:extLst>
      <p:ext uri="{BB962C8B-B14F-4D97-AF65-F5344CB8AC3E}">
        <p14:creationId xmlns:p14="http://schemas.microsoft.com/office/powerpoint/2010/main" val="2973226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70" y="218761"/>
            <a:ext cx="7886700" cy="8373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Победы в Великой Отечественной войне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359" y="4385190"/>
            <a:ext cx="584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822" y="1522723"/>
            <a:ext cx="825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" y="1761991"/>
            <a:ext cx="848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001" y="1441777"/>
            <a:ext cx="823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" name="Объект 19" descr="Знамя Побед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2" y="1197798"/>
            <a:ext cx="6598885" cy="348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97956" y="4696017"/>
            <a:ext cx="5914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— это не только историческая дата и напоминание о цене, которую заплатил русский народ за мир и прогресс. День Победы служит также предостережением о недопустимости возникновения новой мировой войны, которая может стать для человечества последней.</a:t>
            </a:r>
          </a:p>
        </p:txBody>
      </p:sp>
    </p:spTree>
    <p:extLst>
      <p:ext uri="{BB962C8B-B14F-4D97-AF65-F5344CB8AC3E}">
        <p14:creationId xmlns:p14="http://schemas.microsoft.com/office/powerpoint/2010/main" val="89183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89" y="17073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Презентацию подготовил инструктор по физической культуре  МКОУ «Тиличикская средняя школа» – Слипец Николай Николаевич.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359" y="4385190"/>
            <a:ext cx="584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3" y="1718451"/>
            <a:ext cx="839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822" y="1522723"/>
            <a:ext cx="825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3" y="4696017"/>
            <a:ext cx="5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4921683"/>
            <a:ext cx="60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1" y="4734342"/>
            <a:ext cx="626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690" y="4697313"/>
            <a:ext cx="613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91" y="4734342"/>
            <a:ext cx="60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4" y="4697313"/>
            <a:ext cx="617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57" y="4856798"/>
            <a:ext cx="591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57" y="4741052"/>
            <a:ext cx="633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44" y="1761991"/>
            <a:ext cx="848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001" y="1441777"/>
            <a:ext cx="823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3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Сталинградская битва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083" y="4578595"/>
            <a:ext cx="62741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Двести дней и ночей на берегах Дона и Волги, а затем у стен Сталинграда и непосредственно в самом городе продолжалась эта ожесточенная битва. По целям, размаху и напряженности боевых действий Сталинградская битва превзошла все предшествующие ей сражения мировой истории.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777" y="4588472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Сталинград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59157"/>
            <a:ext cx="6953913" cy="314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5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1964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Курская битва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083" y="4578595"/>
            <a:ext cx="627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777" y="4588472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Курская битв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885869"/>
            <a:ext cx="7307671" cy="330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1692" y="4549676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Курская битва по своему размаху, привлекаемым силам и средствам, напряженности, результатам и военно-политическим последствиям является одной из крупнейших битв Второй мировой войны. Она продолжалась пятьдесят неимоверно трудных дней и ночей.</a:t>
            </a:r>
          </a:p>
        </p:txBody>
      </p:sp>
    </p:spTree>
    <p:extLst>
      <p:ext uri="{BB962C8B-B14F-4D97-AF65-F5344CB8AC3E}">
        <p14:creationId xmlns:p14="http://schemas.microsoft.com/office/powerpoint/2010/main" val="208943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76" y="347730"/>
            <a:ext cx="7886700" cy="961406"/>
          </a:xfrm>
        </p:spPr>
        <p:txBody>
          <a:bodyPr/>
          <a:lstStyle/>
          <a:p>
            <a:pPr algn="ctr"/>
            <a:r>
              <a:rPr lang="ru-RU" dirty="0"/>
              <a:t> Операция «Концерт»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083" y="4578595"/>
            <a:ext cx="627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777" y="4588472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54967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Партизаны2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8" y="1338055"/>
            <a:ext cx="5969175" cy="357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2031" y="4919008"/>
            <a:ext cx="600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военных специалистов, действия партизан в операциях «Рельсовая война» и «Концерт» были более чем в 11 раз эффективнее всех налетов немецко-фашистской авиации, сбросившей примерно за тот же период на железные дороги в советском тылу более чем 10 тысяч авиационных бомб.</a:t>
            </a:r>
          </a:p>
        </p:txBody>
      </p:sp>
    </p:spTree>
    <p:extLst>
      <p:ext uri="{BB962C8B-B14F-4D97-AF65-F5344CB8AC3E}">
        <p14:creationId xmlns:p14="http://schemas.microsoft.com/office/powerpoint/2010/main" val="296441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79" y="109548"/>
            <a:ext cx="7886700" cy="1088188"/>
          </a:xfrm>
        </p:spPr>
        <p:txBody>
          <a:bodyPr/>
          <a:lstStyle/>
          <a:p>
            <a:pPr algn="ctr"/>
            <a:r>
              <a:rPr lang="ru-RU" dirty="0"/>
              <a:t>Битва за Днепр 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1435110"/>
            <a:ext cx="8328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Солдаты, офицеры и генералы при форсировании Днепра, преследовании врага и в борьбе за расширение плацдармов проявили массовый героизм. Десятки тысяч советских воинов были награждены орденами и медалями. А храбрейшим из храбрейших было присвоено звание Героя Советского Союза.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777" y="4588472"/>
            <a:ext cx="568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4549676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031" y="4919008"/>
            <a:ext cx="600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Днепр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5" y="3052294"/>
            <a:ext cx="5929350" cy="332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04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2813</Words>
  <Application>Microsoft Office PowerPoint</Application>
  <PresentationFormat>Экран (4:3)</PresentationFormat>
  <Paragraphs>514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Cambria</vt:lpstr>
      <vt:lpstr>Times New Roman</vt:lpstr>
      <vt:lpstr>Office Theme</vt:lpstr>
      <vt:lpstr>Основные операции Великой Отечественной войны </vt:lpstr>
      <vt:lpstr>Начальный период Великой Отечественной войны</vt:lpstr>
      <vt:lpstr>Парад на Красной площади 7 ноября 1941 года </vt:lpstr>
      <vt:lpstr>Контрнаступление советских войск под Москвой </vt:lpstr>
      <vt:lpstr>Битва за Кавказ </vt:lpstr>
      <vt:lpstr>Сталинградская битва </vt:lpstr>
      <vt:lpstr>Курская битва </vt:lpstr>
      <vt:lpstr> Операция «Концерт»</vt:lpstr>
      <vt:lpstr>Битва за Днепр  </vt:lpstr>
      <vt:lpstr>Тегеранская конференция </vt:lpstr>
      <vt:lpstr>Новороссийско-Таманская наступательная операция </vt:lpstr>
      <vt:lpstr>Керченско-Эльтигенская десантная операция </vt:lpstr>
      <vt:lpstr>Ленинградско-Новгородская наступательная операция </vt:lpstr>
      <vt:lpstr>Корсунь-Шевченковская наступательная операция </vt:lpstr>
      <vt:lpstr>Никопольско-Криворожская наступательная операция </vt:lpstr>
      <vt:lpstr>Уманско-Ботошанская наступательная операция </vt:lpstr>
      <vt:lpstr>Березнеговато-Снигиревская операция </vt:lpstr>
      <vt:lpstr>Одесская наступательная операция </vt:lpstr>
      <vt:lpstr>Крымская стратегическая наступательная операция </vt:lpstr>
      <vt:lpstr>Выборгско-Петрозаводская наступательная операция </vt:lpstr>
      <vt:lpstr>Могилевская наступательная операция </vt:lpstr>
      <vt:lpstr>Тулоксинская десантная операция </vt:lpstr>
      <vt:lpstr>Операция «Багратион» и ее политическое значение </vt:lpstr>
      <vt:lpstr>Витебско-Оршанская наступательная операция </vt:lpstr>
      <vt:lpstr>Бобруйская наступательная операция </vt:lpstr>
      <vt:lpstr>Полоцкая наступательная операция </vt:lpstr>
      <vt:lpstr>Минская наступательная операция </vt:lpstr>
      <vt:lpstr>Шяуляйская наступательная операция </vt:lpstr>
      <vt:lpstr>Вильнюсская наступательная операция </vt:lpstr>
      <vt:lpstr>Белостокская наступательная операция </vt:lpstr>
      <vt:lpstr>Львовско-Сандомирская наступательная операция </vt:lpstr>
      <vt:lpstr>Люблин-Брестская наступательная операция </vt:lpstr>
      <vt:lpstr>Каунасская наступательная операция </vt:lpstr>
      <vt:lpstr>Лане-Мехикоормская десантная операция </vt:lpstr>
      <vt:lpstr>Ясско-Кишиневская наступательная операция </vt:lpstr>
      <vt:lpstr>Аккерманская десантная операция </vt:lpstr>
      <vt:lpstr>Белградская наступательная операция </vt:lpstr>
      <vt:lpstr>Мемельская наступательная операция </vt:lpstr>
      <vt:lpstr>Петсамо-Киркенесская наступательная операция </vt:lpstr>
      <vt:lpstr>Будапештская наступательная операция </vt:lpstr>
      <vt:lpstr>Висло-Одерская наступательная операция </vt:lpstr>
      <vt:lpstr>Западно-Карпатская наступательная операция </vt:lpstr>
      <vt:lpstr>Крымская (Ялтинская) конференция </vt:lpstr>
      <vt:lpstr>Восточно-Прусская наступательная операция </vt:lpstr>
      <vt:lpstr>Нижне-Силезская наступательная операция </vt:lpstr>
      <vt:lpstr>Восточно-Померанская наступательная операция </vt:lpstr>
      <vt:lpstr>Моравска-Остравская наступательная операция </vt:lpstr>
      <vt:lpstr>Освобождение Варшавы (январь 1945 г.) </vt:lpstr>
      <vt:lpstr>Балатонская оборонительная операция </vt:lpstr>
      <vt:lpstr>Венская наступательная операция </vt:lpstr>
      <vt:lpstr>Верхне-Силезская наступательная операция </vt:lpstr>
      <vt:lpstr>Братиславско-Брновская наступательная операция </vt:lpstr>
      <vt:lpstr>Берлинская наступательная операция </vt:lpstr>
      <vt:lpstr>День Победы в Великой Отечественной войне </vt:lpstr>
      <vt:lpstr>Презентацию подготовил инструктор по физической культуре  МКОУ «Тиличикская средняя школа» – Слипец Николай Николаевич.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user</cp:lastModifiedBy>
  <cp:revision>25</cp:revision>
  <dcterms:created xsi:type="dcterms:W3CDTF">2018-04-28T06:32:59Z</dcterms:created>
  <dcterms:modified xsi:type="dcterms:W3CDTF">2020-04-22T03:34:06Z</dcterms:modified>
</cp:coreProperties>
</file>