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7" r:id="rId3"/>
    <p:sldId id="258" r:id="rId4"/>
    <p:sldId id="259" r:id="rId5"/>
    <p:sldId id="260" r:id="rId6"/>
    <p:sldId id="262" r:id="rId7"/>
    <p:sldId id="267" r:id="rId8"/>
    <p:sldId id="266" r:id="rId9"/>
    <p:sldId id="282" r:id="rId10"/>
    <p:sldId id="264" r:id="rId11"/>
    <p:sldId id="265" r:id="rId12"/>
    <p:sldId id="261" r:id="rId13"/>
    <p:sldId id="286" r:id="rId14"/>
    <p:sldId id="263" r:id="rId15"/>
    <p:sldId id="281" r:id="rId16"/>
    <p:sldId id="268" r:id="rId17"/>
    <p:sldId id="283" r:id="rId18"/>
    <p:sldId id="273" r:id="rId19"/>
    <p:sldId id="289" r:id="rId20"/>
    <p:sldId id="274" r:id="rId21"/>
    <p:sldId id="279" r:id="rId22"/>
    <p:sldId id="272" r:id="rId23"/>
    <p:sldId id="275" r:id="rId24"/>
    <p:sldId id="290" r:id="rId25"/>
    <p:sldId id="271" r:id="rId26"/>
    <p:sldId id="291" r:id="rId27"/>
    <p:sldId id="269" r:id="rId28"/>
    <p:sldId id="270" r:id="rId29"/>
    <p:sldId id="278" r:id="rId30"/>
    <p:sldId id="288" r:id="rId31"/>
    <p:sldId id="28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iknigi.net/avtor-artur-golicyn/21272-inzhenernaya-geoekologiya-artur-golicyn/read/page-7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istemyochistkivody.ru/dozhdevaya-voda.html" TargetMode="External"/><Relationship Id="rId4" Type="http://schemas.openxmlformats.org/officeDocument/2006/relationships/hyperlink" Target="https://medaboutme.ru/articles/dozhdevaya_voda_fakty_i_zabluzhdeniy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add6a13208fb4678ebd87d3822bf06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56664" y="-1168120"/>
            <a:ext cx="6858000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357298"/>
            <a:ext cx="7772400" cy="1470025"/>
          </a:xfrm>
        </p:spPr>
        <p:txBody>
          <a:bodyPr/>
          <a:lstStyle/>
          <a:p>
            <a:r>
              <a:rPr lang="ru-RU" dirty="0" smtClean="0"/>
              <a:t>Химический состав </a:t>
            </a:r>
            <a:br>
              <a:rPr lang="ru-RU" dirty="0" smtClean="0"/>
            </a:br>
            <a:r>
              <a:rPr lang="ru-RU" dirty="0" smtClean="0"/>
              <a:t>осадков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429132"/>
            <a:ext cx="6400800" cy="1752600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Работу выполнила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Щербакова Виктория Максимовна</a:t>
            </a:r>
          </a:p>
          <a:p>
            <a:pPr algn="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«В» класс</a:t>
            </a:r>
          </a:p>
          <a:p>
            <a:pPr algn="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МБУ СОШ ЗАТО Звёздный Пермский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край</a:t>
            </a: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639404141_44-abrakadabra-fun-p-khimicheskie-risunki-4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34" t="7717" r="62821" b="60771"/>
          <a:stretch>
            <a:fillRect/>
          </a:stretch>
        </p:blipFill>
        <p:spPr>
          <a:xfrm>
            <a:off x="1785918" y="2285992"/>
            <a:ext cx="571504" cy="533404"/>
          </a:xfrm>
          <a:prstGeom prst="rect">
            <a:avLst/>
          </a:prstGeom>
        </p:spPr>
      </p:pic>
      <p:pic>
        <p:nvPicPr>
          <p:cNvPr id="9" name="Рисунок 8" descr="1639404141_44-abrakadabra-fun-p-khimicheskie-risunki-4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57" t="66667" r="64881" b="5208"/>
          <a:stretch>
            <a:fillRect/>
          </a:stretch>
        </p:blipFill>
        <p:spPr>
          <a:xfrm rot="767328">
            <a:off x="2644568" y="3090500"/>
            <a:ext cx="899368" cy="75884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1172777">
            <a:off x="2463340" y="2661611"/>
            <a:ext cx="5902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CO</a:t>
            </a:r>
            <a:r>
              <a:rPr lang="ru-RU" sz="1400" baseline="-25000" dirty="0" smtClean="0"/>
              <a:t>3</a:t>
            </a:r>
            <a:r>
              <a:rPr lang="ru-RU" sz="1400" dirty="0" smtClean="0"/>
              <a:t>²ˉ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 rot="630236">
            <a:off x="1167294" y="2681254"/>
            <a:ext cx="4459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SO</a:t>
            </a:r>
            <a:r>
              <a:rPr lang="ru-RU" sz="1400" baseline="-25000" dirty="0" smtClean="0"/>
              <a:t>2</a:t>
            </a:r>
            <a:endParaRPr lang="ru-RU" sz="1400" dirty="0"/>
          </a:p>
        </p:txBody>
      </p:sp>
      <p:pic>
        <p:nvPicPr>
          <p:cNvPr id="13" name="Рисунок 12" descr="umbrella-icon-5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834672">
            <a:off x="475871" y="2904770"/>
            <a:ext cx="2667743" cy="266774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59842" y="65365"/>
            <a:ext cx="90692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учреждение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ЗАТО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Звёздный</a:t>
            </a: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ba26eac5120e8f54bd2c202488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3" name="Рисунок 2" descr="Без имени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969" r="19531" b="9898"/>
          <a:stretch>
            <a:fillRect/>
          </a:stretch>
        </p:blipFill>
        <p:spPr>
          <a:xfrm>
            <a:off x="467544" y="1772816"/>
            <a:ext cx="6416725" cy="5226257"/>
          </a:xfrm>
          <a:prstGeom prst="rect">
            <a:avLst/>
          </a:prstGeom>
        </p:spPr>
      </p:pic>
      <p:pic>
        <p:nvPicPr>
          <p:cNvPr id="5" name="Рисунок 4" descr="Без имени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40568" y="0"/>
            <a:ext cx="5353076" cy="3024336"/>
          </a:xfrm>
          <a:prstGeom prst="rect">
            <a:avLst/>
          </a:prstGeom>
        </p:spPr>
      </p:pic>
      <p:pic>
        <p:nvPicPr>
          <p:cNvPr id="6" name="Рисунок 5" descr="Без имени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26" t="38542" r="38920" b="22916"/>
          <a:stretch>
            <a:fillRect/>
          </a:stretch>
        </p:blipFill>
        <p:spPr>
          <a:xfrm>
            <a:off x="4788024" y="116632"/>
            <a:ext cx="3995936" cy="2843262"/>
          </a:xfrm>
          <a:prstGeom prst="rect">
            <a:avLst/>
          </a:prstGeom>
        </p:spPr>
      </p:pic>
      <p:pic>
        <p:nvPicPr>
          <p:cNvPr id="7" name="Рисунок 6" descr="Без имени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 l="36870" r="4446"/>
          <a:stretch>
            <a:fillRect/>
          </a:stretch>
        </p:blipFill>
        <p:spPr>
          <a:xfrm>
            <a:off x="5940152" y="2996952"/>
            <a:ext cx="4714908" cy="403925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ba26eac5120e8f54bd2c202488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4" name="Рисунок 3" descr="Без имени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062" t="30087" r="37500" b="27875"/>
          <a:stretch>
            <a:fillRect/>
          </a:stretch>
        </p:blipFill>
        <p:spPr>
          <a:xfrm>
            <a:off x="6286512" y="357166"/>
            <a:ext cx="1071570" cy="1357323"/>
          </a:xfrm>
          <a:prstGeom prst="rect">
            <a:avLst/>
          </a:prstGeom>
        </p:spPr>
      </p:pic>
      <p:pic>
        <p:nvPicPr>
          <p:cNvPr id="3074" name="Picture 2" descr="https://sun9-22.userapi.com/impg/as1ZhDPMJN6PHk5H7zxd3w3CKlqpCnEFoEMxeA/abd615-acAw.jpg?size=604x604&amp;quality=95&amp;sign=0cc7084ce6105dc6def9d7e55a404d5e&amp;type=albu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500042"/>
            <a:ext cx="1285884" cy="1285885"/>
          </a:xfrm>
          <a:prstGeom prst="rect">
            <a:avLst/>
          </a:prstGeom>
          <a:noFill/>
        </p:spPr>
      </p:pic>
      <p:pic>
        <p:nvPicPr>
          <p:cNvPr id="8" name="Рисунок 7" descr="Без имени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2357430"/>
            <a:ext cx="2500330" cy="2500330"/>
          </a:xfrm>
          <a:prstGeom prst="rect">
            <a:avLst/>
          </a:prstGeom>
        </p:spPr>
      </p:pic>
      <p:pic>
        <p:nvPicPr>
          <p:cNvPr id="11" name="Рисунок 10" descr="Без имени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2643182"/>
            <a:ext cx="1928826" cy="1705032"/>
          </a:xfrm>
          <a:prstGeom prst="rect">
            <a:avLst/>
          </a:prstGeom>
        </p:spPr>
      </p:pic>
      <p:pic>
        <p:nvPicPr>
          <p:cNvPr id="12" name="Рисунок 11" descr="Без имени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28" y="4572008"/>
            <a:ext cx="3506177" cy="1980890"/>
          </a:xfrm>
          <a:prstGeom prst="rect">
            <a:avLst/>
          </a:prstGeom>
        </p:spPr>
      </p:pic>
      <p:pic>
        <p:nvPicPr>
          <p:cNvPr id="14" name="Рисунок 13" descr="Без имени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281"/>
          <a:stretch>
            <a:fillRect/>
          </a:stretch>
        </p:blipFill>
        <p:spPr>
          <a:xfrm>
            <a:off x="2857488" y="428604"/>
            <a:ext cx="3214710" cy="4946314"/>
          </a:xfrm>
          <a:prstGeom prst="rect">
            <a:avLst/>
          </a:prstGeom>
        </p:spPr>
      </p:pic>
      <p:pic>
        <p:nvPicPr>
          <p:cNvPr id="3078" name="Picture 6" descr="https://thumbs.dreamstime.com/b/%D0%BF%D1%80%D0%BE%D0%B1%D0%B8%D1%80%D0%BA%D0%B8-%D0%BD%D0%B0%D1%83%D0%BA%D0%B8-625375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4857760"/>
            <a:ext cx="1650108" cy="171448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ba26eac5120e8f54bd2c202488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143372" y="500042"/>
            <a:ext cx="2714644" cy="25717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https://sun9-west.userapi.com/sun9-9/s/v1/ig2/aBY2FK_45zHIxOM8UwZTSxOQp_IY-2wVJzgm5TyNOwlDMRMxeetMDV3LR7_F2tvNi6hDZU7D-8tHUo4y_QJKm0Ni.jpg?size=1600x1200&amp;quality=95&amp;type=album"/>
          <p:cNvPicPr/>
          <p:nvPr/>
        </p:nvPicPr>
        <p:blipFill>
          <a:blip r:embed="rId3" cstate="print"/>
          <a:srcRect l="5486" t="42257" r="74765" b="28346"/>
          <a:stretch>
            <a:fillRect/>
          </a:stretch>
        </p:blipFill>
        <p:spPr bwMode="auto">
          <a:xfrm rot="494543">
            <a:off x="790865" y="1658791"/>
            <a:ext cx="2621392" cy="26903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51520" y="4694367"/>
            <a:ext cx="478634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Дождевая  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ода имеет светло- коричневый цвет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Picture 2" descr="https://sun9-22.userapi.com/impg/as1ZhDPMJN6PHk5H7zxd3w3CKlqpCnEFoEMxeA/abd615-acAw.jpg?size=604x604&amp;quality=95&amp;sign=0cc7084ce6105dc6def9d7e55a404d5e&amp;type=albu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0"/>
            <a:ext cx="1357322" cy="1357323"/>
          </a:xfrm>
          <a:prstGeom prst="rect">
            <a:avLst/>
          </a:prstGeom>
          <a:noFill/>
        </p:spPr>
      </p:pic>
      <p:pic>
        <p:nvPicPr>
          <p:cNvPr id="6" name="Рисунок 5" descr="Без имени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124" y="571480"/>
            <a:ext cx="2012897" cy="177934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14876" y="2357430"/>
            <a:ext cx="1624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Запах слабый, </a:t>
            </a:r>
          </a:p>
          <a:p>
            <a:pPr algn="ctr"/>
            <a:r>
              <a:rPr lang="ru-RU" dirty="0" smtClean="0"/>
              <a:t>травянистый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5008" y="3571876"/>
            <a:ext cx="2714644" cy="25717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86512" y="5286388"/>
            <a:ext cx="16017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Воду на вкус</a:t>
            </a:r>
          </a:p>
          <a:p>
            <a:pPr algn="ctr"/>
            <a:r>
              <a:rPr lang="ru-RU" dirty="0" smtClean="0"/>
              <a:t>не пробовали</a:t>
            </a:r>
            <a:endParaRPr lang="ru-RU" dirty="0"/>
          </a:p>
        </p:txBody>
      </p:sp>
      <p:pic>
        <p:nvPicPr>
          <p:cNvPr id="9" name="Рисунок 8" descr="Без имени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6" y="2928934"/>
            <a:ext cx="3143248" cy="3143248"/>
          </a:xfrm>
          <a:prstGeom prst="rect">
            <a:avLst/>
          </a:prstGeom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51520" y="5476582"/>
            <a:ext cx="49292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Образования осадка не наблюдалось, отстаивание проводилось в течение 5 дней.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ba26eac5120e8f54bd2c202488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143372" y="500042"/>
            <a:ext cx="2714644" cy="25717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4985247"/>
            <a:ext cx="4786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Снеговая 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ода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не имеет цвета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" name="Рисунок 5" descr="Без имени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124" y="571480"/>
            <a:ext cx="2012897" cy="177934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715008" y="3571876"/>
            <a:ext cx="2714644" cy="25717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86512" y="5286388"/>
            <a:ext cx="16017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Воду на вкус</a:t>
            </a:r>
          </a:p>
          <a:p>
            <a:pPr algn="ctr"/>
            <a:r>
              <a:rPr lang="ru-RU" dirty="0" smtClean="0"/>
              <a:t>не пробовали</a:t>
            </a:r>
            <a:endParaRPr lang="ru-RU" dirty="0"/>
          </a:p>
        </p:txBody>
      </p:sp>
      <p:pic>
        <p:nvPicPr>
          <p:cNvPr id="9" name="Рисунок 8" descr="Без имени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6" y="2928934"/>
            <a:ext cx="3143248" cy="3143248"/>
          </a:xfrm>
          <a:prstGeom prst="rect">
            <a:avLst/>
          </a:prstGeom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79512" y="5517232"/>
            <a:ext cx="49292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Образования осадка не наблюдалось, отстаивание проводилось в течение 5 дней.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4" name="Рисунок 13" descr="-WPQRHgHx3Q.jpg"/>
          <p:cNvPicPr>
            <a:picLocks noChangeAspect="1"/>
          </p:cNvPicPr>
          <p:nvPr/>
        </p:nvPicPr>
        <p:blipFill>
          <a:blip r:embed="rId5" cstate="print"/>
          <a:srcRect l="33594" t="51042" r="32812"/>
          <a:stretch>
            <a:fillRect/>
          </a:stretch>
        </p:blipFill>
        <p:spPr>
          <a:xfrm rot="426837">
            <a:off x="624677" y="1105959"/>
            <a:ext cx="3071834" cy="33575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4929190" y="2428868"/>
            <a:ext cx="1224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Запаха нет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ba26eac5120e8f54bd2c202488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3" name="Рисунок 2" descr="https://sun9-east.userapi.com/sun9-74/s/v1/ig2/oTriE7zhRTBLfGWkAToZ0k1ze9JOnZNht-FmpFsTQFM833uosVeuYQKlXLC5-7eWkrMqx-_tz_07Yw8vQ0l7c-dJ.jpg?size=1600x1200&amp;quality=95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0000">
            <a:off x="2928337" y="657734"/>
            <a:ext cx="5835061" cy="4551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https://sun9-west.userapi.com/sun9-39/s/v1/ig2/9EiT49FEMntce-xWDL3q-SQA5q5GMffrLMPYprgjg9TOwivRRhek7b5QegAcU8RkKag0akB6gnC4S_kNSaHgYEDH.jpg?size=1600x1200&amp;quality=95&amp;type=album"/>
          <p:cNvPicPr/>
          <p:nvPr/>
        </p:nvPicPr>
        <p:blipFill>
          <a:blip r:embed="rId4" cstate="print"/>
          <a:srcRect l="14150" t="20749" r="29248" b="20775"/>
          <a:stretch>
            <a:fillRect/>
          </a:stretch>
        </p:blipFill>
        <p:spPr bwMode="auto">
          <a:xfrm>
            <a:off x="1285852" y="3357562"/>
            <a:ext cx="2857520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99592" y="6165304"/>
            <a:ext cx="73580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Дождевая  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ода прозрачная, мутность  составила 0, 05 FNU.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" name="Рисунок 5" descr="Без имени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062" t="30087" r="37500" b="27875"/>
          <a:stretch>
            <a:fillRect/>
          </a:stretch>
        </p:blipFill>
        <p:spPr>
          <a:xfrm>
            <a:off x="357158" y="285728"/>
            <a:ext cx="1248285" cy="158116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ba26eac5120e8f54bd2c202488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H="1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3" name="Рисунок 2" descr="gOAUR6ErJl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63668">
            <a:off x="2607592" y="496900"/>
            <a:ext cx="5888924" cy="40571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O95THWdVcLI.jpg"/>
          <p:cNvPicPr>
            <a:picLocks noChangeAspect="1"/>
          </p:cNvPicPr>
          <p:nvPr/>
        </p:nvPicPr>
        <p:blipFill>
          <a:blip r:embed="rId4" cstate="print"/>
          <a:srcRect l="13281" t="30208" r="43750" b="20833"/>
          <a:stretch>
            <a:fillRect/>
          </a:stretch>
        </p:blipFill>
        <p:spPr>
          <a:xfrm>
            <a:off x="1763688" y="2924944"/>
            <a:ext cx="2714644" cy="22189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55576" y="5786454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Снеговая вода прозрачная, мутность  составила 2 FNU</a:t>
            </a:r>
            <a:endParaRPr lang="ru-RU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ba26eac5120e8f54bd2c202488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H="1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4" name="Рисунок 3" descr="https://sun9-north.userapi.com/sun9-78/s/v1/ig2/UH7pAG4Gu75uu-DkmWJ_dR-PuywNoaP4Ucmsxnxu4ijJNR8G-wEn1GNGAX4LrquMX-MriOzy9OSBcrpZ80eA1072.jpg?size=1200x1600&amp;quality=95&amp;type=album"/>
          <p:cNvPicPr/>
          <p:nvPr/>
        </p:nvPicPr>
        <p:blipFill>
          <a:blip r:embed="rId3" cstate="print"/>
          <a:srcRect r="24718" b="29417"/>
          <a:stretch>
            <a:fillRect/>
          </a:stretch>
        </p:blipFill>
        <p:spPr bwMode="auto">
          <a:xfrm>
            <a:off x="6072198" y="357166"/>
            <a:ext cx="2000264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https://sun9-north.userapi.com/sun9-80/s/v1/ig2/qd1lh-ffOWP4ql62zMOOUkhBsgoZBWo1F68V3T5R7TdiJU4FJwMvTB_w4EBUBJI3OVYrEcyfyqtdk_Hn1J6lg3D_.jpg?size=1600x1200&amp;quality=95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21368">
            <a:off x="584962" y="412298"/>
            <a:ext cx="4929222" cy="3775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https://sun9-west.userapi.com/sun9-66/s/v1/ig2/2bEZHl-WMFmGlErrujmj7Ky7QoPrylxsjfVlZ7a0CTl-uUmSJLBVZPJUTjUP1edGaEQ9bQvc-KyOLc5ooYk1F4jl.jpg?size=1600x1200&amp;quality=95&amp;type=albu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286124"/>
            <a:ext cx="3920200" cy="294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1520" y="4730661"/>
            <a:ext cx="450059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Дождевая вода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Универсальный индикатор не изменил окраски,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=7;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Фенолфталеин бесцветный, лакмус фиолетово-синий, метилоранж оранжевый;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Электронный датчик измерения рН=7,11.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ba26eac5120e8f54bd2c202488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H="1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3" name="Рисунок 2" descr="Без имени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08" t="28343" r="69336" b="35622"/>
          <a:stretch>
            <a:fillRect/>
          </a:stretch>
        </p:blipFill>
        <p:spPr>
          <a:xfrm rot="345790">
            <a:off x="6428529" y="106549"/>
            <a:ext cx="2270280" cy="29428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Без имени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03" t="30208" r="38476" b="35417"/>
          <a:stretch>
            <a:fillRect/>
          </a:stretch>
        </p:blipFill>
        <p:spPr>
          <a:xfrm rot="21185038">
            <a:off x="6033269" y="1731017"/>
            <a:ext cx="1643074" cy="3012302"/>
          </a:xfrm>
          <a:prstGeom prst="rect">
            <a:avLst/>
          </a:prstGeom>
        </p:spPr>
      </p:pic>
      <p:pic>
        <p:nvPicPr>
          <p:cNvPr id="8" name="Рисунок 7" descr="ArgIoK9Fgfo.jpg"/>
          <p:cNvPicPr>
            <a:picLocks noChangeAspect="1"/>
          </p:cNvPicPr>
          <p:nvPr/>
        </p:nvPicPr>
        <p:blipFill>
          <a:blip r:embed="rId5" cstate="print"/>
          <a:srcRect l="12500" t="4166" r="17187" b="17708"/>
          <a:stretch>
            <a:fillRect/>
          </a:stretch>
        </p:blipFill>
        <p:spPr>
          <a:xfrm rot="683136">
            <a:off x="5205962" y="3046968"/>
            <a:ext cx="3672121" cy="3060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YOSBdt04jo0.jpg"/>
          <p:cNvPicPr>
            <a:picLocks noChangeAspect="1"/>
          </p:cNvPicPr>
          <p:nvPr/>
        </p:nvPicPr>
        <p:blipFill>
          <a:blip r:embed="rId6" cstate="print"/>
          <a:srcRect l="13991" t="29515" r="35542" b="19327"/>
          <a:stretch>
            <a:fillRect/>
          </a:stretch>
        </p:blipFill>
        <p:spPr>
          <a:xfrm rot="891882">
            <a:off x="375733" y="537401"/>
            <a:ext cx="4650932" cy="3535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85720" y="471488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Снеговая вода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Универсальный индикатор жёлтый, </a:t>
            </a:r>
            <a:r>
              <a:rPr lang="ru-RU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рН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=4;</a:t>
            </a:r>
            <a:endParaRPr lang="ru-RU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Фенолфталеин бесцветный, лакмус имеет розоватый оттенок, метилоранж оранжевый;</a:t>
            </a:r>
            <a:endParaRPr lang="ru-RU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Электронный датчик измерения рН=5,33.</a:t>
            </a:r>
            <a:endParaRPr lang="ru-RU" dirty="0" smtClean="0"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85918" y="357166"/>
            <a:ext cx="6410537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3600" b="1" dirty="0" smtClean="0">
                <a:latin typeface="+mj-lt"/>
              </a:rPr>
              <a:t>Обнаружение ионов  </a:t>
            </a:r>
            <a:r>
              <a:rPr lang="ru-RU" sz="3600" b="1" dirty="0" err="1" smtClean="0">
                <a:latin typeface="+mj-lt"/>
              </a:rPr>
              <a:t>Fe³</a:t>
            </a:r>
            <a:r>
              <a:rPr lang="ru-RU" sz="3600" b="1" baseline="30000" dirty="0" err="1" smtClean="0">
                <a:latin typeface="+mj-lt"/>
              </a:rPr>
              <a:t>+</a:t>
            </a:r>
            <a:r>
              <a:rPr lang="ru-RU" sz="3600" b="1" baseline="30000" dirty="0" smtClean="0">
                <a:latin typeface="+mj-lt"/>
              </a:rPr>
              <a:t> </a:t>
            </a:r>
            <a:r>
              <a:rPr lang="ru-RU" sz="3600" b="1" dirty="0" smtClean="0">
                <a:latin typeface="+mj-lt"/>
              </a:rPr>
              <a:t>, Fe2</a:t>
            </a:r>
            <a:r>
              <a:rPr lang="ru-RU" sz="3600" b="1" baseline="30000" dirty="0" smtClean="0">
                <a:latin typeface="+mj-lt"/>
              </a:rPr>
              <a:t>+</a:t>
            </a:r>
            <a:endParaRPr lang="ru-RU" sz="3600" b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196752"/>
            <a:ext cx="6643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Дождевая вода</a:t>
            </a:r>
          </a:p>
          <a:p>
            <a:r>
              <a:rPr lang="ru-RU" sz="2000" dirty="0" smtClean="0"/>
              <a:t>Прозрачный раствор, образование осадка не наблюдается.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61442">
            <a:off x="3394471" y="2353166"/>
            <a:ext cx="4625136" cy="34688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ba26eac5120e8f54bd2c202488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H="1">
            <a:off x="1143000" y="-1143000"/>
            <a:ext cx="6858000" cy="9144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 descr="wTuFtoiudd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72451">
            <a:off x="4304722" y="2897900"/>
            <a:ext cx="4286312" cy="32147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Выгнутая вверх стрелка 4"/>
          <p:cNvSpPr/>
          <p:nvPr/>
        </p:nvSpPr>
        <p:spPr>
          <a:xfrm rot="885306" flipH="1">
            <a:off x="5274872" y="3466843"/>
            <a:ext cx="1505309" cy="665520"/>
          </a:xfrm>
          <a:prstGeom prst="curvedDownArrow">
            <a:avLst>
              <a:gd name="adj1" fmla="val 0"/>
              <a:gd name="adj2" fmla="val 11525"/>
              <a:gd name="adj3" fmla="val 2142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556792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Снеговая вода</a:t>
            </a:r>
          </a:p>
          <a:p>
            <a:r>
              <a:rPr lang="ru-RU" sz="2000" dirty="0" smtClean="0"/>
              <a:t>Прозрачный раствор, образование осадка не наблюдается.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620688"/>
            <a:ext cx="6398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Обнаружение ионов  </a:t>
            </a:r>
            <a:r>
              <a:rPr lang="ru-RU" sz="3600" b="1" dirty="0" err="1" smtClean="0"/>
              <a:t>Fe³</a:t>
            </a:r>
            <a:r>
              <a:rPr lang="ru-RU" sz="3600" b="1" baseline="30000" dirty="0" err="1" smtClean="0"/>
              <a:t>+</a:t>
            </a:r>
            <a:r>
              <a:rPr lang="ru-RU" sz="3600" b="1" baseline="30000" dirty="0" smtClean="0"/>
              <a:t> </a:t>
            </a:r>
            <a:r>
              <a:rPr lang="ru-RU" sz="3600" b="1" dirty="0" smtClean="0"/>
              <a:t>, Fe2</a:t>
            </a:r>
            <a:r>
              <a:rPr lang="ru-RU" sz="3600" b="1" baseline="30000" dirty="0" smtClean="0"/>
              <a:t>+</a:t>
            </a:r>
            <a:endParaRPr lang="ru-RU" sz="36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ba26eac5120e8f54bd2c202488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1428736"/>
            <a:ext cx="4572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00430" y="285728"/>
            <a:ext cx="213475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3600" b="1" dirty="0" smtClean="0">
                <a:latin typeface="+mj-lt"/>
              </a:rPr>
              <a:t>Введение</a:t>
            </a:r>
            <a:endParaRPr lang="ru-RU" sz="3600" b="1" dirty="0">
              <a:latin typeface="+mj-lt"/>
            </a:endParaRPr>
          </a:p>
        </p:txBody>
      </p:sp>
      <p:pic>
        <p:nvPicPr>
          <p:cNvPr id="8" name="Рисунок 7" descr="Без имени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226" t="37877" r="14591" b="10153"/>
          <a:stretch>
            <a:fillRect/>
          </a:stretch>
        </p:blipFill>
        <p:spPr>
          <a:xfrm>
            <a:off x="5111186" y="2214554"/>
            <a:ext cx="3461341" cy="26432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917912"/>
            <a:ext cx="478802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Дождевая вода – одна из форм атмосферных осадков. Источник дождевой воды – влага, которая испаряется с поверхности увлажненной почвы и водоемов. При перемещении в пространстве оно перераспределяет не только тепло и влагу, но и самые разные химические элементы, соли, пыль. </a:t>
            </a:r>
          </a:p>
          <a:p>
            <a:endParaRPr lang="ru-RU" sz="2000" dirty="0" smtClean="0"/>
          </a:p>
          <a:p>
            <a:r>
              <a:rPr lang="ru-RU" sz="2000" dirty="0" smtClean="0"/>
              <a:t>«Испачкать» водяной пар, поднимающийся в небеса, могут, например, лесные и степные пожары, пыль, поднятая сильными ветрами, извержения вулканов и выбросы газов гейзерами, и т. д. Все это случалось всегда, и могло успешно загрязнить дождевые воды и сто лет назад, и тысячу.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ba26eac5120e8f54bd2c202488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H="1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28860" y="357166"/>
            <a:ext cx="5419304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3600" b="1" dirty="0" smtClean="0"/>
              <a:t>Обнаружение  ионов </a:t>
            </a:r>
            <a:r>
              <a:rPr lang="ru-RU" sz="3600" b="1" dirty="0" err="1" smtClean="0"/>
              <a:t>Ca²</a:t>
            </a:r>
            <a:r>
              <a:rPr lang="ru-RU" sz="3600" b="1" baseline="30000" dirty="0" err="1" smtClean="0"/>
              <a:t>+</a:t>
            </a:r>
            <a:r>
              <a:rPr lang="ru-RU" sz="3600" b="1" dirty="0" smtClean="0"/>
              <a:t> </a:t>
            </a:r>
            <a:endParaRPr lang="ru-RU" sz="3600" b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268760"/>
            <a:ext cx="7215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Дождевая вода</a:t>
            </a:r>
          </a:p>
          <a:p>
            <a:r>
              <a:rPr lang="ru-RU" sz="2000" dirty="0" smtClean="0"/>
              <a:t>Прозрачный раствор, образование осадка не наблюдается.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86649">
            <a:off x="3236313" y="2400647"/>
            <a:ext cx="4925200" cy="3693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ba26eac5120e8f54bd2c202488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H="1">
            <a:off x="1143000" y="-1143000"/>
            <a:ext cx="6858000" cy="9144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 descr="wTuFtoiudd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72451">
            <a:off x="4104423" y="2775962"/>
            <a:ext cx="4467789" cy="3350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Выгнутая вверх стрелка 4"/>
          <p:cNvSpPr/>
          <p:nvPr/>
        </p:nvSpPr>
        <p:spPr>
          <a:xfrm rot="885306" flipH="1">
            <a:off x="4921699" y="3292942"/>
            <a:ext cx="1261676" cy="665520"/>
          </a:xfrm>
          <a:prstGeom prst="curvedDownArrow">
            <a:avLst>
              <a:gd name="adj1" fmla="val 0"/>
              <a:gd name="adj2" fmla="val 11525"/>
              <a:gd name="adj3" fmla="val 2142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484784"/>
            <a:ext cx="8715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Снеговая вода</a:t>
            </a:r>
          </a:p>
          <a:p>
            <a:r>
              <a:rPr lang="ru-RU" sz="2000" dirty="0" smtClean="0"/>
              <a:t>Прозрачный раствор, образование осадка не наблюдается.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476672"/>
            <a:ext cx="5419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Обнаружение  ионов </a:t>
            </a:r>
            <a:r>
              <a:rPr lang="ru-RU" sz="3600" b="1" dirty="0" err="1" smtClean="0"/>
              <a:t>Ca²</a:t>
            </a:r>
            <a:r>
              <a:rPr lang="ru-RU" sz="3600" b="1" baseline="30000" dirty="0" err="1" smtClean="0"/>
              <a:t>+</a:t>
            </a:r>
            <a:r>
              <a:rPr lang="ru-RU" sz="3600" b="1" dirty="0" smtClean="0"/>
              <a:t> </a:t>
            </a:r>
            <a:endParaRPr lang="ru-RU" sz="36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ba26eac5120e8f54bd2c202488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H="1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14546" y="428604"/>
            <a:ext cx="4822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+mj-lt"/>
              </a:rPr>
              <a:t>Обнаружение иона </a:t>
            </a:r>
            <a:r>
              <a:rPr lang="ru-RU" sz="3600" b="1" dirty="0" err="1" smtClean="0">
                <a:latin typeface="+mj-lt"/>
              </a:rPr>
              <a:t>Cl</a:t>
            </a:r>
            <a:r>
              <a:rPr lang="ru-RU" sz="3600" b="1" dirty="0" smtClean="0">
                <a:latin typeface="+mj-lt"/>
              </a:rPr>
              <a:t>ˉ </a:t>
            </a:r>
            <a:endParaRPr lang="ru-RU" sz="3600" dirty="0">
              <a:latin typeface="+mj-lt"/>
            </a:endParaRPr>
          </a:p>
        </p:txBody>
      </p:sp>
      <p:pic>
        <p:nvPicPr>
          <p:cNvPr id="26626" name="Picture 2" descr="https://sun9-88.userapi.com/impg/tI41Ni1x6gsfiLvy7nilyyyd61o9HGwQvCv81Q/ptGSf3-l360.jpg?size=1600x1200&amp;quality=95&amp;sign=bdff67db28dca0be3b2779f11d106d2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2817">
            <a:off x="3102606" y="2439458"/>
            <a:ext cx="4787600" cy="3590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55576" y="1196752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Дождевая вода</a:t>
            </a:r>
          </a:p>
          <a:p>
            <a:r>
              <a:rPr lang="ru-RU" sz="2000" dirty="0" smtClean="0"/>
              <a:t>Прозрачный раствор, образование осадка не наблюдается.</a:t>
            </a:r>
            <a:endParaRPr lang="ru-RU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ba26eac5120e8f54bd2c202488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H="1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1428736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Дождевая вода</a:t>
            </a:r>
          </a:p>
          <a:p>
            <a:r>
              <a:rPr lang="ru-RU" sz="2000" dirty="0" smtClean="0"/>
              <a:t>Прозрачный раствор, образование осадка не наблюдается.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428604"/>
            <a:ext cx="4858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+mj-lt"/>
              </a:rPr>
              <a:t>Обнаружение иона </a:t>
            </a:r>
            <a:r>
              <a:rPr lang="ru-RU" sz="3600" b="1" dirty="0" smtClean="0"/>
              <a:t>S²ˉ</a:t>
            </a:r>
            <a:endParaRPr lang="ru-RU" sz="3600" dirty="0">
              <a:latin typeface="+mj-lt"/>
            </a:endParaRPr>
          </a:p>
        </p:txBody>
      </p:sp>
      <p:pic>
        <p:nvPicPr>
          <p:cNvPr id="5" name="Picture 2" descr="https://sun9-88.userapi.com/impg/tI41Ni1x6gsfiLvy7nilyyyd61o9HGwQvCv81Q/ptGSf3-l360.jpg?size=1600x1200&amp;quality=95&amp;sign=bdff67db28dca0be3b2779f11d106d2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1314">
            <a:off x="3188560" y="2548161"/>
            <a:ext cx="4613527" cy="34601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ba26eac5120e8f54bd2c202488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H="1">
            <a:off x="1143000" y="-1143000"/>
            <a:ext cx="6858000" cy="9144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 descr="wTuFtoiudd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72451">
            <a:off x="3890109" y="2275896"/>
            <a:ext cx="4467789" cy="3350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Выгнутая вверх стрелка 4"/>
          <p:cNvSpPr/>
          <p:nvPr/>
        </p:nvSpPr>
        <p:spPr>
          <a:xfrm rot="885306" flipH="1">
            <a:off x="5404682" y="2940876"/>
            <a:ext cx="1676329" cy="665520"/>
          </a:xfrm>
          <a:prstGeom prst="curvedDownArrow">
            <a:avLst>
              <a:gd name="adj1" fmla="val 0"/>
              <a:gd name="adj2" fmla="val 11525"/>
              <a:gd name="adj3" fmla="val 2142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Vaf1rNsNwy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41490">
            <a:off x="2705319" y="4222603"/>
            <a:ext cx="2985469" cy="22391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83568" y="404664"/>
            <a:ext cx="4822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Обнаружение иона </a:t>
            </a:r>
            <a:r>
              <a:rPr lang="ru-RU" sz="3600" b="1" dirty="0" err="1" smtClean="0"/>
              <a:t>Cl</a:t>
            </a:r>
            <a:r>
              <a:rPr lang="ru-RU" sz="3600" b="1" dirty="0" smtClean="0"/>
              <a:t>ˉ 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052736"/>
            <a:ext cx="4683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Обнаружение</a:t>
            </a:r>
            <a:r>
              <a:rPr lang="ru-RU" b="1" dirty="0" smtClean="0"/>
              <a:t> </a:t>
            </a:r>
            <a:r>
              <a:rPr lang="ru-RU" sz="3600" b="1" dirty="0" smtClean="0"/>
              <a:t>иона S²ˉ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772816"/>
            <a:ext cx="32403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Снеговая  вода при взаимодействии с нитратом серебра </a:t>
            </a:r>
            <a:r>
              <a:rPr lang="en-US" sz="2000" dirty="0" err="1" smtClean="0"/>
              <a:t>AgNO</a:t>
            </a:r>
            <a:r>
              <a:rPr lang="ru-RU" sz="2000" baseline="-25000" dirty="0" smtClean="0"/>
              <a:t>3 </a:t>
            </a:r>
            <a:r>
              <a:rPr lang="ru-RU" sz="2000" dirty="0" smtClean="0"/>
              <a:t>выпадает белый творожистый осадок </a:t>
            </a:r>
            <a:r>
              <a:rPr lang="en-US" sz="2000" dirty="0" err="1" smtClean="0"/>
              <a:t>AgCl</a:t>
            </a:r>
            <a:endParaRPr lang="ru-RU" sz="2000" dirty="0" smtClean="0"/>
          </a:p>
          <a:p>
            <a:r>
              <a:rPr lang="ru-RU" sz="2000" dirty="0" smtClean="0"/>
              <a:t>При взаимодействии с   сульфатом меди </a:t>
            </a:r>
            <a:r>
              <a:rPr lang="en-US" sz="2000" dirty="0" err="1" smtClean="0"/>
              <a:t>CuSO</a:t>
            </a:r>
            <a:r>
              <a:rPr lang="ru-RU" sz="2000" baseline="-25000" dirty="0" smtClean="0"/>
              <a:t>4  </a:t>
            </a:r>
            <a:r>
              <a:rPr lang="ru-RU" sz="2000" dirty="0" smtClean="0"/>
              <a:t>образуется прозрачный раствор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ba26eac5120e8f54bd2c202488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H="1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28794" y="428604"/>
            <a:ext cx="5486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+mj-lt"/>
              </a:rPr>
              <a:t>Обнаружение иона SO</a:t>
            </a:r>
            <a:r>
              <a:rPr lang="ru-RU" sz="3600" b="1" baseline="-25000" dirty="0" smtClean="0">
                <a:latin typeface="+mj-lt"/>
              </a:rPr>
              <a:t>4</a:t>
            </a:r>
            <a:r>
              <a:rPr lang="ru-RU" sz="3600" b="1" dirty="0" smtClean="0">
                <a:latin typeface="+mj-lt"/>
              </a:rPr>
              <a:t>²ˉ </a:t>
            </a:r>
            <a:endParaRPr lang="ru-RU" sz="3600" dirty="0">
              <a:latin typeface="+mj-lt"/>
            </a:endParaRPr>
          </a:p>
        </p:txBody>
      </p:sp>
      <p:pic>
        <p:nvPicPr>
          <p:cNvPr id="27650" name="Picture 2" descr="https://sun9-79.userapi.com/impg/PWTI0nvfZyvdk8CGR6Y3h9KfumDfClwgklVCww/w9WnOtlLOAo.jpg?size=1600x1200&amp;quality=95&amp;sign=d5bb0ee1eb4ef296eb3320bb2586df81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8712">
            <a:off x="3043620" y="2504477"/>
            <a:ext cx="4837371" cy="36280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85786" y="1428736"/>
            <a:ext cx="6858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Дождевая вода</a:t>
            </a:r>
          </a:p>
          <a:p>
            <a:r>
              <a:rPr lang="ru-RU" sz="2000" dirty="0" smtClean="0"/>
              <a:t>Прозрачный раствор, образование осадка не наблюдается.</a:t>
            </a:r>
            <a:endParaRPr lang="ru-RU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ba26eac5120e8f54bd2c202488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H="1">
            <a:off x="1143000" y="-1143000"/>
            <a:ext cx="6858000" cy="9144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 descr="wTuFtoiudd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72451">
            <a:off x="4234544" y="2900901"/>
            <a:ext cx="4236910" cy="31776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Выгнутая вверх стрелка 4"/>
          <p:cNvSpPr/>
          <p:nvPr/>
        </p:nvSpPr>
        <p:spPr>
          <a:xfrm rot="885306" flipH="1">
            <a:off x="5983791" y="3366147"/>
            <a:ext cx="1836543" cy="665520"/>
          </a:xfrm>
          <a:prstGeom prst="curvedDownArrow">
            <a:avLst>
              <a:gd name="adj1" fmla="val 0"/>
              <a:gd name="adj2" fmla="val 11525"/>
              <a:gd name="adj3" fmla="val 2142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928802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Снеговая вода</a:t>
            </a:r>
          </a:p>
          <a:p>
            <a:r>
              <a:rPr lang="ru-RU" dirty="0" smtClean="0"/>
              <a:t>Прозрачный раствор, образование осадка не наблюдается.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548680"/>
            <a:ext cx="53070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Обнаружение иона SO</a:t>
            </a:r>
            <a:r>
              <a:rPr lang="ru-RU" sz="3600" b="1" baseline="-25000" dirty="0" smtClean="0"/>
              <a:t>4</a:t>
            </a:r>
            <a:r>
              <a:rPr lang="ru-RU" sz="3600" b="1" dirty="0" smtClean="0"/>
              <a:t>²ˉ </a:t>
            </a:r>
            <a:endParaRPr lang="ru-RU" sz="3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ba26eac5120e8f54bd2c202488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H="1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1428736"/>
            <a:ext cx="75009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Дождевая и снеговая вода</a:t>
            </a:r>
          </a:p>
          <a:p>
            <a:r>
              <a:rPr lang="ru-RU" sz="2000" dirty="0" smtClean="0"/>
              <a:t>Прозрачный раствор, образование осадка и вскипание раствора не наблюдается.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428604"/>
            <a:ext cx="53421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+mj-lt"/>
              </a:rPr>
              <a:t>Обнаружение иона CO</a:t>
            </a:r>
            <a:r>
              <a:rPr lang="ru-RU" sz="3600" b="1" baseline="-25000" dirty="0" smtClean="0">
                <a:latin typeface="+mj-lt"/>
              </a:rPr>
              <a:t>3</a:t>
            </a:r>
            <a:r>
              <a:rPr lang="ru-RU" sz="3600" b="1" dirty="0" smtClean="0">
                <a:latin typeface="+mj-lt"/>
              </a:rPr>
              <a:t>²ˉ</a:t>
            </a:r>
            <a:endParaRPr lang="ru-RU" sz="3600" dirty="0">
              <a:latin typeface="+mj-lt"/>
            </a:endParaRPr>
          </a:p>
        </p:txBody>
      </p:sp>
      <p:pic>
        <p:nvPicPr>
          <p:cNvPr id="5" name="Рисунок 4" descr="https://sun9-west.userapi.com/sun9-15/s/v1/ig2/3pM-RmyiKqxf6SaUffTQnVVoWeTnEdjpNMQooiflW-u7z-fW6ot-HyJmXcpVuWc_7kvIO0JNYLsFjA0Qix1vMP92.jpg?size=1600x1200&amp;quality=95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6724">
            <a:off x="3061973" y="2591860"/>
            <a:ext cx="4653421" cy="32817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ba26eac5120e8f54bd2c202488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H="1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42910" y="500042"/>
            <a:ext cx="7715304" cy="65248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ru-RU" sz="2000" dirty="0" smtClean="0"/>
              <a:t> В условиях школьной химической лаборатории не удалось выявить серьёзных изменений по составу природной дождевой воды, собранной 22 октября в нашей местности.</a:t>
            </a:r>
          </a:p>
          <a:p>
            <a:pPr marL="457200" lvl="0" indent="-457200" algn="just">
              <a:buFont typeface="+mj-lt"/>
              <a:buAutoNum type="arabicPeriod"/>
            </a:pPr>
            <a:endParaRPr lang="ru-RU" sz="2000" dirty="0" smtClean="0"/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 smtClean="0"/>
              <a:t>Экспериментальным путём в отдельных образцах природной дождевой воды было установлено наличие незначительных механических примесей и некоторых химических загрязнителей. В талых снежных водах было обнаружено содержание ионов хлора.</a:t>
            </a:r>
          </a:p>
          <a:p>
            <a:pPr marL="457200" lvl="0" indent="-457200" algn="just">
              <a:buFont typeface="+mj-lt"/>
              <a:buAutoNum type="arabicPeriod"/>
            </a:pPr>
            <a:endParaRPr lang="ru-RU" sz="2000" dirty="0" smtClean="0"/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 smtClean="0"/>
              <a:t>Дождь на 22 октября 2022 года не являлся «кислотным».</a:t>
            </a:r>
          </a:p>
          <a:p>
            <a:pPr marL="457200" lvl="0" indent="-457200" algn="just">
              <a:buFont typeface="+mj-lt"/>
              <a:buAutoNum type="arabicPeriod"/>
            </a:pPr>
            <a:endParaRPr lang="ru-RU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Снеговая вода на 22 декабря 2022 года имела слабокислую реакцию среды и содержала примеси хлора, которые могли быть занесены ветром с промышленных предприятий г. Перми.</a:t>
            </a:r>
            <a:br>
              <a:rPr lang="ru-RU" sz="2000" dirty="0" smtClean="0"/>
            </a:br>
            <a:r>
              <a:rPr lang="ru-RU" sz="2000" dirty="0" smtClean="0"/>
              <a:t> Атмосферу над п. Звёздный можно считать достаточно </a:t>
            </a:r>
            <a:r>
              <a:rPr lang="ru-RU" sz="2000" dirty="0" smtClean="0"/>
              <a:t>чистой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 </a:t>
            </a:r>
            <a:r>
              <a:rPr lang="ru-RU" sz="2000" dirty="0" smtClean="0"/>
              <a:t>Гипотеза </a:t>
            </a:r>
            <a:r>
              <a:rPr lang="ru-RU" sz="2000" dirty="0" smtClean="0"/>
              <a:t>о том, что дождевая и снеговая вода содержит примеси, связанные с деятельностью человека или природными факторами подтвердилась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0"/>
            <a:ext cx="1960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+mj-lt"/>
              </a:rPr>
              <a:t>Выводы:</a:t>
            </a:r>
            <a:endParaRPr lang="ru-RU" sz="3600" b="1" dirty="0"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ba26eac5120e8f54bd2c202488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H="1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928662" y="73533"/>
            <a:ext cx="6715172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Заключение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Учитывая, что состав воды может служить показателем чистоты воздуха только в определённое время, можно сделать вывод о том, что в дни, когда отбирались пробы воды и снега , в воздухе не наблюдалось превышения предельно допустимых концентраций опасных химических загрязнителей. Но для достоверности полученных данных необходимо продолжить исследования, и проанализировать дождевые пробы не выборочно, как сделала я в своей работе, а в течение длительного времени по мере выпадения осадков.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2771" name="Picture 3" descr="https://vkraskah-spb.ru/wp-content/uploads/2017/11/Calendar_A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59" r="3608"/>
          <a:stretch>
            <a:fillRect/>
          </a:stretch>
        </p:blipFill>
        <p:spPr bwMode="auto">
          <a:xfrm>
            <a:off x="2915816" y="3861048"/>
            <a:ext cx="3643338" cy="3143272"/>
          </a:xfrm>
          <a:prstGeom prst="rect">
            <a:avLst/>
          </a:prstGeom>
          <a:noFill/>
        </p:spPr>
      </p:pic>
      <p:sp>
        <p:nvSpPr>
          <p:cNvPr id="5" name="Капля 4"/>
          <p:cNvSpPr/>
          <p:nvPr/>
        </p:nvSpPr>
        <p:spPr>
          <a:xfrm rot="19127402">
            <a:off x="3027969" y="4466953"/>
            <a:ext cx="170411" cy="147872"/>
          </a:xfrm>
          <a:prstGeom prst="teardrop">
            <a:avLst>
              <a:gd name="adj" fmla="val 16699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Капля 27"/>
          <p:cNvSpPr/>
          <p:nvPr/>
        </p:nvSpPr>
        <p:spPr>
          <a:xfrm rot="19127402">
            <a:off x="3528035" y="5109895"/>
            <a:ext cx="170411" cy="147872"/>
          </a:xfrm>
          <a:prstGeom prst="teardrop">
            <a:avLst>
              <a:gd name="adj" fmla="val 16699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Капля 28"/>
          <p:cNvSpPr/>
          <p:nvPr/>
        </p:nvSpPr>
        <p:spPr>
          <a:xfrm rot="19127402">
            <a:off x="5814051" y="4466953"/>
            <a:ext cx="170411" cy="147872"/>
          </a:xfrm>
          <a:prstGeom prst="teardrop">
            <a:avLst>
              <a:gd name="adj" fmla="val 16699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апля 29"/>
          <p:cNvSpPr/>
          <p:nvPr/>
        </p:nvSpPr>
        <p:spPr>
          <a:xfrm rot="19127402">
            <a:off x="5242547" y="4466953"/>
            <a:ext cx="170411" cy="147872"/>
          </a:xfrm>
          <a:prstGeom prst="teardrop">
            <a:avLst>
              <a:gd name="adj" fmla="val 16699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Капля 30"/>
          <p:cNvSpPr/>
          <p:nvPr/>
        </p:nvSpPr>
        <p:spPr>
          <a:xfrm rot="19127402">
            <a:off x="4099539" y="4466953"/>
            <a:ext cx="170411" cy="147872"/>
          </a:xfrm>
          <a:prstGeom prst="teardrop">
            <a:avLst>
              <a:gd name="adj" fmla="val 16699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Капля 31"/>
          <p:cNvSpPr/>
          <p:nvPr/>
        </p:nvSpPr>
        <p:spPr>
          <a:xfrm rot="19127402">
            <a:off x="6242679" y="5681400"/>
            <a:ext cx="170411" cy="147872"/>
          </a:xfrm>
          <a:prstGeom prst="teardrop">
            <a:avLst>
              <a:gd name="adj" fmla="val 16699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Капля 32"/>
          <p:cNvSpPr/>
          <p:nvPr/>
        </p:nvSpPr>
        <p:spPr>
          <a:xfrm rot="19127402">
            <a:off x="4599605" y="5681399"/>
            <a:ext cx="170411" cy="147872"/>
          </a:xfrm>
          <a:prstGeom prst="teardrop">
            <a:avLst>
              <a:gd name="adj" fmla="val 16699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Капля 33"/>
          <p:cNvSpPr/>
          <p:nvPr/>
        </p:nvSpPr>
        <p:spPr>
          <a:xfrm rot="19127402">
            <a:off x="2956531" y="6252904"/>
            <a:ext cx="170411" cy="147872"/>
          </a:xfrm>
          <a:prstGeom prst="teardrop">
            <a:avLst>
              <a:gd name="adj" fmla="val 16699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ba26eac5120e8f54bd2c202488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42910" y="431852"/>
            <a:ext cx="792961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Гипотеза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ождевая и снеговая  вода содержит примеси, связанные с деятельностью человека или природными факторами.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Цель работы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Определить степень и возможные источники загрязнения дождевой и снеговой воды в п. Звёздный.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Провести эксперимент по определению химического состава дождевых и снеговых вод в п. Звёздный на примере одной пробы.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Проведение качественного, в соответствии с методикой, отбора проб дождевой и снеговой воды.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Исследование чистоты атмосферы по состоянию природной дождевой воды на 22 октября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2022 года и снеговой воды на 22 декабря 2022 года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ba26eac5120e8f54bd2c202488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H="1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2050" name="Picture 2" descr="https://stihi.ru/pics/2022/08/29/26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500042"/>
            <a:ext cx="6072230" cy="559169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ba26eac5120e8f54bd2c202488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H="1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260648"/>
            <a:ext cx="727280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Список литературы.</a:t>
            </a:r>
            <a:endParaRPr lang="ru-RU" sz="3600" dirty="0" smtClean="0"/>
          </a:p>
          <a:p>
            <a:pPr lvl="0"/>
            <a:r>
              <a:rPr lang="ru-RU" dirty="0" smtClean="0"/>
              <a:t>1</a:t>
            </a:r>
            <a:r>
              <a:rPr lang="ru-RU" sz="2000" dirty="0" smtClean="0"/>
              <a:t>. Артур Голицын «Инженерная геоэкология» [Электронный ресурс] URL:  </a:t>
            </a:r>
            <a:r>
              <a:rPr lang="ru-RU" sz="2000" dirty="0" smtClean="0">
                <a:hlinkClick r:id="rId3"/>
              </a:rPr>
              <a:t>https://iknigi.net/avtor-artur-golicyn/21272-inzhenernaya-geoekologiya-artur-golicyn/read/page-7.html</a:t>
            </a:r>
            <a:r>
              <a:rPr lang="ru-RU" sz="2000" dirty="0" smtClean="0"/>
              <a:t>  (Дата обращения: 28.10.22).</a:t>
            </a:r>
          </a:p>
          <a:p>
            <a:pPr lvl="0"/>
            <a:r>
              <a:rPr lang="ru-RU" sz="2000" dirty="0" smtClean="0"/>
              <a:t>2. Барков С. А., </a:t>
            </a:r>
            <a:r>
              <a:rPr lang="ru-RU" sz="2000" dirty="0" err="1" smtClean="0"/>
              <a:t>Ронжина</a:t>
            </a:r>
            <a:r>
              <a:rPr lang="ru-RU" sz="2000" dirty="0" smtClean="0"/>
              <a:t> Н. М., Качественный анализ. М.: Высшая школа, 1962.</a:t>
            </a:r>
          </a:p>
          <a:p>
            <a:pPr lvl="0"/>
            <a:r>
              <a:rPr lang="ru-RU" sz="2000" dirty="0" smtClean="0"/>
              <a:t>3. </a:t>
            </a:r>
            <a:r>
              <a:rPr lang="ru-RU" sz="2000" dirty="0" err="1" smtClean="0"/>
              <a:t>Подакина</a:t>
            </a:r>
            <a:r>
              <a:rPr lang="ru-RU" sz="2000" dirty="0" smtClean="0"/>
              <a:t> В.В. «Дождевая вода: факты и заблуждения» [Электронный ресурс] URL:  (</a:t>
            </a:r>
            <a:r>
              <a:rPr lang="ru-RU" sz="2000" u="sng" dirty="0" smtClean="0">
                <a:hlinkClick r:id="rId4"/>
              </a:rPr>
              <a:t>https://medaboutme.ru/articles/dozhdevaya_voda_fakty_i_zabluzhdeniya/</a:t>
            </a:r>
            <a:r>
              <a:rPr lang="ru-RU" sz="2000" dirty="0" smtClean="0"/>
              <a:t>  (Дата обращения: 28.10.22).</a:t>
            </a:r>
          </a:p>
          <a:p>
            <a:pPr lvl="0"/>
            <a:r>
              <a:rPr lang="ru-RU" sz="2000" dirty="0" smtClean="0"/>
              <a:t>4. «Системы очистки воды » [Электронный ресурс] URL:  </a:t>
            </a:r>
            <a:r>
              <a:rPr lang="ru-RU" sz="2000" u="sng" dirty="0" smtClean="0">
                <a:hlinkClick r:id="rId5"/>
              </a:rPr>
              <a:t>https://sistemyochistkivody.ru/dozhdevaya-voda.html</a:t>
            </a:r>
            <a:r>
              <a:rPr lang="ru-RU" sz="2000" dirty="0" smtClean="0"/>
              <a:t>  (Дата обращения: 08.11.22).</a:t>
            </a:r>
          </a:p>
          <a:p>
            <a:pPr lvl="0"/>
            <a:r>
              <a:rPr lang="ru-RU" sz="2000" dirty="0" smtClean="0"/>
              <a:t>5. «Химический состав атмосферных осадков» Максимович Г.А. Тезисы докладов по химической географии вод. </a:t>
            </a:r>
            <a:r>
              <a:rPr lang="ru-RU" sz="2000" dirty="0" err="1" smtClean="0"/>
              <a:t>Молотовский</a:t>
            </a:r>
            <a:r>
              <a:rPr lang="ru-RU" sz="2000" dirty="0" smtClean="0"/>
              <a:t> Государственный университет им. А.М. Горького Гор. Молотов, тип. обл. изд. Звезда 1949-6861 Тир. 475 экз.</a:t>
            </a:r>
          </a:p>
          <a:p>
            <a:pPr lvl="0"/>
            <a:r>
              <a:rPr lang="ru-RU" sz="2000" dirty="0" smtClean="0"/>
              <a:t>6. Шапиро С. А., Шапиро М. А., Аналитическая химия. М.: Высшая школа, 1963.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ba26eac5120e8f54bd2c20248803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42910" y="783536"/>
            <a:ext cx="764386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8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дождевая вода (1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проба), снеговая вода (1 проба)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68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68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Методы исследования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Наблюдение, цифровое оборудование точки роста, датчик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pH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 мультидатчик оптической плотности и мутности, проведение качественных реакций на ионы. </a:t>
            </a:r>
          </a:p>
          <a:p>
            <a:pPr marL="0" marR="0" lvl="0" indent="468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68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Оборудование: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Цифровая лаборатория по экологии точки роста, универсальная индикаторная бумага, лакмус, метилоранж, фенолфталеин химические реактивы: нитрат серебра, хлорид железа, нитрат кальция, хлорид бария.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 descr="1639404141_44-abrakadabra-fun-p-khimicheskie-risunki-4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811" t="63542" r="5357" b="4166"/>
          <a:stretch>
            <a:fillRect/>
          </a:stretch>
        </p:blipFill>
        <p:spPr>
          <a:xfrm>
            <a:off x="6429388" y="5072074"/>
            <a:ext cx="1571636" cy="1571636"/>
          </a:xfrm>
          <a:prstGeom prst="rect">
            <a:avLst/>
          </a:prstGeom>
        </p:spPr>
      </p:pic>
      <p:pic>
        <p:nvPicPr>
          <p:cNvPr id="5" name="Рисунок 4" descr="1639404141_44-abrakadabra-fun-p-khimicheskie-risunki-4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119" t="39583" r="33259" b="31250"/>
          <a:stretch>
            <a:fillRect/>
          </a:stretch>
        </p:blipFill>
        <p:spPr>
          <a:xfrm>
            <a:off x="714348" y="5000636"/>
            <a:ext cx="2255371" cy="1857364"/>
          </a:xfrm>
          <a:prstGeom prst="rect">
            <a:avLst/>
          </a:prstGeom>
        </p:spPr>
      </p:pic>
      <p:pic>
        <p:nvPicPr>
          <p:cNvPr id="6" name="Рисунок 5" descr="1639404141_44-abrakadabra-fun-p-khimicheskie-risunki-4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671" t="38542" b="34375"/>
          <a:stretch>
            <a:fillRect/>
          </a:stretch>
        </p:blipFill>
        <p:spPr>
          <a:xfrm rot="1874049">
            <a:off x="7835379" y="180484"/>
            <a:ext cx="1577032" cy="117961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ba26eac5120e8f54bd2c20248803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8196" name="Picture 4" descr="https://upload.wikimedia.org/wikipedia/commons/thumb/5/5b/Antu_colors-chromagreen.svg/768px-Antu_colors-chromagree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285992"/>
            <a:ext cx="1745269" cy="1643074"/>
          </a:xfrm>
          <a:prstGeom prst="rect">
            <a:avLst/>
          </a:prstGeom>
          <a:noFill/>
        </p:spPr>
      </p:pic>
      <p:pic>
        <p:nvPicPr>
          <p:cNvPr id="8198" name="Picture 6" descr="https://upload.wikimedia.org/wikipedia/commons/thumb/c/c7/Antu_colors-chromared.svg/1024px-Antu_colors-chromared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357430"/>
            <a:ext cx="1785918" cy="1785919"/>
          </a:xfrm>
          <a:prstGeom prst="rect">
            <a:avLst/>
          </a:prstGeom>
          <a:noFill/>
        </p:spPr>
      </p:pic>
      <p:pic>
        <p:nvPicPr>
          <p:cNvPr id="8202" name="Picture 10" descr="https://upload.wikimedia.org/wikipedia/commons/thumb/2/22/Antu_application-x-bittorrent.svg/1024px-Antu_application-x-bittorrent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3714752"/>
            <a:ext cx="1500198" cy="1500198"/>
          </a:xfrm>
          <a:prstGeom prst="rect">
            <a:avLst/>
          </a:prstGeom>
          <a:noFill/>
        </p:spPr>
      </p:pic>
      <p:pic>
        <p:nvPicPr>
          <p:cNvPr id="8204" name="Picture 12" descr="https://i.pinimg.com/originals/ab/e7/e2/abe7e243cbdbe1cdbb0bf28b4869b15f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4286248" y="4714884"/>
            <a:ext cx="3556025" cy="2000264"/>
          </a:xfrm>
          <a:prstGeom prst="rect">
            <a:avLst/>
          </a:prstGeom>
          <a:noFill/>
        </p:spPr>
      </p:pic>
      <p:sp>
        <p:nvSpPr>
          <p:cNvPr id="12" name="Капля 11"/>
          <p:cNvSpPr/>
          <p:nvPr/>
        </p:nvSpPr>
        <p:spPr>
          <a:xfrm rot="18923320">
            <a:off x="6509178" y="3359973"/>
            <a:ext cx="1054867" cy="1066864"/>
          </a:xfrm>
          <a:prstGeom prst="teardrop">
            <a:avLst>
              <a:gd name="adj" fmla="val 114764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Капля 12"/>
          <p:cNvSpPr/>
          <p:nvPr/>
        </p:nvSpPr>
        <p:spPr>
          <a:xfrm rot="18923320">
            <a:off x="4623149" y="4233693"/>
            <a:ext cx="826398" cy="891571"/>
          </a:xfrm>
          <a:prstGeom prst="teardrop">
            <a:avLst>
              <a:gd name="adj" fmla="val 114764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апля 13"/>
          <p:cNvSpPr/>
          <p:nvPr/>
        </p:nvSpPr>
        <p:spPr>
          <a:xfrm rot="18923320">
            <a:off x="3265638" y="5298850"/>
            <a:ext cx="994731" cy="960092"/>
          </a:xfrm>
          <a:prstGeom prst="teardrop">
            <a:avLst>
              <a:gd name="adj" fmla="val 114764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апля 14"/>
          <p:cNvSpPr/>
          <p:nvPr/>
        </p:nvSpPr>
        <p:spPr>
          <a:xfrm rot="18923320">
            <a:off x="1247664" y="5617013"/>
            <a:ext cx="890277" cy="866803"/>
          </a:xfrm>
          <a:prstGeom prst="teardrop">
            <a:avLst>
              <a:gd name="adj" fmla="val 114764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357290" y="3143248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H</a:t>
            </a:r>
            <a:r>
              <a:rPr lang="ru-RU" baseline="-25000" dirty="0" smtClean="0"/>
              <a:t>2</a:t>
            </a:r>
            <a:r>
              <a:rPr lang="ru-RU" dirty="0" smtClean="0"/>
              <a:t>S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357422" y="4357694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NO</a:t>
            </a:r>
            <a:r>
              <a:rPr lang="ru-RU" baseline="-25000" dirty="0" smtClean="0"/>
              <a:t>2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14744" y="3071810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HCl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786314" y="4500570"/>
            <a:ext cx="53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CO</a:t>
            </a:r>
            <a:r>
              <a:rPr lang="ru-RU" baseline="-25000" dirty="0" smtClean="0"/>
              <a:t>2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786446" y="5786454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SO</a:t>
            </a:r>
            <a:r>
              <a:rPr lang="ru-RU" baseline="-25000" dirty="0" smtClean="0"/>
              <a:t>2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500826" y="3571876"/>
            <a:ext cx="10530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угольная</a:t>
            </a:r>
          </a:p>
          <a:p>
            <a:pPr algn="ctr"/>
            <a:r>
              <a:rPr lang="ru-RU" dirty="0" smtClean="0"/>
              <a:t>кислота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286116" y="5500702"/>
            <a:ext cx="968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азотная</a:t>
            </a:r>
          </a:p>
          <a:p>
            <a:pPr algn="ctr"/>
            <a:r>
              <a:rPr lang="ru-RU" dirty="0" smtClean="0"/>
              <a:t>кислота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214414" y="5715016"/>
            <a:ext cx="952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серная </a:t>
            </a:r>
          </a:p>
          <a:p>
            <a:pPr algn="ctr"/>
            <a:r>
              <a:rPr lang="ru-RU" dirty="0" smtClean="0"/>
              <a:t>кислота</a:t>
            </a:r>
            <a:endParaRPr lang="ru-RU" dirty="0"/>
          </a:p>
        </p:txBody>
      </p:sp>
      <p:pic>
        <p:nvPicPr>
          <p:cNvPr id="8206" name="Picture 14" descr="https://e.allegroimg.com/original/03bcd7/6a85dd3f47f5b7191306879d3d6e/naklejki-CHMURKI-skandynawskie-obloczki-18-26cm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285852" y="-142900"/>
            <a:ext cx="6286544" cy="262727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ba26eac5120e8f54bd2c202488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4" name="Picture 2" descr="https://www.ogorod.ru/images/cache/640x314/crop/images%7Ccms-image-00010517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31" t="23886" r="10937" b="18789"/>
          <a:stretch>
            <a:fillRect/>
          </a:stretch>
        </p:blipFill>
        <p:spPr bwMode="auto">
          <a:xfrm>
            <a:off x="2571736" y="5429264"/>
            <a:ext cx="3500462" cy="1200158"/>
          </a:xfrm>
          <a:prstGeom prst="rect">
            <a:avLst/>
          </a:prstGeom>
          <a:noFill/>
        </p:spPr>
      </p:pic>
      <p:pic>
        <p:nvPicPr>
          <p:cNvPr id="6146" name="Picture 2" descr="https://sun9-51.userapi.com/c849124/v849124340/25b76/sg78ATioSf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428736"/>
            <a:ext cx="4606444" cy="3357586"/>
          </a:xfrm>
          <a:prstGeom prst="rect">
            <a:avLst/>
          </a:prstGeom>
          <a:noFill/>
        </p:spPr>
      </p:pic>
      <p:pic>
        <p:nvPicPr>
          <p:cNvPr id="18434" name="Picture 2" descr="https://www.meteorologiaenred.com/wp-content/uploads/2021/06/como-se-produce-la-lluvia-acida-en-el-ambien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428604"/>
            <a:ext cx="4445031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ba26eac5120e8f54bd2c202488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4" name="Рисунок 3" descr="Без имени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937" t="31376" r="37500" b="21443"/>
          <a:stretch>
            <a:fillRect/>
          </a:stretch>
        </p:blipFill>
        <p:spPr>
          <a:xfrm>
            <a:off x="428596" y="1142984"/>
            <a:ext cx="2428892" cy="2714644"/>
          </a:xfrm>
          <a:prstGeom prst="rect">
            <a:avLst/>
          </a:prstGeom>
        </p:spPr>
      </p:pic>
      <p:pic>
        <p:nvPicPr>
          <p:cNvPr id="5" name="Рисунок 4" descr="Без имени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937" t="23450" r="34375" b="35619"/>
          <a:stretch>
            <a:fillRect/>
          </a:stretch>
        </p:blipFill>
        <p:spPr>
          <a:xfrm>
            <a:off x="3500430" y="1643050"/>
            <a:ext cx="2071702" cy="2017184"/>
          </a:xfrm>
          <a:prstGeom prst="rect">
            <a:avLst/>
          </a:prstGeom>
        </p:spPr>
      </p:pic>
      <p:pic>
        <p:nvPicPr>
          <p:cNvPr id="1028" name="Picture 4" descr="https://i.ebayimg.com/images/g/0xUAAOxyGStRqpVp/s-l40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430767">
            <a:off x="6147117" y="1447672"/>
            <a:ext cx="2415953" cy="2011282"/>
          </a:xfrm>
          <a:prstGeom prst="rect">
            <a:avLst/>
          </a:prstGeom>
          <a:noFill/>
        </p:spPr>
      </p:pic>
      <p:pic>
        <p:nvPicPr>
          <p:cNvPr id="1030" name="Picture 6" descr="https://krot.info/uploads/posts/2022-01/1642561499_10-krot-info-p-sukhoe-derevo-art-2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3857628"/>
            <a:ext cx="2428892" cy="255336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85852" y="142852"/>
            <a:ext cx="6684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+mj-lt"/>
              </a:rPr>
              <a:t>Последствия кислотных дождей</a:t>
            </a:r>
            <a:endParaRPr lang="ru-RU" sz="3600" b="1" dirty="0">
              <a:latin typeface="+mj-lt"/>
            </a:endParaRPr>
          </a:p>
        </p:txBody>
      </p:sp>
      <p:pic>
        <p:nvPicPr>
          <p:cNvPr id="1032" name="Picture 8" descr="https://sun9-17.userapi.com/impf/c636717/v636717397/50b3/9wnqDJxbOgQ.jpg?size=400x0&amp;crop=0,0.129,1,0.741&amp;quality=95&amp;sign=007d9d64c2fc7504528fc8f6c22c16b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4000504"/>
            <a:ext cx="2428892" cy="2428892"/>
          </a:xfrm>
          <a:prstGeom prst="rect">
            <a:avLst/>
          </a:prstGeom>
          <a:noFill/>
        </p:spPr>
      </p:pic>
      <p:sp>
        <p:nvSpPr>
          <p:cNvPr id="9" name="Стрелка вниз 8"/>
          <p:cNvSpPr/>
          <p:nvPr/>
        </p:nvSpPr>
        <p:spPr>
          <a:xfrm>
            <a:off x="8072462" y="1571612"/>
            <a:ext cx="285752" cy="2214578"/>
          </a:xfrm>
          <a:prstGeom prst="downArrow">
            <a:avLst>
              <a:gd name="adj1" fmla="val 50000"/>
              <a:gd name="adj2" fmla="val 15666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ba26eac5120e8f54bd2c202488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348" y="242809"/>
            <a:ext cx="5143536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8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      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1) Состав дождевой воды зависит от того, где и когда прошел дождь, откуда дул ветер, от режима работы городских предприятий, от количества машин, застрявших в пробках и от многих других факторов.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2) В состав дождевой воды могут входить окислы азота и серы, угарного газа, соединения ртути, мышьяка, свинца, ядохимикатов, пестицидов и многих других опасных веществ, попадающих в атмосферу в результате хозяйственной деятельности человека.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3) По составу дождевой воды можно судить о чистоте атмосферного воздуха в определённый период времени.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 descr="Без имени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281" t="21237" r="24219" b="33406"/>
          <a:stretch>
            <a:fillRect/>
          </a:stretch>
        </p:blipFill>
        <p:spPr>
          <a:xfrm>
            <a:off x="5857884" y="1714488"/>
            <a:ext cx="2867974" cy="271464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ba26eac5120e8f54bd2c202488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H="1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785786" y="500042"/>
            <a:ext cx="7500990" cy="5000660"/>
          </a:xfrm>
          <a:prstGeom prst="cloudCallout">
            <a:avLst>
              <a:gd name="adj1" fmla="val -51201"/>
              <a:gd name="adj2" fmla="val 6270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340768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Анализ научной литературы свидетельствует о том, что загрязненность снежного покрова отражает степень хозяйственной деятельности человека на окружающую среду. Снежный покров способен сохранять и накапливать вещества, поступающие на его поверхность из атмосферы, что позволяет проводить оценку загрязненности.</a:t>
            </a:r>
            <a:endParaRPr lang="ru-RU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927</Words>
  <Application>Microsoft Office PowerPoint</Application>
  <PresentationFormat>Экран (4:3)</PresentationFormat>
  <Paragraphs>120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Химический состав  осадков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Химический состав дождевой воды</dc:title>
  <dc:creator>София Щербакова</dc:creator>
  <cp:lastModifiedBy>sherb</cp:lastModifiedBy>
  <cp:revision>26</cp:revision>
  <dcterms:created xsi:type="dcterms:W3CDTF">2022-11-26T11:37:53Z</dcterms:created>
  <dcterms:modified xsi:type="dcterms:W3CDTF">2023-03-22T11:09:12Z</dcterms:modified>
</cp:coreProperties>
</file>