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05" autoAdjust="0"/>
    <p:restoredTop sz="96006" autoAdjust="0"/>
  </p:normalViewPr>
  <p:slideViewPr>
    <p:cSldViewPr>
      <p:cViewPr varScale="1">
        <p:scale>
          <a:sx n="87" d="100"/>
          <a:sy n="87" d="100"/>
        </p:scale>
        <p:origin x="20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8640960" cy="18002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Муниципальное бюджетное общеобразовательное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учреждение средняя общеобразовательная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школа № 2 г. Томари Сахалинской области</a:t>
            </a:r>
            <a:r>
              <a:rPr lang="ru-RU" sz="6000" b="1" dirty="0">
                <a:solidFill>
                  <a:schemeClr val="tx1"/>
                </a:solidFill>
              </a:rPr>
              <a:t/>
            </a:r>
            <a:br>
              <a:rPr lang="ru-RU" sz="6000" b="1" dirty="0">
                <a:solidFill>
                  <a:schemeClr val="tx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03880"/>
            <a:ext cx="46756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ea typeface="+mj-ea"/>
                <a:cs typeface="+mj-cs"/>
              </a:rPr>
              <a:t>Титова Вероника Александровна</a:t>
            </a:r>
          </a:p>
          <a:p>
            <a:endParaRPr lang="ru-RU" sz="2400" b="1" dirty="0">
              <a:solidFill>
                <a:prstClr val="black"/>
              </a:solidFill>
              <a:ea typeface="+mj-ea"/>
              <a:cs typeface="+mj-cs"/>
            </a:endParaRPr>
          </a:p>
          <a:p>
            <a:r>
              <a:rPr lang="ru-RU" sz="2400" b="1" dirty="0" smtClean="0">
                <a:solidFill>
                  <a:prstClr val="black"/>
                </a:solidFill>
                <a:ea typeface="+mj-ea"/>
                <a:cs typeface="+mj-cs"/>
              </a:rPr>
              <a:t>Учитель </a:t>
            </a:r>
          </a:p>
          <a:p>
            <a:r>
              <a:rPr lang="ru-RU" sz="2400" b="1" dirty="0" smtClean="0">
                <a:solidFill>
                  <a:prstClr val="black"/>
                </a:solidFill>
                <a:ea typeface="+mj-ea"/>
                <a:cs typeface="+mj-cs"/>
              </a:rPr>
              <a:t>английского языка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5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А потом накрашу смело </a:t>
            </a:r>
          </a:p>
          <a:p>
            <a:pPr marL="68580" indent="0">
              <a:buNone/>
            </a:pPr>
            <a:r>
              <a:rPr lang="ru-RU" sz="3600" b="1" dirty="0" smtClean="0"/>
              <a:t>Солнце жёлтой краской…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Yellow</a:t>
            </a:r>
            <a:endParaRPr lang="ru-RU" sz="66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64904"/>
            <a:ext cx="3885059" cy="388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63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Волны плещут через край,</a:t>
            </a:r>
          </a:p>
          <a:p>
            <a:pPr marL="68580" indent="0">
              <a:buNone/>
            </a:pPr>
            <a:r>
              <a:rPr lang="ru-RU" sz="3600" b="1" dirty="0" smtClean="0"/>
              <a:t>Новый лист скорей давай!</a:t>
            </a:r>
            <a:endParaRPr lang="en-US" sz="3600" b="1" dirty="0" smtClean="0"/>
          </a:p>
          <a:p>
            <a:pPr marL="68580" indent="0">
              <a:buNone/>
            </a:pPr>
            <a:endParaRPr lang="ru-RU" sz="66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24944"/>
            <a:ext cx="4398998" cy="3106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6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Вот неспелый мандарин</a:t>
            </a:r>
            <a:r>
              <a:rPr lang="en-US" sz="3600" b="1" dirty="0"/>
              <a:t>.</a:t>
            </a:r>
            <a:endParaRPr lang="ru-RU" sz="3600" b="1" dirty="0" smtClean="0"/>
          </a:p>
          <a:p>
            <a:pPr marL="68580" indent="0">
              <a:buNone/>
            </a:pPr>
            <a:r>
              <a:rPr lang="ru-RU" sz="3600" b="1" dirty="0" smtClean="0"/>
              <a:t>Он пока зелёный…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Green</a:t>
            </a:r>
            <a:endParaRPr lang="ru-RU" sz="66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68960"/>
            <a:ext cx="3233936" cy="3233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78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Но дозреет, и запомнишь</a:t>
            </a:r>
          </a:p>
          <a:p>
            <a:pPr marL="68580" indent="0">
              <a:buNone/>
            </a:pPr>
            <a:r>
              <a:rPr lang="ru-RU" sz="3600" b="1" dirty="0" smtClean="0"/>
              <a:t>Ты оранжевый цвет…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Orange</a:t>
            </a:r>
            <a:endParaRPr lang="ru-RU" sz="66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25086"/>
            <a:ext cx="3935760" cy="2622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48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Мышонок серый, убегай быстрей!</a:t>
            </a:r>
          </a:p>
          <a:p>
            <a:pPr marL="68580" indent="0">
              <a:buNone/>
            </a:pPr>
            <a:r>
              <a:rPr lang="ru-RU" sz="3600" b="1" dirty="0" smtClean="0"/>
              <a:t>Серый по-английски…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Grey</a:t>
            </a:r>
            <a:endParaRPr lang="ru-RU" sz="66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4095750" cy="3314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5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Кот ни в чём не виноват</a:t>
            </a:r>
          </a:p>
          <a:p>
            <a:pPr marL="68580" indent="0">
              <a:buNone/>
            </a:pPr>
            <a:r>
              <a:rPr lang="ru-RU" sz="3600" b="1" dirty="0" smtClean="0"/>
              <a:t>Он всегда был белый…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White</a:t>
            </a:r>
            <a:endParaRPr lang="ru-RU" sz="66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56936"/>
            <a:ext cx="3082192" cy="3889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66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4608512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Но залез в трубу на крыше,</a:t>
            </a:r>
          </a:p>
          <a:p>
            <a:pPr marL="68580" indent="0">
              <a:buNone/>
            </a:pPr>
            <a:r>
              <a:rPr lang="ru-RU" sz="3600" b="1" dirty="0" smtClean="0"/>
              <a:t>Чёрный, </a:t>
            </a:r>
            <a:r>
              <a:rPr lang="en-US" sz="3600" b="1" dirty="0" smtClean="0"/>
              <a:t>black</a:t>
            </a:r>
            <a:r>
              <a:rPr lang="ru-RU" sz="3600" b="1" dirty="0" smtClean="0"/>
              <a:t>, оттуда вышел…</a:t>
            </a:r>
            <a:endParaRPr lang="en-US" sz="3600" b="1" dirty="0" smtClean="0"/>
          </a:p>
          <a:p>
            <a:pPr marL="68580" indent="0">
              <a:buNone/>
            </a:pPr>
            <a:endParaRPr lang="en-US" sz="6600" b="1" dirty="0" smtClean="0"/>
          </a:p>
          <a:p>
            <a:pPr marL="68580" indent="0">
              <a:buNone/>
            </a:pPr>
            <a:r>
              <a:rPr lang="en-US" sz="6600" b="1" dirty="0" smtClean="0"/>
              <a:t>Black</a:t>
            </a:r>
            <a:endParaRPr lang="ru-RU" sz="66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4470423" cy="2979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66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4608512"/>
          </a:xfrm>
        </p:spPr>
        <p:txBody>
          <a:bodyPr/>
          <a:lstStyle/>
          <a:p>
            <a:pPr marL="68580" indent="0">
              <a:buNone/>
            </a:pPr>
            <a:r>
              <a:rPr lang="en-US" sz="3600" b="1" dirty="0" smtClean="0"/>
              <a:t>STOP! </a:t>
            </a:r>
            <a:r>
              <a:rPr lang="ru-RU" sz="3600" b="1" dirty="0" smtClean="0"/>
              <a:t>Зажегся красный свет,</a:t>
            </a:r>
          </a:p>
          <a:p>
            <a:pPr marL="68580" indent="0">
              <a:buNone/>
            </a:pPr>
            <a:r>
              <a:rPr lang="ru-RU" sz="3600" b="1" dirty="0" smtClean="0"/>
              <a:t>По-английски красный…</a:t>
            </a:r>
            <a:endParaRPr lang="en-US" sz="3600" b="1" dirty="0" smtClean="0"/>
          </a:p>
          <a:p>
            <a:pPr marL="68580" indent="0">
              <a:buNone/>
            </a:pPr>
            <a:endParaRPr lang="en-US" sz="6600" b="1" dirty="0" smtClean="0"/>
          </a:p>
          <a:p>
            <a:pPr marL="68580" indent="0">
              <a:buNone/>
            </a:pPr>
            <a:r>
              <a:rPr lang="en-US" sz="6600" b="1" dirty="0" smtClean="0"/>
              <a:t>Red</a:t>
            </a:r>
            <a:endParaRPr lang="ru-RU" sz="66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62321"/>
            <a:ext cx="2980237" cy="327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6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4608512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Больше всех цветов по нраву</a:t>
            </a:r>
          </a:p>
          <a:p>
            <a:pPr marL="68580" indent="0">
              <a:buNone/>
            </a:pPr>
            <a:r>
              <a:rPr lang="ru-RU" sz="3600" b="1" dirty="0" smtClean="0"/>
              <a:t>Мне </a:t>
            </a:r>
            <a:r>
              <a:rPr lang="ru-RU" sz="3600" b="1" dirty="0"/>
              <a:t>к</a:t>
            </a:r>
            <a:r>
              <a:rPr lang="ru-RU" sz="3600" b="1" dirty="0" smtClean="0"/>
              <a:t>оричневый цвет…</a:t>
            </a:r>
            <a:endParaRPr lang="en-US" sz="3600" b="1" dirty="0" smtClean="0"/>
          </a:p>
          <a:p>
            <a:pPr marL="68580" indent="0">
              <a:buNone/>
            </a:pPr>
            <a:endParaRPr lang="en-US" sz="6600" b="1" dirty="0" smtClean="0"/>
          </a:p>
          <a:p>
            <a:pPr marL="68580" indent="0">
              <a:buNone/>
            </a:pPr>
            <a:r>
              <a:rPr lang="en-US" sz="6600" b="1" dirty="0" smtClean="0"/>
              <a:t>Brown</a:t>
            </a:r>
            <a:endParaRPr lang="ru-RU" sz="66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014936" cy="3011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1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4608512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Потому что очень сладкий </a:t>
            </a:r>
          </a:p>
          <a:p>
            <a:pPr marL="68580" indent="0">
              <a:buNone/>
            </a:pPr>
            <a:r>
              <a:rPr lang="ru-RU" sz="3600" b="1" dirty="0" smtClean="0"/>
              <a:t>Цвет у каждой шоколадки</a:t>
            </a:r>
            <a:endParaRPr lang="en-US" sz="3600" b="1" dirty="0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34" y="2708920"/>
            <a:ext cx="5278190" cy="3518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62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024744" cy="1143000"/>
          </a:xfrm>
        </p:spPr>
        <p:txBody>
          <a:bodyPr/>
          <a:lstStyle/>
          <a:p>
            <a:r>
              <a:rPr lang="ru-RU" b="1" dirty="0" smtClean="0"/>
              <a:t>Самообразование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84784"/>
            <a:ext cx="7416824" cy="3508977"/>
          </a:xfrm>
        </p:spPr>
        <p:txBody>
          <a:bodyPr/>
          <a:lstStyle/>
          <a:p>
            <a:pPr algn="just"/>
            <a:r>
              <a:rPr lang="ru-RU" b="1" dirty="0" smtClean="0"/>
              <a:t>Тема: </a:t>
            </a:r>
          </a:p>
          <a:p>
            <a:pPr marL="68580" indent="0" algn="just">
              <a:buNone/>
            </a:pPr>
            <a:r>
              <a:rPr lang="ru-RU" b="1" dirty="0" smtClean="0"/>
              <a:t>«Мотивация обучающихся при изучении английского языка»</a:t>
            </a:r>
            <a:endParaRPr lang="ru-RU" b="1" dirty="0"/>
          </a:p>
        </p:txBody>
      </p:sp>
      <p:pic>
        <p:nvPicPr>
          <p:cNvPr id="7170" name="Picture 2" descr="https://im0-tub-ru.yandex.net/i?id=168956b4160540874364073fe53cf52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59227"/>
            <a:ext cx="5230882" cy="3477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5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/>
              <a:t>All together </a:t>
            </a:r>
            <a:br>
              <a:rPr lang="en-US" sz="4800" b="1" dirty="0" smtClean="0"/>
            </a:br>
            <a:r>
              <a:rPr lang="en-US" sz="4800" b="1" dirty="0" smtClean="0"/>
              <a:t>repeat after me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3888547" cy="3985668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dirty="0" smtClean="0"/>
              <a:t>	</a:t>
            </a:r>
            <a:r>
              <a:rPr lang="en-US" sz="2800" b="1" dirty="0" smtClean="0"/>
              <a:t>Blue</a:t>
            </a:r>
          </a:p>
          <a:p>
            <a:pPr marL="68580" indent="0">
              <a:buNone/>
            </a:pPr>
            <a:endParaRPr lang="en-US" sz="2800" b="1" dirty="0" smtClean="0"/>
          </a:p>
          <a:p>
            <a:pPr marL="68580" indent="0">
              <a:buNone/>
            </a:pPr>
            <a:r>
              <a:rPr lang="en-US" sz="2800" b="1" dirty="0" smtClean="0"/>
              <a:t>	    Yellow</a:t>
            </a:r>
          </a:p>
          <a:p>
            <a:pPr marL="68580" indent="0">
              <a:buNone/>
            </a:pPr>
            <a:endParaRPr lang="en-US" sz="2800" b="1" dirty="0" smtClean="0"/>
          </a:p>
          <a:p>
            <a:pPr marL="68580" indent="0">
              <a:buNone/>
            </a:pPr>
            <a:r>
              <a:rPr lang="en-US" sz="2800" b="1" dirty="0" smtClean="0"/>
              <a:t>		Green</a:t>
            </a:r>
          </a:p>
          <a:p>
            <a:pPr marL="68580" indent="0">
              <a:buNone/>
            </a:pPr>
            <a:endParaRPr lang="en-US" sz="2800" b="1" dirty="0" smtClean="0"/>
          </a:p>
          <a:p>
            <a:pPr marL="68580" inden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	     Black</a:t>
            </a:r>
          </a:p>
          <a:p>
            <a:pPr marL="6858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2295461"/>
            <a:ext cx="936104" cy="72008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716016" y="2348880"/>
            <a:ext cx="3240476" cy="350897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sz="2800" b="1" dirty="0" smtClean="0"/>
              <a:t>Brown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 smtClean="0"/>
              <a:t>		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White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 smtClean="0"/>
              <a:t>		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/>
              <a:t>	 </a:t>
            </a:r>
            <a:r>
              <a:rPr lang="en-US" sz="2800" b="1" dirty="0" smtClean="0"/>
              <a:t>   Red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 smtClean="0"/>
              <a:t>		</a:t>
            </a:r>
          </a:p>
          <a:p>
            <a:pPr marL="68580" indent="0">
              <a:buFont typeface="Wingdings 2" pitchFamily="18" charset="2"/>
              <a:buNone/>
            </a:pPr>
            <a:r>
              <a:rPr lang="en-US" sz="2800" b="1" dirty="0"/>
              <a:t>	 </a:t>
            </a:r>
            <a:r>
              <a:rPr lang="en-US" sz="2800" b="1" dirty="0" smtClean="0"/>
              <a:t>       Orange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31640" y="3212976"/>
            <a:ext cx="972108" cy="6480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9692" y="4103368"/>
            <a:ext cx="1008112" cy="6852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67744" y="5013176"/>
            <a:ext cx="1080120" cy="73949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7944" y="2295461"/>
            <a:ext cx="936104" cy="666661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3142527"/>
            <a:ext cx="936104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68044" y="4085949"/>
            <a:ext cx="1008112" cy="7200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72100" y="5065769"/>
            <a:ext cx="972108" cy="68690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8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02474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Первичный контроль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84573" y="1750778"/>
            <a:ext cx="2016224" cy="886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6777317" cy="3508977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B0F0"/>
                </a:solidFill>
              </a:rPr>
              <a:t>Blue</a:t>
            </a:r>
          </a:p>
          <a:p>
            <a:r>
              <a:rPr lang="en-US" sz="5400" b="1" dirty="0" smtClean="0">
                <a:solidFill>
                  <a:srgbClr val="FF0000"/>
                </a:solidFill>
              </a:rPr>
              <a:t>Red</a:t>
            </a:r>
          </a:p>
          <a:p>
            <a:r>
              <a:rPr lang="en-US" sz="5400" b="1" dirty="0" smtClean="0">
                <a:solidFill>
                  <a:srgbClr val="FFFF00"/>
                </a:solidFill>
              </a:rPr>
              <a:t>Yellow</a:t>
            </a:r>
          </a:p>
          <a:p>
            <a:r>
              <a:rPr lang="en-US" sz="5400" b="1" dirty="0" smtClean="0">
                <a:solidFill>
                  <a:srgbClr val="92D050"/>
                </a:solidFill>
              </a:rPr>
              <a:t>Green</a:t>
            </a:r>
          </a:p>
          <a:p>
            <a:r>
              <a:rPr lang="en-US" sz="5400" b="1" dirty="0" smtClean="0">
                <a:solidFill>
                  <a:schemeClr val="tx1"/>
                </a:solidFill>
              </a:rPr>
              <a:t>Black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55976" y="1750777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>
                <a:solidFill>
                  <a:schemeClr val="bg1"/>
                </a:solidFill>
              </a:rPr>
              <a:t>White</a:t>
            </a:r>
          </a:p>
          <a:p>
            <a:r>
              <a:rPr lang="en-US" sz="5400" b="1" dirty="0" smtClean="0">
                <a:solidFill>
                  <a:schemeClr val="bg1">
                    <a:lumMod val="75000"/>
                  </a:schemeClr>
                </a:solidFill>
              </a:rPr>
              <a:t>Grey</a:t>
            </a:r>
          </a:p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Brown</a:t>
            </a:r>
          </a:p>
          <a:p>
            <a:r>
              <a:rPr lang="en-US" sz="5400" b="1" dirty="0" smtClean="0">
                <a:solidFill>
                  <a:srgbClr val="FFC000"/>
                </a:solidFill>
              </a:rPr>
              <a:t>Orange</a:t>
            </a:r>
            <a:endParaRPr lang="ru-RU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77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628800"/>
            <a:ext cx="7024744" cy="1143000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Good job!</a:t>
            </a:r>
            <a:br>
              <a:rPr lang="en-US" sz="6000" b="1" dirty="0" smtClean="0"/>
            </a:br>
            <a:r>
              <a:rPr lang="en-US" sz="6000" b="1" dirty="0" smtClean="0"/>
              <a:t>Thank you!</a:t>
            </a:r>
            <a:endParaRPr lang="ru-RU" sz="60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36912"/>
            <a:ext cx="2999606" cy="3663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85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44824"/>
            <a:ext cx="7024744" cy="11430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00B050"/>
                </a:solidFill>
                <a:latin typeface="+mn-lt"/>
              </a:rPr>
              <a:t>T</a:t>
            </a:r>
            <a:r>
              <a:rPr lang="en-US" sz="4800" b="1" dirty="0" smtClean="0">
                <a:solidFill>
                  <a:srgbClr val="00B050"/>
                </a:solidFill>
                <a:latin typeface="+mn-lt"/>
              </a:rPr>
              <a:t>hank </a:t>
            </a:r>
            <a:r>
              <a:rPr lang="en-US" sz="4800" b="1" dirty="0">
                <a:solidFill>
                  <a:srgbClr val="00B050"/>
                </a:solidFill>
                <a:latin typeface="+mn-lt"/>
              </a:rPr>
              <a:t>you for your </a:t>
            </a:r>
            <a:r>
              <a:rPr lang="en-US" sz="4800" b="1" dirty="0" smtClean="0">
                <a:solidFill>
                  <a:srgbClr val="00B050"/>
                </a:solidFill>
                <a:latin typeface="+mn-lt"/>
              </a:rPr>
              <a:t>attention</a:t>
            </a:r>
            <a:r>
              <a:rPr lang="ru-RU" sz="4800" b="1" dirty="0" smtClean="0">
                <a:solidFill>
                  <a:srgbClr val="00B050"/>
                </a:solidFill>
                <a:latin typeface="+mn-lt"/>
              </a:rPr>
              <a:t>!</a:t>
            </a:r>
            <a:endParaRPr lang="ru-RU" sz="48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49023"/>
            <a:ext cx="6777317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01504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024744" cy="1143000"/>
          </a:xfrm>
        </p:spPr>
        <p:txBody>
          <a:bodyPr/>
          <a:lstStyle/>
          <a:p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128908" cy="3769644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4000" b="1" dirty="0"/>
              <a:t>выявление наиболее эффективных путей, методов и средств повышения познавательной мотивации изучения английского языка.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045" y="3284984"/>
            <a:ext cx="1618457" cy="19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92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r>
              <a:rPr lang="ru-RU" b="1" dirty="0" smtClean="0"/>
              <a:t>Задачи обучения: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6777317" cy="3508977"/>
          </a:xfrm>
        </p:spPr>
        <p:txBody>
          <a:bodyPr>
            <a:noAutofit/>
          </a:bodyPr>
          <a:lstStyle/>
          <a:p>
            <a:pPr algn="just"/>
            <a:r>
              <a:rPr lang="ru-RU" b="1" dirty="0"/>
              <a:t>создать </a:t>
            </a:r>
            <a:r>
              <a:rPr lang="ru-RU" b="1" dirty="0" smtClean="0"/>
              <a:t>условия </a:t>
            </a:r>
            <a:r>
              <a:rPr lang="ru-RU" b="1" dirty="0"/>
              <a:t>для формирования у учащихся мотивации и повышения интереса к изучению английского языка;</a:t>
            </a:r>
          </a:p>
          <a:p>
            <a:pPr algn="just"/>
            <a:r>
              <a:rPr lang="ru-RU" b="1" dirty="0"/>
              <a:t>изучить психолого-педагогическую литературу по проблеме формирования у учащихся мотивации к изучению английского языка;</a:t>
            </a:r>
          </a:p>
          <a:p>
            <a:pPr algn="just"/>
            <a:r>
              <a:rPr lang="ru-RU" b="1" dirty="0"/>
              <a:t>внедрять наиболее эффективные формы урочной и внеурочной работы, способствующие созданию мотивации при обучении английскому языку.</a:t>
            </a:r>
          </a:p>
        </p:txBody>
      </p:sp>
    </p:spTree>
    <p:extLst>
      <p:ext uri="{BB962C8B-B14F-4D97-AF65-F5344CB8AC3E}">
        <p14:creationId xmlns:p14="http://schemas.microsoft.com/office/powerpoint/2010/main" val="347302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Условия </a:t>
            </a:r>
            <a:br>
              <a:rPr lang="ru-RU" b="1" dirty="0" smtClean="0"/>
            </a:br>
            <a:r>
              <a:rPr lang="ru-RU" b="1" dirty="0" smtClean="0"/>
              <a:t>для достижения успеха: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Мотивация </a:t>
            </a:r>
          </a:p>
          <a:p>
            <a:r>
              <a:rPr lang="ru-RU" sz="3600" b="1" dirty="0" smtClean="0"/>
              <a:t>Заинтересованность</a:t>
            </a:r>
          </a:p>
          <a:p>
            <a:r>
              <a:rPr lang="ru-RU" sz="3600" b="1" dirty="0" smtClean="0"/>
              <a:t>Результат</a:t>
            </a:r>
            <a:endParaRPr lang="ru-RU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2536"/>
            <a:ext cx="3935760" cy="2871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83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Методы повышения мотивации: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15245"/>
            <a:ext cx="6777317" cy="3508977"/>
          </a:xfrm>
        </p:spPr>
        <p:txBody>
          <a:bodyPr/>
          <a:lstStyle/>
          <a:p>
            <a:r>
              <a:rPr lang="ru-RU" b="1" dirty="0" smtClean="0"/>
              <a:t>Благоприятная атмосфера и вера в детей</a:t>
            </a:r>
          </a:p>
          <a:p>
            <a:r>
              <a:rPr lang="ru-RU" b="1" dirty="0" smtClean="0"/>
              <a:t>Внедрение азартных технологий</a:t>
            </a:r>
          </a:p>
          <a:p>
            <a:r>
              <a:rPr lang="ru-RU" b="1" dirty="0" smtClean="0"/>
              <a:t>Применение новых ИКТ</a:t>
            </a:r>
          </a:p>
          <a:p>
            <a:r>
              <a:rPr lang="ru-RU" b="1" dirty="0" smtClean="0"/>
              <a:t>Внеурочная деятельность </a:t>
            </a:r>
          </a:p>
          <a:p>
            <a:r>
              <a:rPr lang="ru-RU" b="1" dirty="0" smtClean="0"/>
              <a:t>Музыка </a:t>
            </a:r>
          </a:p>
          <a:p>
            <a:r>
              <a:rPr lang="ru-RU" b="1" dirty="0" smtClean="0"/>
              <a:t>Игра 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30943"/>
            <a:ext cx="3559928" cy="1995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16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Мастер-класс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«Игра как </a:t>
            </a:r>
            <a:r>
              <a:rPr lang="ru-RU" sz="4000" b="1" dirty="0" err="1" smtClean="0"/>
              <a:t>мотиватор</a:t>
            </a:r>
            <a:r>
              <a:rPr lang="ru-RU" sz="4000" b="1" dirty="0" smtClean="0"/>
              <a:t> в изучении иностранного языка»</a:t>
            </a:r>
            <a:endParaRPr lang="ru-RU" sz="4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66285"/>
            <a:ext cx="4876776" cy="2060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02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2800" b="1" dirty="0" smtClean="0"/>
              <a:t>Над речкой радуга сияла,</a:t>
            </a:r>
          </a:p>
          <a:p>
            <a:pPr marL="68580" indent="0">
              <a:buNone/>
            </a:pPr>
            <a:r>
              <a:rPr lang="ru-RU" sz="2800" b="1" dirty="0" smtClean="0"/>
              <a:t>Семь полосок, у каждой свой… </a:t>
            </a:r>
            <a:endParaRPr lang="en-US" sz="2800" b="1" dirty="0" smtClean="0"/>
          </a:p>
          <a:p>
            <a:pPr marL="68580" indent="0">
              <a:buNone/>
            </a:pPr>
            <a:r>
              <a:rPr lang="en-US" sz="6600" b="1" dirty="0" err="1" smtClean="0"/>
              <a:t>Colour</a:t>
            </a:r>
            <a:endParaRPr lang="ru-RU" sz="66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411" y="3212976"/>
            <a:ext cx="6771517" cy="31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43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ru-RU" sz="3600" b="1" dirty="0" smtClean="0"/>
              <a:t>Нарисую кораблю</a:t>
            </a:r>
          </a:p>
          <a:p>
            <a:pPr marL="68580" indent="0">
              <a:buNone/>
            </a:pPr>
            <a:r>
              <a:rPr lang="ru-RU" sz="3600" b="1" dirty="0" smtClean="0"/>
              <a:t>Море синей краской…</a:t>
            </a:r>
            <a:endParaRPr lang="en-US" sz="3600" b="1" dirty="0" smtClean="0"/>
          </a:p>
          <a:p>
            <a:pPr marL="68580" indent="0">
              <a:buNone/>
            </a:pPr>
            <a:r>
              <a:rPr lang="en-US" sz="6600" b="1" dirty="0" smtClean="0"/>
              <a:t>Blue</a:t>
            </a:r>
            <a:endParaRPr lang="ru-RU" sz="6600" b="1" dirty="0"/>
          </a:p>
        </p:txBody>
      </p:sp>
      <p:pic>
        <p:nvPicPr>
          <p:cNvPr id="10242" name="Picture 2" descr="https://img-fotki.yandex.ru/get/9823/16969765.230/0_8f8a9_33216788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05064"/>
            <a:ext cx="5598566" cy="217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04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746</TotalTime>
  <Words>271</Words>
  <Application>Microsoft Office PowerPoint</Application>
  <PresentationFormat>Экран (4:3)</PresentationFormat>
  <Paragraphs>93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Century Gothic</vt:lpstr>
      <vt:lpstr>Wingdings 2</vt:lpstr>
      <vt:lpstr>Остин</vt:lpstr>
      <vt:lpstr>Муниципальное бюджетное общеобразовательное  учреждение средняя общеобразовательная  школа № 2 г. Томари Сахалинской области  </vt:lpstr>
      <vt:lpstr>Самообразование</vt:lpstr>
      <vt:lpstr>Цель:</vt:lpstr>
      <vt:lpstr>Задачи обучения: </vt:lpstr>
      <vt:lpstr>Условия  для достижения успеха:</vt:lpstr>
      <vt:lpstr>Методы повышения мотивации: </vt:lpstr>
      <vt:lpstr>Мастер-класс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All together  repeat after me</vt:lpstr>
      <vt:lpstr>Первичный контроль</vt:lpstr>
      <vt:lpstr>Good job! Thank you!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dolphin is swimming</dc:title>
  <dc:creator>Учитель</dc:creator>
  <cp:lastModifiedBy>Учитель</cp:lastModifiedBy>
  <cp:revision>44</cp:revision>
  <dcterms:created xsi:type="dcterms:W3CDTF">2020-12-16T05:00:30Z</dcterms:created>
  <dcterms:modified xsi:type="dcterms:W3CDTF">2023-03-24T02:32:10Z</dcterms:modified>
</cp:coreProperties>
</file>