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22"/>
  </p:notesMasterIdLst>
  <p:sldIdLst>
    <p:sldId id="256" r:id="rId2"/>
    <p:sldId id="295" r:id="rId3"/>
    <p:sldId id="264" r:id="rId4"/>
    <p:sldId id="265" r:id="rId5"/>
    <p:sldId id="288" r:id="rId6"/>
    <p:sldId id="289" r:id="rId7"/>
    <p:sldId id="257" r:id="rId8"/>
    <p:sldId id="274" r:id="rId9"/>
    <p:sldId id="275" r:id="rId10"/>
    <p:sldId id="277" r:id="rId11"/>
    <p:sldId id="290" r:id="rId12"/>
    <p:sldId id="272" r:id="rId13"/>
    <p:sldId id="273" r:id="rId14"/>
    <p:sldId id="286" r:id="rId15"/>
    <p:sldId id="276" r:id="rId16"/>
    <p:sldId id="278" r:id="rId17"/>
    <p:sldId id="279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Шипёнок" initials="ДШ" lastIdx="1" clrIdx="0">
    <p:extLst>
      <p:ext uri="{19B8F6BF-5375-455C-9EA6-DF929625EA0E}">
        <p15:presenceInfo xmlns:p15="http://schemas.microsoft.com/office/powerpoint/2012/main" userId="8da501985cfb01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3" autoAdjust="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A199-0BF8-4E69-B60F-D44BCE87E3F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5EA4-E1C5-4D00-881E-8DC8DB80BA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2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02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88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5D9D4-520E-4EBC-96B1-CFA08A7A0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44041"/>
            <a:ext cx="6686549" cy="382523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ldhabi" panose="020B0604020202020204" pitchFamily="2" charset="-78"/>
              </a:rPr>
              <a:t>Решение заданий  ЕГЭ по теме: 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ldhabi" panose="020B0604020202020204" pitchFamily="2" charset="-78"/>
              </a:rPr>
            </a:b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ldhabi" panose="020B0604020202020204" pitchFamily="2" charset="-78"/>
              </a:rPr>
              <a:t>«Наибольшее и наименьшее значения функции»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ldhabi" panose="020B0604020202020204" pitchFamily="2" charset="-78"/>
              </a:rPr>
            </a:b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ldhabi" panose="020B0604020202020204" pitchFamily="2" charset="-78"/>
              </a:rPr>
              <a:t>Задание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  <a:t>11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</a:b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  <a:t>Шипёнок М.Л.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  <a:t>ГБОУ гимназия №402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  <a:t>Сакт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  <a:t>-Петербурга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</a:b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</a:b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ldhabi" panose="020B0604020202020204" pitchFamily="2" charset="-78"/>
              </a:rPr>
            </a:br>
            <a:endParaRPr lang="ru-RU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3" descr="Рабочий стол">
            <a:extLst>
              <a:ext uri="{FF2B5EF4-FFF2-40B4-BE49-F238E27FC236}">
                <a16:creationId xmlns:a16="http://schemas.microsoft.com/office/drawing/2014/main" id="{F2747B28-38BB-44D0-9D24-CA6FC4D2D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26707" r="15256" b="-1"/>
          <a:stretch/>
        </p:blipFill>
        <p:spPr>
          <a:xfrm>
            <a:off x="622921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70413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2472141" y="1839075"/>
            <a:ext cx="7247717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9612" y="644169"/>
                <a:ext cx="10515600" cy="586491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4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максимума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9612" y="644169"/>
                <a:ext cx="10515600" cy="586491"/>
              </a:xfrm>
              <a:blipFill>
                <a:blip r:embed="rId3"/>
                <a:stretch>
                  <a:fillRect b="-7000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2141" y="1839075"/>
                <a:ext cx="7247717" cy="3884788"/>
              </a:xfr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i="1" dirty="0"/>
                  <a:t>Т.к. функция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i="1" dirty="0"/>
                  <a:t> возрастающая, заданная функция достигает максимума в той же точке, в которой достигает максимум выражение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ru-RU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i="1" dirty="0"/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i="1" dirty="0"/>
                  <a:t>Квадратный трехчлен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ru-RU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i="1" dirty="0"/>
                  <a:t> с отрицательным старшим коэффициентом достигает максимума в точке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2141" y="1839075"/>
                <a:ext cx="7247717" cy="3884788"/>
              </a:xfrm>
              <a:blipFill>
                <a:blip r:embed="rId4"/>
                <a:stretch>
                  <a:fillRect l="-672" t="-782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838200" y="6089904"/>
            <a:ext cx="10515600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Ответ: 4</a:t>
            </a:r>
          </a:p>
        </p:txBody>
      </p:sp>
    </p:spTree>
    <p:extLst>
      <p:ext uri="{BB962C8B-B14F-4D97-AF65-F5344CB8AC3E}">
        <p14:creationId xmlns:p14="http://schemas.microsoft.com/office/powerpoint/2010/main" val="54285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0A5E94-E649-D4BD-9439-B0F65F6DB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07" t="9835" r="18003" b="14690"/>
          <a:stretch>
            <a:fillRect/>
          </a:stretch>
        </p:blipFill>
        <p:spPr bwMode="auto">
          <a:xfrm>
            <a:off x="971550" y="378618"/>
            <a:ext cx="9001125" cy="6100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09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один верхний угол скругленный, другой — усеченный 12">
            <a:extLst>
              <a:ext uri="{FF2B5EF4-FFF2-40B4-BE49-F238E27FC236}">
                <a16:creationId xmlns:a16="http://schemas.microsoft.com/office/drawing/2014/main" id="{700EEA8C-4152-4229-9357-8EFF304EB2BC}"/>
              </a:ext>
            </a:extLst>
          </p:cNvPr>
          <p:cNvSpPr/>
          <p:nvPr/>
        </p:nvSpPr>
        <p:spPr>
          <a:xfrm>
            <a:off x="7113682" y="1496461"/>
            <a:ext cx="4607264" cy="3615665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найти наибольшее (наименьшее) значение функции на отрезке, нужно найти: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значения функции на концах отрезка;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критические точки, которые принадлежат заданному отрезку;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значения функции в критических точках, которые принадлежат заданному отрезку;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выбрать наибольшее(наименьшее) из полученных значений. </a:t>
            </a:r>
          </a:p>
        </p:txBody>
      </p:sp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9546" y="1496461"/>
            <a:ext cx="6363571" cy="36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36950"/>
                <a:ext cx="10515600" cy="1134077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№5.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2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br>
                  <a:rPr lang="ru-RU" sz="22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18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36950"/>
                <a:ext cx="10515600" cy="1134077"/>
              </a:xfrm>
              <a:blipFill>
                <a:blip r:embed="rId3"/>
                <a:stretch>
                  <a:fillRect b="-524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7" y="1412850"/>
                <a:ext cx="6363570" cy="37828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27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128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216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99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endParaRPr lang="ru-RU" sz="2000" b="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547" y="1412850"/>
                <a:ext cx="6363570" cy="3782885"/>
              </a:xfrm>
              <a:blipFill>
                <a:blip r:embed="rId4"/>
                <a:stretch>
                  <a:fillRect l="-958" t="-968" b="-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266823"/>
                <a:ext cx="11201400" cy="14941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И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нтервалу 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принадлежит одна стационарная точка х=-6.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54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162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119</m:t>
                      </m:r>
                    </m:oMath>
                  </m:oMathPara>
                </a14:m>
                <a:endParaRPr lang="ru-RU" sz="2000" dirty="0"/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чисел 99,  11 и 119, наибольшее значение 119.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119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" y="5266823"/>
                <a:ext cx="11201400" cy="1494127"/>
              </a:xfrm>
              <a:prstGeom prst="rect">
                <a:avLst/>
              </a:prstGeom>
              <a:blipFill>
                <a:blip r:embed="rId5"/>
                <a:stretch>
                  <a:fillRect l="-434" t="-1606" b="-14458"/>
                </a:stretch>
              </a:blip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7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4" grpId="0" uiExpand="1" build="p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один верхний угол скругленный, другой — усеченный 12">
            <a:extLst>
              <a:ext uri="{FF2B5EF4-FFF2-40B4-BE49-F238E27FC236}">
                <a16:creationId xmlns:a16="http://schemas.microsoft.com/office/drawing/2014/main" id="{700EEA8C-4152-4229-9357-8EFF304EB2BC}"/>
              </a:ext>
            </a:extLst>
          </p:cNvPr>
          <p:cNvSpPr/>
          <p:nvPr/>
        </p:nvSpPr>
        <p:spPr>
          <a:xfrm>
            <a:off x="7113682" y="1737761"/>
            <a:ext cx="4607264" cy="4821227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Предположим, что функция f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имеет на отрезке [а; b]  </a:t>
            </a: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одну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точку экстремума.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  Если это точка минимума, то в этой точке функция будет принимать наименьшее значение.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  Если это точка максимума, то в этой точке функция будет принимать наибольшее значение. 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9546" y="1737761"/>
            <a:ext cx="6363571" cy="36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4345" y="307374"/>
                <a:ext cx="10543310" cy="1084886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6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4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en-US" sz="2400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на отрезке 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1;9</m:t>
                        </m:r>
                      </m:e>
                    </m:d>
                  </m:oMath>
                </a14:m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4345" y="307374"/>
                <a:ext cx="10543310" cy="1084886"/>
              </a:xfrm>
              <a:blipFill>
                <a:blip r:embed="rId3"/>
                <a:stretch>
                  <a:fillRect t="-3297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737762"/>
                <a:ext cx="6363571" cy="29085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ru-RU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+16</m:t>
                      </m:r>
                    </m:oMath>
                  </m:oMathPara>
                </a14:m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ru-RU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m:oMathPara>
                </a14:m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  <m:r>
                      <a:rPr lang="ru-RU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3⋅2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ru-RU" sz="2200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1;9</m:t>
                          </m: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546" y="1737762"/>
                <a:ext cx="6363571" cy="2908544"/>
              </a:xfrm>
              <a:blipFill>
                <a:blip r:embed="rId5"/>
                <a:stretch>
                  <a:fillRect l="-1245"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508123"/>
                <a:ext cx="6363571" cy="11467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х=4 заданная функция имеет минимум.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−3⋅4+16=12</m:t>
                      </m:r>
                    </m:oMath>
                  </m:oMathPara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:r>
                  <a:rPr lang="ru-RU" sz="2200" dirty="0">
                    <a:solidFill>
                      <a:srgbClr val="FF0000"/>
                    </a:solidFill>
                  </a:rPr>
                  <a:t>Ответ: 12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" y="5508123"/>
                <a:ext cx="6363571" cy="1146724"/>
              </a:xfrm>
              <a:prstGeom prst="rect">
                <a:avLst/>
              </a:prstGeom>
              <a:blipFill>
                <a:blip r:embed="rId6"/>
                <a:stretch>
                  <a:fillRect l="-1050" t="-2604" b="-8333"/>
                </a:stretch>
              </a:blip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56FAB2A-8702-4AC5-A326-6154FFCF3762}"/>
              </a:ext>
            </a:extLst>
          </p:cNvPr>
          <p:cNvCxnSpPr>
            <a:cxnSpLocks/>
          </p:cNvCxnSpPr>
          <p:nvPr/>
        </p:nvCxnSpPr>
        <p:spPr>
          <a:xfrm>
            <a:off x="2778143" y="4538809"/>
            <a:ext cx="3585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1167EBD0-5B39-4B78-8B61-F2751EDC8082}"/>
              </a:ext>
            </a:extLst>
          </p:cNvPr>
          <p:cNvSpPr/>
          <p:nvPr/>
        </p:nvSpPr>
        <p:spPr>
          <a:xfrm>
            <a:off x="3362311" y="4474351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34A110-5286-4078-9B8B-734AC7860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585" y="4468001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9A7BDD-6E0C-437B-A5F8-305F2F3193DC}"/>
                  </a:ext>
                </a:extLst>
              </p:cNvPr>
              <p:cNvSpPr txBox="1"/>
              <p:nvPr/>
            </p:nvSpPr>
            <p:spPr>
              <a:xfrm>
                <a:off x="2476673" y="4105597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9A7BDD-6E0C-437B-A5F8-305F2F319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673" y="4105597"/>
                <a:ext cx="434109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0AD8BA-EC25-4BE6-A623-7CE53BCC2905}"/>
              </a:ext>
            </a:extLst>
          </p:cNvPr>
          <p:cNvSpPr txBox="1"/>
          <p:nvPr/>
        </p:nvSpPr>
        <p:spPr>
          <a:xfrm>
            <a:off x="2463871" y="4539584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0DA67-A5CC-4216-8F3C-780E7D89DFCC}"/>
              </a:ext>
            </a:extLst>
          </p:cNvPr>
          <p:cNvSpPr txBox="1"/>
          <p:nvPr/>
        </p:nvSpPr>
        <p:spPr>
          <a:xfrm>
            <a:off x="4541538" y="4065067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AE9A1-A3DA-48D3-A3C6-CC29A5BB75F4}"/>
              </a:ext>
            </a:extLst>
          </p:cNvPr>
          <p:cNvSpPr txBox="1"/>
          <p:nvPr/>
        </p:nvSpPr>
        <p:spPr>
          <a:xfrm>
            <a:off x="3722185" y="4045221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BA5B7-02F6-449E-8D2A-534BC9381B9B}"/>
              </a:ext>
            </a:extLst>
          </p:cNvPr>
          <p:cNvSpPr txBox="1"/>
          <p:nvPr/>
        </p:nvSpPr>
        <p:spPr>
          <a:xfrm>
            <a:off x="3265293" y="4607814"/>
            <a:ext cx="40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59953-4BC9-460F-BF4A-8C28979C70B2}"/>
              </a:ext>
            </a:extLst>
          </p:cNvPr>
          <p:cNvSpPr txBox="1"/>
          <p:nvPr/>
        </p:nvSpPr>
        <p:spPr>
          <a:xfrm>
            <a:off x="4145727" y="4608857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70E604D-9AC5-4C3D-B96E-B16FA667F0DD}"/>
              </a:ext>
            </a:extLst>
          </p:cNvPr>
          <p:cNvCxnSpPr>
            <a:cxnSpLocks/>
          </p:cNvCxnSpPr>
          <p:nvPr/>
        </p:nvCxnSpPr>
        <p:spPr>
          <a:xfrm flipV="1">
            <a:off x="4599511" y="4686721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09BE1B3-C80E-4A80-A799-BCB831E1059D}"/>
              </a:ext>
            </a:extLst>
          </p:cNvPr>
          <p:cNvCxnSpPr>
            <a:cxnSpLocks/>
          </p:cNvCxnSpPr>
          <p:nvPr/>
        </p:nvCxnSpPr>
        <p:spPr>
          <a:xfrm>
            <a:off x="3731177" y="4686721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F0A564-8664-4BF2-A50C-3A0197402967}"/>
              </a:ext>
            </a:extLst>
          </p:cNvPr>
          <p:cNvSpPr txBox="1"/>
          <p:nvPr/>
        </p:nvSpPr>
        <p:spPr>
          <a:xfrm>
            <a:off x="4061756" y="4939694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5A85F-BE6E-45B8-87CD-9550BEEA1804}"/>
              </a:ext>
            </a:extLst>
          </p:cNvPr>
          <p:cNvSpPr txBox="1"/>
          <p:nvPr/>
        </p:nvSpPr>
        <p:spPr>
          <a:xfrm>
            <a:off x="6076342" y="451032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028BA9-2447-40C6-ABB1-0DCC63345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575" y="4474929"/>
            <a:ext cx="140220" cy="1402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958447-0D61-406C-B3E5-BD84A9A5AE2C}"/>
              </a:ext>
            </a:extLst>
          </p:cNvPr>
          <p:cNvSpPr txBox="1"/>
          <p:nvPr/>
        </p:nvSpPr>
        <p:spPr>
          <a:xfrm>
            <a:off x="5011543" y="4637267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9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677BF6-20ED-4CE3-9A05-41BAB1ED87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937" y="4273201"/>
            <a:ext cx="2213797" cy="18044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3526CB-1201-4302-B5C5-B5F8A9697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989" y="4284029"/>
            <a:ext cx="2203744" cy="18044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E5E609-09CC-4A91-AE03-C5EECB6DA6BB}"/>
              </a:ext>
            </a:extLst>
          </p:cNvPr>
          <p:cNvSpPr txBox="1"/>
          <p:nvPr/>
        </p:nvSpPr>
        <p:spPr>
          <a:xfrm>
            <a:off x="7601839" y="613365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952E88-D1AD-4034-8707-B19DBCACC71F}"/>
              </a:ext>
            </a:extLst>
          </p:cNvPr>
          <p:cNvSpPr txBox="1"/>
          <p:nvPr/>
        </p:nvSpPr>
        <p:spPr>
          <a:xfrm>
            <a:off x="9882865" y="613365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</a:t>
            </a: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9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8" grpId="0" animBg="1"/>
      <p:bldP spid="10" grpId="0" animBg="1"/>
      <p:bldP spid="11" grpId="0"/>
      <p:bldP spid="12" grpId="0"/>
      <p:bldP spid="15" grpId="0"/>
      <p:bldP spid="16" grpId="0"/>
      <p:bldP spid="17" grpId="0"/>
      <p:bldP spid="20" grpId="0"/>
      <p:bldP spid="21" grpId="0"/>
      <p:bldP spid="24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280693" y="1855960"/>
                <a:ext cx="4660828" cy="237380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Правила дифференцирования: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altLang="ru-RU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altLang="ru-RU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altLang="ru-RU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altLang="ru-RU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ru-RU" altLang="ru-RU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ru-RU" altLang="ru-RU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ru-RU" altLang="ru-RU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93" y="1855960"/>
                <a:ext cx="4660828" cy="237380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2"/>
                <a:stretch>
                  <a:fillRect l="-9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9546" y="1579753"/>
            <a:ext cx="6641667" cy="377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4345" y="347385"/>
                <a:ext cx="10543310" cy="858480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 7. </a:t>
                </a: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ru-RU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ru-RU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ru-RU" sz="2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4345" y="347385"/>
                <a:ext cx="10543310" cy="858480"/>
              </a:xfrm>
              <a:blipFill>
                <a:blip r:embed="rId4"/>
                <a:stretch>
                  <a:fillRect l="-750" t="-4828" b="-13103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582831"/>
                <a:ext cx="6641667" cy="2908544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2000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000" dirty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dirty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ru-RU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sSup>
                        <m:sSupPr>
                          <m:ctrlPr>
                            <a:rPr lang="ru-RU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  <m:sup>
                          <m:r>
                            <a:rPr lang="ru-RU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⋅ 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  <m:sup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20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0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d>
                      <m:d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ru-RU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xmlns="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546" y="1582831"/>
                <a:ext cx="6641667" cy="2908544"/>
              </a:xfrm>
              <a:blipFill>
                <a:blip r:embed="rId6"/>
                <a:stretch>
                  <a:fillRect l="-734" t="-2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508123"/>
                <a:ext cx="11201400" cy="11467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 х=-9 заданная функция имеет максимум, являющийся ее наибольшим значением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заданном отрезке.  </a:t>
                </a:r>
                <a14:m>
                  <m:oMath xmlns:m="http://schemas.openxmlformats.org/officeDocument/2006/math">
                    <m:r>
                      <a:rPr lang="ru-RU" sz="22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ru-RU" sz="22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200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ru-RU" sz="220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200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200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ru-RU" sz="22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2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200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200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ru-RU" sz="2200" dirty="0"/>
              </a:p>
              <a:p>
                <a:r>
                  <a:rPr lang="ru-RU" sz="2200" dirty="0">
                    <a:solidFill>
                      <a:srgbClr val="FF0000"/>
                    </a:solidFill>
                  </a:rPr>
                  <a:t>Ответ: -5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" y="5508123"/>
                <a:ext cx="11201400" cy="1146724"/>
              </a:xfrm>
              <a:prstGeom prst="rect">
                <a:avLst/>
              </a:prstGeom>
              <a:blipFill>
                <a:blip r:embed="rId7"/>
                <a:stretch>
                  <a:fillRect l="-597" t="-2604" b="-4688"/>
                </a:stretch>
              </a:blip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6B26523-1495-4BFE-909D-669C7F3DD927}"/>
              </a:ext>
            </a:extLst>
          </p:cNvPr>
          <p:cNvCxnSpPr>
            <a:cxnSpLocks/>
          </p:cNvCxnSpPr>
          <p:nvPr/>
        </p:nvCxnSpPr>
        <p:spPr>
          <a:xfrm>
            <a:off x="2709647" y="4758373"/>
            <a:ext cx="3585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85CBF440-AC92-487D-8E4A-DF30BFFFF57F}"/>
              </a:ext>
            </a:extLst>
          </p:cNvPr>
          <p:cNvSpPr/>
          <p:nvPr/>
        </p:nvSpPr>
        <p:spPr>
          <a:xfrm>
            <a:off x="3293815" y="4693915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50C51C-688B-40D7-87AA-6FC76041B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6796" y="4687924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E42A24F-BE9D-4123-B78A-5E9BD5C85AA7}"/>
                  </a:ext>
                </a:extLst>
              </p:cNvPr>
              <p:cNvSpPr txBox="1"/>
              <p:nvPr/>
            </p:nvSpPr>
            <p:spPr>
              <a:xfrm>
                <a:off x="2410696" y="4374846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42A24F-BE9D-4123-B78A-5E9BD5C8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6" y="4374846"/>
                <a:ext cx="43410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907F780-6B55-4671-A179-B30E3203670D}"/>
              </a:ext>
            </a:extLst>
          </p:cNvPr>
          <p:cNvSpPr txBox="1"/>
          <p:nvPr/>
        </p:nvSpPr>
        <p:spPr>
          <a:xfrm>
            <a:off x="2395375" y="4759148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B32CE7-EB49-48FD-B5E6-BF215AB96B43}"/>
              </a:ext>
            </a:extLst>
          </p:cNvPr>
          <p:cNvSpPr txBox="1"/>
          <p:nvPr/>
        </p:nvSpPr>
        <p:spPr>
          <a:xfrm>
            <a:off x="4587608" y="4212520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0000"/>
                </a:solidFill>
              </a:rPr>
              <a:t>-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9E9A2E-BA78-440D-ABF7-4D9264749B10}"/>
              </a:ext>
            </a:extLst>
          </p:cNvPr>
          <p:cNvSpPr txBox="1"/>
          <p:nvPr/>
        </p:nvSpPr>
        <p:spPr>
          <a:xfrm>
            <a:off x="3636947" y="4229765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0000"/>
                </a:solidFill>
              </a:rPr>
              <a:t>+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91602E-6A51-4594-8A8E-DFA00DBE7FBE}"/>
              </a:ext>
            </a:extLst>
          </p:cNvPr>
          <p:cNvSpPr txBox="1"/>
          <p:nvPr/>
        </p:nvSpPr>
        <p:spPr>
          <a:xfrm>
            <a:off x="3099607" y="4827897"/>
            <a:ext cx="55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-19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1C49DF-ABC0-4B8A-B213-846CDA6A206C}"/>
              </a:ext>
            </a:extLst>
          </p:cNvPr>
          <p:cNvSpPr txBox="1"/>
          <p:nvPr/>
        </p:nvSpPr>
        <p:spPr>
          <a:xfrm>
            <a:off x="4045055" y="4836291"/>
            <a:ext cx="52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-9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3AE5B62-1E2F-444B-B0BB-1CD647F4E389}"/>
              </a:ext>
            </a:extLst>
          </p:cNvPr>
          <p:cNvCxnSpPr>
            <a:cxnSpLocks/>
          </p:cNvCxnSpPr>
          <p:nvPr/>
        </p:nvCxnSpPr>
        <p:spPr>
          <a:xfrm flipV="1">
            <a:off x="3668467" y="4906284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04B5484-B509-44BC-ADA1-B227FF35C399}"/>
              </a:ext>
            </a:extLst>
          </p:cNvPr>
          <p:cNvCxnSpPr>
            <a:cxnSpLocks/>
          </p:cNvCxnSpPr>
          <p:nvPr/>
        </p:nvCxnSpPr>
        <p:spPr>
          <a:xfrm>
            <a:off x="4566576" y="4906283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740A09E-1735-4AE9-B67F-65954930C048}"/>
              </a:ext>
            </a:extLst>
          </p:cNvPr>
          <p:cNvSpPr txBox="1"/>
          <p:nvPr/>
        </p:nvSpPr>
        <p:spPr>
          <a:xfrm>
            <a:off x="4021572" y="5118840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30C686-3A1A-4916-A54F-98A7505B587F}"/>
              </a:ext>
            </a:extLst>
          </p:cNvPr>
          <p:cNvSpPr txBox="1"/>
          <p:nvPr/>
        </p:nvSpPr>
        <p:spPr>
          <a:xfrm>
            <a:off x="6007846" y="4729890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803C797-5F03-4886-A044-5807B2177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945" y="4696071"/>
            <a:ext cx="140220" cy="14022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6B6A4D4-4142-447A-B1EB-CA42FB67A6B5}"/>
              </a:ext>
            </a:extLst>
          </p:cNvPr>
          <p:cNvSpPr txBox="1"/>
          <p:nvPr/>
        </p:nvSpPr>
        <p:spPr>
          <a:xfrm>
            <a:off x="5006032" y="4877871"/>
            <a:ext cx="50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3284286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30" grpId="0" animBg="1"/>
      <p:bldP spid="32" grpId="0" animBg="1"/>
      <p:bldP spid="33" grpId="0"/>
      <p:bldP spid="34" grpId="0"/>
      <p:bldP spid="36" grpId="0"/>
      <p:bldP spid="37" grpId="0"/>
      <p:bldP spid="38" grpId="0"/>
      <p:bldP spid="41" grpId="0"/>
      <p:bldP spid="4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9546" y="1743037"/>
            <a:ext cx="6363571" cy="36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108571" y="1994672"/>
                <a:ext cx="4607264" cy="2366417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  <m:d>
                                <m:dPr>
                                  <m:ctrlPr>
                                    <a:rPr 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71" y="1994672"/>
                <a:ext cx="4607264" cy="2366417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3"/>
                <a:stretch>
                  <a:fillRect l="-92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898" y="253957"/>
                <a:ext cx="10815262" cy="1138328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8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−9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</m:func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b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−3;0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898" y="253957"/>
                <a:ext cx="10815262" cy="1138328"/>
              </a:xfrm>
              <a:blipFill>
                <a:blip r:embed="rId4"/>
                <a:stretch>
                  <a:fillRect l="-619" t="-3684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743037"/>
                <a:ext cx="6363571" cy="290226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−4;+∞</m:t>
                        </m: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  <m:sSup>
                        <m:sSup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+27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ru-RU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3100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31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ru-RU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600" dirty="0">
                    <a:solidFill>
                      <a:srgbClr val="000000"/>
                    </a:solidFill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r>
                        <a:rPr lang="ru-RU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2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ru-RU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546" y="1743037"/>
                <a:ext cx="6363571" cy="2902269"/>
              </a:xfrm>
              <a:blipFill>
                <a:blip r:embed="rId5"/>
                <a:stretch>
                  <a:fillRect l="-958" t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/>
              <p:nvPr/>
            </p:nvSpPr>
            <p:spPr>
              <a:xfrm>
                <a:off x="519546" y="5642214"/>
                <a:ext cx="11152908" cy="10156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функция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−3;0</m:t>
                        </m:r>
                      </m:e>
                    </m:d>
                    <m:r>
                      <a:rPr lang="ru-RU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возрастает, значит, она принимает наименьшее значение при  х= -3.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−9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−3+4</m:t>
                              </m:r>
                            </m:e>
                          </m:d>
                        </m:e>
                      </m:func>
                      <m:r>
                        <a:rPr lang="ru-RU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+2=−27−9⋅0+2=−25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-25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CB74CD-D11A-42D6-8875-AC507C73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" y="5642214"/>
                <a:ext cx="11152908" cy="1015663"/>
              </a:xfrm>
              <a:prstGeom prst="rect">
                <a:avLst/>
              </a:prstGeom>
              <a:blipFill>
                <a:blip r:embed="rId6"/>
                <a:stretch>
                  <a:fillRect l="-436" t="-2353" b="-8824"/>
                </a:stretch>
              </a:blipFill>
              <a:ln w="254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8D19873-0AD0-4066-A05E-732CCD5E99A5}"/>
              </a:ext>
            </a:extLst>
          </p:cNvPr>
          <p:cNvCxnSpPr>
            <a:cxnSpLocks/>
          </p:cNvCxnSpPr>
          <p:nvPr/>
        </p:nvCxnSpPr>
        <p:spPr>
          <a:xfrm>
            <a:off x="2371455" y="4797288"/>
            <a:ext cx="2687782" cy="22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3CF89294-CA49-42F4-94CD-78E4675BF6FB}"/>
              </a:ext>
            </a:extLst>
          </p:cNvPr>
          <p:cNvSpPr/>
          <p:nvPr/>
        </p:nvSpPr>
        <p:spPr>
          <a:xfrm>
            <a:off x="2952213" y="4743358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2F6FFFC-AB07-4BB8-AFA8-453F47CA6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354" y="4743358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8FE9F5-D696-452B-A4AB-038DC26D4E43}"/>
                  </a:ext>
                </a:extLst>
              </p:cNvPr>
              <p:cNvSpPr txBox="1"/>
              <p:nvPr/>
            </p:nvSpPr>
            <p:spPr>
              <a:xfrm>
                <a:off x="2066575" y="4406354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58FE9F5-D696-452B-A4AB-038DC26D4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75" y="4406354"/>
                <a:ext cx="434109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31A230E-AF82-45CD-80EF-38BF3B2A11BF}"/>
              </a:ext>
            </a:extLst>
          </p:cNvPr>
          <p:cNvSpPr txBox="1"/>
          <p:nvPr/>
        </p:nvSpPr>
        <p:spPr>
          <a:xfrm>
            <a:off x="2089752" y="4803931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4DBF3C-3BB0-4203-93B2-E5B920934EB2}"/>
              </a:ext>
            </a:extLst>
          </p:cNvPr>
          <p:cNvSpPr txBox="1"/>
          <p:nvPr/>
        </p:nvSpPr>
        <p:spPr>
          <a:xfrm>
            <a:off x="3306976" y="4378646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6F98C-9DCB-4DDC-B202-6F04BA328A1F}"/>
              </a:ext>
            </a:extLst>
          </p:cNvPr>
          <p:cNvSpPr txBox="1"/>
          <p:nvPr/>
        </p:nvSpPr>
        <p:spPr>
          <a:xfrm>
            <a:off x="2805120" y="4891199"/>
            <a:ext cx="5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969AD8-5CE2-4477-AC54-9BA99D0367CB}"/>
              </a:ext>
            </a:extLst>
          </p:cNvPr>
          <p:cNvSpPr txBox="1"/>
          <p:nvPr/>
        </p:nvSpPr>
        <p:spPr>
          <a:xfrm>
            <a:off x="3778976" y="4864998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29BC217-07C4-47E4-9079-266B3D6FFFB3}"/>
              </a:ext>
            </a:extLst>
          </p:cNvPr>
          <p:cNvCxnSpPr>
            <a:cxnSpLocks/>
          </p:cNvCxnSpPr>
          <p:nvPr/>
        </p:nvCxnSpPr>
        <p:spPr>
          <a:xfrm flipV="1">
            <a:off x="3281240" y="4995092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2B53ACC-CC68-4FBC-9119-0217E8BC6DBD}"/>
              </a:ext>
            </a:extLst>
          </p:cNvPr>
          <p:cNvSpPr txBox="1"/>
          <p:nvPr/>
        </p:nvSpPr>
        <p:spPr>
          <a:xfrm>
            <a:off x="4835764" y="4797288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40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28" grpId="0" animBg="1"/>
      <p:bldP spid="30" grpId="0" animBg="1"/>
      <p:bldP spid="31" grpId="0"/>
      <p:bldP spid="32" grpId="0"/>
      <p:bldP spid="33" grpId="0"/>
      <p:bldP spid="3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40250" y="1839075"/>
            <a:ext cx="7247717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DA84DC24-373A-462F-8B83-E9890EDDB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31125" b="36118"/>
          <a:stretch/>
        </p:blipFill>
        <p:spPr bwMode="auto">
          <a:xfrm>
            <a:off x="6698597" y="1839075"/>
            <a:ext cx="4953154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6678"/>
                <a:ext cx="10515600" cy="736705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9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6678"/>
                <a:ext cx="10515600" cy="736705"/>
              </a:xfrm>
              <a:blipFill>
                <a:blip r:embed="rId3"/>
                <a:stretch>
                  <a:fillRect t="-800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7" y="1853526"/>
                <a:ext cx="6860746" cy="405335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область определения функции.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функция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возрастающая, а заданная функция определена при найденном значении переменной, она достигает максимума в той же точке, в которой достигает максимум подкоренное выражение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−(−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7" y="1853526"/>
                <a:ext cx="6860746" cy="4053358"/>
              </a:xfrm>
              <a:blipFill>
                <a:blip r:embed="rId4"/>
                <a:stretch>
                  <a:fillRect l="-533" t="-902" r="-1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838200" y="6089904"/>
            <a:ext cx="10515600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Ответ: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54308FE-415E-4B39-887A-5B0EE09BAFF1}"/>
                  </a:ext>
                </a:extLst>
              </p:cNvPr>
              <p:cNvSpPr/>
              <p:nvPr/>
            </p:nvSpPr>
            <p:spPr>
              <a:xfrm>
                <a:off x="7277100" y="1913258"/>
                <a:ext cx="3797297" cy="144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4308FE-415E-4B39-887A-5B0EE09BA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1913258"/>
                <a:ext cx="3797297" cy="1441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4253B3F-7097-4C7A-861A-1C4AE06FA811}"/>
              </a:ext>
            </a:extLst>
          </p:cNvPr>
          <p:cNvCxnSpPr>
            <a:cxnSpLocks/>
          </p:cNvCxnSpPr>
          <p:nvPr/>
        </p:nvCxnSpPr>
        <p:spPr>
          <a:xfrm>
            <a:off x="7277100" y="1909157"/>
            <a:ext cx="0" cy="3475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E94A17-27B1-42EC-901F-42BC71947F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0" t="555" r="906" b="12343"/>
          <a:stretch/>
        </p:blipFill>
        <p:spPr>
          <a:xfrm>
            <a:off x="8509000" y="3502810"/>
            <a:ext cx="1971676" cy="1870076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1E2FE8C7-A68E-48A7-8A02-21BA19A9E025}"/>
              </a:ext>
            </a:extLst>
          </p:cNvPr>
          <p:cNvSpPr/>
          <p:nvPr/>
        </p:nvSpPr>
        <p:spPr>
          <a:xfrm>
            <a:off x="8763000" y="4187825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53172B2-E5A5-476E-A424-B2D910705B23}"/>
              </a:ext>
            </a:extLst>
          </p:cNvPr>
          <p:cNvSpPr/>
          <p:nvPr/>
        </p:nvSpPr>
        <p:spPr>
          <a:xfrm>
            <a:off x="9514988" y="4190206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7923E-28AA-43D0-B195-654BF3A22D0E}"/>
              </a:ext>
            </a:extLst>
          </p:cNvPr>
          <p:cNvSpPr txBox="1"/>
          <p:nvPr/>
        </p:nvSpPr>
        <p:spPr>
          <a:xfrm>
            <a:off x="8509000" y="4186802"/>
            <a:ext cx="37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A6693-6EC1-4103-9A27-BCC608782B75}"/>
              </a:ext>
            </a:extLst>
          </p:cNvPr>
          <p:cNvSpPr txBox="1"/>
          <p:nvPr/>
        </p:nvSpPr>
        <p:spPr>
          <a:xfrm>
            <a:off x="9444021" y="4185329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F582CC7-D930-47C1-8B4C-3E41689FAEC5}"/>
              </a:ext>
            </a:extLst>
          </p:cNvPr>
          <p:cNvCxnSpPr>
            <a:cxnSpLocks/>
          </p:cNvCxnSpPr>
          <p:nvPr/>
        </p:nvCxnSpPr>
        <p:spPr>
          <a:xfrm flipH="1">
            <a:off x="8768061" y="4211637"/>
            <a:ext cx="8142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08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14" grpId="0" animBg="1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40249" y="1849350"/>
            <a:ext cx="7247717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541A80A3-4103-4223-AC77-E4567D0A3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31125" b="36118"/>
          <a:stretch/>
        </p:blipFill>
        <p:spPr bwMode="auto">
          <a:xfrm>
            <a:off x="6698597" y="1839075"/>
            <a:ext cx="4953154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1464" y="464509"/>
                <a:ext cx="11380287" cy="586491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0.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b="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b="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 b="0" i="0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0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b="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0" i="1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0" i="1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b="0" i="0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0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ru-RU" sz="2400" b="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0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</m:e>
                        </m:d>
                      </m:e>
                    </m:func>
                    <m:r>
                      <a:rPr lang="ru-RU" sz="2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sz="2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1464" y="464509"/>
                <a:ext cx="11380287" cy="586491"/>
              </a:xfrm>
              <a:blipFill>
                <a:blip r:embed="rId3"/>
                <a:stretch>
                  <a:fillRect l="-160" t="-7000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301" y="1913258"/>
                <a:ext cx="7022229" cy="36678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область определения функции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ru-RU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функция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возрастающая, она достигает наименьшее значение в той точке, в которой достигает наименьшее значение 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9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9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ru-RU" sz="29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9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−(−6)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2⋅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ru-RU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</m:e>
                        </m:d>
                      </m:e>
                    </m:func>
                    <m:r>
                      <a:rPr lang="ru-RU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точке х=3 определена, а, значит,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ru-RU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−6⋅3+10</m:t>
                              </m:r>
                            </m:e>
                          </m:d>
                        </m:e>
                      </m:func>
                      <m:r>
                        <a:rPr lang="ru-RU" dirty="0">
                          <a:latin typeface="Cambria Math" panose="02040503050406030204" pitchFamily="18" charset="0"/>
                        </a:rPr>
                        <m:t>+2=</m:t>
                      </m:r>
                      <m:func>
                        <m:func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ru-RU" dirty="0">
                          <a:latin typeface="Cambria Math" panose="02040503050406030204" pitchFamily="18" charset="0"/>
                        </a:rPr>
                        <m:t>+2=0+2=2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8D3B5-AC9D-4633-BF76-C09E54580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301" y="1913258"/>
                <a:ext cx="7022229" cy="3667874"/>
              </a:xfrm>
              <a:blipFill>
                <a:blip r:embed="rId4"/>
                <a:stretch>
                  <a:fillRect l="-608" t="-1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838200" y="6089904"/>
            <a:ext cx="10515600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Ответ: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AD1692C-F5B1-4253-B393-6AA049AC8CDE}"/>
                  </a:ext>
                </a:extLst>
              </p:cNvPr>
              <p:cNvSpPr/>
              <p:nvPr/>
            </p:nvSpPr>
            <p:spPr>
              <a:xfrm>
                <a:off x="8320496" y="1975352"/>
                <a:ext cx="3122203" cy="76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</a:rPr>
                  <a:t>=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6)</m:t>
                        </m:r>
                      </m:e>
                      <m:sup>
                        <m:r>
                          <a:rPr lang="ru-RU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dirty="0">
                        <a:latin typeface="Cambria Math" panose="02040503050406030204" pitchFamily="18" charset="0"/>
                      </a:rPr>
                      <m:t>−4⋅10=</m:t>
                    </m:r>
                  </m:oMath>
                </a14:m>
                <a:r>
                  <a:rPr lang="ru-RU" sz="2000" dirty="0"/>
                  <a:t>-4 </a:t>
                </a:r>
                <a:r>
                  <a:rPr lang="en-US" sz="2000" dirty="0"/>
                  <a:t>&lt;0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D1692C-F5B1-4253-B393-6AA049AC8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96" y="1975352"/>
                <a:ext cx="3122203" cy="768352"/>
              </a:xfrm>
              <a:prstGeom prst="rect">
                <a:avLst/>
              </a:prstGeom>
              <a:blipFill>
                <a:blip r:embed="rId5"/>
                <a:stretch>
                  <a:fillRect b="-13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EEE7F8F-B165-43E3-BD77-B2AC2285BDDF}"/>
              </a:ext>
            </a:extLst>
          </p:cNvPr>
          <p:cNvCxnSpPr>
            <a:cxnSpLocks/>
          </p:cNvCxnSpPr>
          <p:nvPr/>
        </p:nvCxnSpPr>
        <p:spPr>
          <a:xfrm>
            <a:off x="7885568" y="1975352"/>
            <a:ext cx="0" cy="3411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6FCB94-766B-4975-B8FC-6EB1B97DC6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/>
        </p:blipFill>
        <p:spPr>
          <a:xfrm>
            <a:off x="8320496" y="2921596"/>
            <a:ext cx="2782289" cy="262333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15BA30-8883-45C8-A408-429199AD1911}"/>
              </a:ext>
            </a:extLst>
          </p:cNvPr>
          <p:cNvCxnSpPr>
            <a:cxnSpLocks/>
          </p:cNvCxnSpPr>
          <p:nvPr/>
        </p:nvCxnSpPr>
        <p:spPr>
          <a:xfrm>
            <a:off x="8320496" y="5314384"/>
            <a:ext cx="24897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7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3463" y="1391415"/>
            <a:ext cx="7064288" cy="49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785981" y="2452169"/>
                <a:ext cx="4236590" cy="2617772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981" y="2452169"/>
                <a:ext cx="4236590" cy="2617772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3"/>
                <a:stretch>
                  <a:fillRect l="-100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9" y="66074"/>
                <a:ext cx="10815262" cy="1236516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1.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+6  </m:t>
                    </m:r>
                  </m:oMath>
                </a14:m>
                <a:b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8369" y="66074"/>
                <a:ext cx="10815262" cy="1236516"/>
              </a:xfrm>
              <a:blipFill>
                <a:blip r:embed="rId4"/>
                <a:stretch>
                  <a:fillRect b="-2415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461" y="1391415"/>
                <a:ext cx="6714173" cy="49450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 =R</a:t>
                </a:r>
                <a:endParaRPr lang="ru-RU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dirty="0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i="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lang="ru-RU" sz="2200" dirty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, т.к.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Критических точек нет. Тогда наименьшее значение функция будет принимать на одном из концов отрезка.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0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+6=</m:t>
                      </m:r>
                    </m:oMath>
                  </m:oMathPara>
                </a14:m>
                <a:endParaRPr lang="ru-RU" sz="20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sz="20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0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−28+6=5⋅</m:t>
                      </m:r>
                      <m:f>
                        <m:f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−22=−19,5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⋅0+6=6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xmlns="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461" y="1391415"/>
                <a:ext cx="6714173" cy="4945083"/>
              </a:xfrm>
              <a:blipFill>
                <a:blip r:embed="rId5"/>
                <a:stretch>
                  <a:fillRect l="-1180" t="-1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3461" y="6425324"/>
            <a:ext cx="1115290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-19,5</a:t>
            </a:r>
          </a:p>
        </p:txBody>
      </p:sp>
    </p:spTree>
    <p:extLst>
      <p:ext uri="{BB962C8B-B14F-4D97-AF65-F5344CB8AC3E}">
        <p14:creationId xmlns:p14="http://schemas.microsoft.com/office/powerpoint/2010/main" val="109283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451115" y="1615324"/>
            <a:ext cx="7302648" cy="426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913757" y="2498581"/>
                <a:ext cx="3956364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Формула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57" y="2498581"/>
                <a:ext cx="3956364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3"/>
                <a:stretch>
                  <a:fillRect l="-107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9625" y="334182"/>
                <a:ext cx="10815262" cy="1019776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dirty="0">
                    <a:solidFill>
                      <a:srgbClr val="FF0000"/>
                    </a:solidFill>
                  </a:rPr>
                  <a:t>2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−5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+4  </m:t>
                    </m:r>
                  </m:oMath>
                </a14:m>
                <a:b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25" y="334182"/>
                <a:ext cx="10815262" cy="1019776"/>
              </a:xfrm>
              <a:blipFill>
                <a:blip r:embed="rId4"/>
                <a:stretch>
                  <a:fillRect t="-3509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115" y="1692279"/>
                <a:ext cx="7034161" cy="20822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 =R</a:t>
                </a:r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200" i="0" dirty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i="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0" dirty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ru-RU" sz="2200" dirty="0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dirty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ru-RU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200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, т.к.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ru-RU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ru-RU" sz="2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0+4=3⋅1−0+4=7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xmlns="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115" y="1692279"/>
                <a:ext cx="7034161" cy="2082297"/>
              </a:xfrm>
              <a:blipFill>
                <a:blip r:embed="rId5"/>
                <a:stretch>
                  <a:fillRect l="-867" t="-3226" b="-94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431979" y="6242014"/>
            <a:ext cx="11152908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CAEEE-488F-40B8-80DC-E80AC8A42022}"/>
                  </a:ext>
                </a:extLst>
              </p:cNvPr>
              <p:cNvSpPr txBox="1"/>
              <p:nvPr/>
            </p:nvSpPr>
            <p:spPr>
              <a:xfrm>
                <a:off x="451114" y="3712385"/>
                <a:ext cx="687416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000" i="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/>
                  <a:t> при всех значениях переменной х.</a:t>
                </a:r>
              </a:p>
              <a:p>
                <a:r>
                  <a:rPr lang="ru-RU" sz="2000" dirty="0"/>
                  <a:t>Значит, заданная функция является убывающей. </a:t>
                </a:r>
              </a:p>
              <a:p>
                <a:r>
                  <a:rPr lang="ru-RU" sz="2000" dirty="0"/>
                  <a:t>Тогда наименьшее значение функция принимает в правом конце отрезка, т.е. в точке х=0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DCAEEE-488F-40B8-80DC-E80AC8A4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4" y="3712385"/>
                <a:ext cx="6874168" cy="1323439"/>
              </a:xfrm>
              <a:prstGeom prst="rect">
                <a:avLst/>
              </a:prstGeom>
              <a:blipFill>
                <a:blip r:embed="rId6"/>
                <a:stretch>
                  <a:fillRect l="-887" t="-2765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0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3AC5769-43C7-0A54-BF85-27CCDB75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385763"/>
            <a:ext cx="91567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71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3461" y="1480241"/>
            <a:ext cx="7082396" cy="426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840301" y="2498581"/>
                <a:ext cx="4092166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Формула дифференцирования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tg</m:t>
                                  </m:r>
                                </m:fName>
                                <m:e>
                                  <m:r>
                                    <a:rPr lang="ru-R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ru-RU" sz="2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01" y="2498581"/>
                <a:ext cx="4092166" cy="1953661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3"/>
                <a:stretch>
                  <a:fillRect l="-104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8368" y="283395"/>
                <a:ext cx="10815262" cy="1166282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1</a:t>
                </a:r>
                <a:r>
                  <a:rPr lang="ru-RU" sz="2400" dirty="0">
                    <a:solidFill>
                      <a:srgbClr val="FF0000"/>
                    </a:solidFill>
                  </a:rPr>
                  <a:t>3</a:t>
                </a:r>
                <a:r>
                  <a:rPr lang="ru-RU" sz="24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9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𝑡𝑔𝑥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8368" y="283395"/>
                <a:ext cx="10815262" cy="1166282"/>
              </a:xfrm>
              <a:blipFill>
                <a:blip r:embed="rId4"/>
                <a:stretch>
                  <a:fillRect t="-3571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461" y="1557196"/>
                <a:ext cx="7082396" cy="20822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200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2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200" i="0" dirty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2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2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2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200" i="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при любом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200" i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461" y="1557196"/>
                <a:ext cx="7082396" cy="2082297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350722" y="6141530"/>
            <a:ext cx="11152908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CAEEE-488F-40B8-80DC-E80AC8A42022}"/>
                  </a:ext>
                </a:extLst>
              </p:cNvPr>
              <p:cNvSpPr txBox="1"/>
              <p:nvPr/>
            </p:nvSpPr>
            <p:spPr>
              <a:xfrm>
                <a:off x="513461" y="3106763"/>
                <a:ext cx="7082395" cy="116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заданная функция возрастает на данном промежутке. 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Наибольшее значение функция на </a:t>
                </a:r>
                <a:r>
                  <a:rPr lang="ru-RU" sz="2000" b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достигает в правом конце отрезка, т.е. в точке х=0.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CDCAEEE-488F-40B8-80DC-E80AC8A4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61" y="3106763"/>
                <a:ext cx="7082395" cy="1166281"/>
              </a:xfrm>
              <a:prstGeom prst="rect">
                <a:avLst/>
              </a:prstGeom>
              <a:blipFill>
                <a:blip r:embed="rId6"/>
                <a:stretch>
                  <a:fillRect l="-861" t="-3141" b="-8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05DD5-3C5E-4682-B963-340EDFED7D72}"/>
                  </a:ext>
                </a:extLst>
              </p:cNvPr>
              <p:cNvSpPr txBox="1"/>
              <p:nvPr/>
            </p:nvSpPr>
            <p:spPr>
              <a:xfrm>
                <a:off x="688368" y="4452242"/>
                <a:ext cx="56128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8C05DD5-3C5E-4682-B963-340EDFED7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8" y="4452242"/>
                <a:ext cx="5612843" cy="430887"/>
              </a:xfrm>
              <a:prstGeom prst="rect">
                <a:avLst/>
              </a:prstGeom>
              <a:blipFill>
                <a:blip r:embed="rId7"/>
                <a:stretch>
                  <a:fillRect l="-217"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21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583B873-B0FE-4C0E-AB6F-BA95BB7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383776"/>
            <a:ext cx="10515600" cy="516338"/>
          </a:xfrm>
          <a:solidFill>
            <a:schemeClr val="bg1"/>
          </a:solidFill>
          <a:ln w="25400" cap="rnd" cmpd="sng">
            <a:solidFill>
              <a:srgbClr val="FFC000"/>
            </a:solidFill>
            <a:bevel/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понятия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3997A-A9BD-41C9-84E6-B539ABDE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9" y="1111857"/>
            <a:ext cx="10722381" cy="5619964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 минимума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такая точка 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у неё существует окрестность, для всех точек которой выполняется неравенство f(x)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Минимум функции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значение функции в точке минимума 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Точка максимума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такая точка 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 неё существует окрестность, для всех точек которой выполняется неравенство f(x)</a:t>
            </a:r>
            <a:r>
              <a:rPr kumimoji="0" lang="en-US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функции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значение функции в точке максимума 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Точки минимума и точки максимума называются </a:t>
            </a:r>
            <a:r>
              <a:rPr lang="ru-RU" sz="19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точками экстремума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9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Точки, в которых производная функции равна нулю или не существует, называются </a:t>
            </a:r>
            <a:r>
              <a:rPr lang="ru-RU" sz="19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критическими точками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Экстремумы могут существовать только в критических точках.</a:t>
            </a:r>
            <a:r>
              <a:rPr lang="en-US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Однако, не все критические точки являются экстремумами.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9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(</a:t>
            </a:r>
            <a:r>
              <a:rPr lang="ru-RU" sz="19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признак существования экстремума функции</a:t>
            </a:r>
            <a:r>
              <a:rPr lang="ru-RU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точка 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ru-RU" sz="19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точкой экстремума функции 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если при переходе через эту точку производная функции меняет знак, причём, если знак меняется с "плюса" на "минус", то точкой максимума, а если с "минуса" на "плюс", то точкой минимума.</a:t>
            </a:r>
            <a:endParaRPr lang="ru-RU" sz="19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96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8D0B2-96C0-49B2-9B28-7E10FA33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39" y="307047"/>
            <a:ext cx="10168128" cy="1537716"/>
          </a:xfr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Пусть функция f имеет на отрезке [а; b] конечное число критических точек. </a:t>
            </a:r>
            <a:b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Наибольшее и наименьшее значения функция f может принимать в критических точках функции или в точках а и b. 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54094-025E-4307-B764-DCFD22E3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53" y="2370135"/>
            <a:ext cx="3695700" cy="2703926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F75667-E75D-4810-95B8-53431D48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22" y="2370134"/>
            <a:ext cx="3902994" cy="2709142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6D675C-1A15-4946-B80C-FE42CC3D6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05" y="2370134"/>
            <a:ext cx="4058579" cy="2698955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E8F91-366F-406A-8719-51FEC32A8944}"/>
              </a:ext>
            </a:extLst>
          </p:cNvPr>
          <p:cNvSpPr txBox="1"/>
          <p:nvPr/>
        </p:nvSpPr>
        <p:spPr>
          <a:xfrm>
            <a:off x="1512898" y="515320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19089-F190-4C71-832F-55A5F75290B4}"/>
              </a:ext>
            </a:extLst>
          </p:cNvPr>
          <p:cNvSpPr txBox="1"/>
          <p:nvPr/>
        </p:nvSpPr>
        <p:spPr>
          <a:xfrm>
            <a:off x="5474207" y="515320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39DED-1661-4FD2-83BE-200885171A55}"/>
              </a:ext>
            </a:extLst>
          </p:cNvPr>
          <p:cNvSpPr txBox="1"/>
          <p:nvPr/>
        </p:nvSpPr>
        <p:spPr>
          <a:xfrm>
            <a:off x="9357723" y="5153209"/>
            <a:ext cx="138199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3</a:t>
            </a:r>
          </a:p>
        </p:txBody>
      </p:sp>
    </p:spTree>
    <p:extLst>
      <p:ext uri="{BB962C8B-B14F-4D97-AF65-F5344CB8AC3E}">
        <p14:creationId xmlns:p14="http://schemas.microsoft.com/office/powerpoint/2010/main" val="18299891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D68E8-F52F-5451-B744-473633A6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981266" cy="6048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Какие задания вы можете предложить по данному графику?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7C9DE2-B395-76C5-A5E7-D25543149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1084" r="23998" b="10456"/>
          <a:stretch/>
        </p:blipFill>
        <p:spPr bwMode="auto">
          <a:xfrm>
            <a:off x="1042988" y="1214438"/>
            <a:ext cx="8843962" cy="5229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04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9CA8DC-C39C-7E86-70AD-AD06AC8CF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69" t="9917" r="20631" b="14050"/>
          <a:stretch>
            <a:fillRect/>
          </a:stretch>
        </p:blipFill>
        <p:spPr bwMode="auto">
          <a:xfrm>
            <a:off x="585789" y="428625"/>
            <a:ext cx="9172574" cy="61007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8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113682" y="2639290"/>
                <a:ext cx="4607264" cy="232237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дифференцирования: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𝑐𝑓</m:t>
                              </m:r>
                              <m:d>
                                <m:dPr>
                                  <m:ctrlPr>
                                    <a:rPr lang="ru-RU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82" y="2639290"/>
                <a:ext cx="4607264" cy="232237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9546" y="1765160"/>
            <a:ext cx="6363571" cy="3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719BA-D7D2-4FB8-A389-AAE4C81E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6" y="491781"/>
            <a:ext cx="10515600" cy="626655"/>
          </a:xfrm>
          <a:solidFill>
            <a:schemeClr val="bg1"/>
          </a:solidFill>
          <a:ln w="25400" cap="rnd" cmpd="sng">
            <a:solidFill>
              <a:schemeClr val="accent1">
                <a:lumMod val="50000"/>
              </a:schemeClr>
            </a:solidFill>
            <a:bevel/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</a:rPr>
              <a:t>Задание №1. 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точку минимума функции 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y=x</a:t>
            </a:r>
            <a:r>
              <a:rPr lang="en-US" sz="2400" b="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-9x</a:t>
            </a:r>
            <a:r>
              <a:rPr lang="en-US" sz="2400" b="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+12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8D3B5-AC9D-4633-BF76-C09E5458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30" y="1937705"/>
            <a:ext cx="1346343" cy="62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D(y)=R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8C57A82-ADF1-4F46-9123-CCF25B65E90E}"/>
              </a:ext>
            </a:extLst>
          </p:cNvPr>
          <p:cNvCxnSpPr>
            <a:cxnSpLocks/>
          </p:cNvCxnSpPr>
          <p:nvPr/>
        </p:nvCxnSpPr>
        <p:spPr>
          <a:xfrm>
            <a:off x="2257473" y="4782201"/>
            <a:ext cx="25954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B06D3F74-F1F0-442D-8FC4-E4E82BF69D53}"/>
              </a:ext>
            </a:extLst>
          </p:cNvPr>
          <p:cNvSpPr/>
          <p:nvPr/>
        </p:nvSpPr>
        <p:spPr>
          <a:xfrm>
            <a:off x="2820892" y="4717546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CD90AA-B421-4730-ACC1-8FEE36D10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16" y="4717546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8DF23-9D5D-432D-B03B-8F283060CE22}"/>
                  </a:ext>
                </a:extLst>
              </p:cNvPr>
              <p:cNvSpPr txBox="1"/>
              <p:nvPr/>
            </p:nvSpPr>
            <p:spPr>
              <a:xfrm>
                <a:off x="1935254" y="4380542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08DF23-9D5D-432D-B03B-8F283060C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54" y="4380542"/>
                <a:ext cx="43410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DDF5623-6B34-465C-9DF0-811317FBC410}"/>
              </a:ext>
            </a:extLst>
          </p:cNvPr>
          <p:cNvSpPr txBox="1"/>
          <p:nvPr/>
        </p:nvSpPr>
        <p:spPr>
          <a:xfrm>
            <a:off x="1922452" y="4814529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4CE26-FC16-4BB1-AFF4-B5E522EC72CD}"/>
              </a:ext>
            </a:extLst>
          </p:cNvPr>
          <p:cNvSpPr txBox="1"/>
          <p:nvPr/>
        </p:nvSpPr>
        <p:spPr>
          <a:xfrm>
            <a:off x="2447873" y="4380542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FD876-C55A-498B-8BCF-85B1E1BB1344}"/>
              </a:ext>
            </a:extLst>
          </p:cNvPr>
          <p:cNvSpPr txBox="1"/>
          <p:nvPr/>
        </p:nvSpPr>
        <p:spPr>
          <a:xfrm>
            <a:off x="3999582" y="4380542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6C701C-92AF-40E8-AA67-2298FC978F3A}"/>
              </a:ext>
            </a:extLst>
          </p:cNvPr>
          <p:cNvSpPr txBox="1"/>
          <p:nvPr/>
        </p:nvSpPr>
        <p:spPr>
          <a:xfrm>
            <a:off x="3153127" y="4320583"/>
            <a:ext cx="43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1E944-6986-4985-A21D-FE6F4EA57611}"/>
              </a:ext>
            </a:extLst>
          </p:cNvPr>
          <p:cNvSpPr txBox="1"/>
          <p:nvPr/>
        </p:nvSpPr>
        <p:spPr>
          <a:xfrm>
            <a:off x="2686451" y="4882759"/>
            <a:ext cx="40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71918-1795-4C88-B7C1-EC7E617C07F0}"/>
              </a:ext>
            </a:extLst>
          </p:cNvPr>
          <p:cNvSpPr txBox="1"/>
          <p:nvPr/>
        </p:nvSpPr>
        <p:spPr>
          <a:xfrm>
            <a:off x="3604308" y="4883802"/>
            <a:ext cx="31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6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9B466AE-767F-43DF-B2B7-C7B2B507E0D5}"/>
              </a:ext>
            </a:extLst>
          </p:cNvPr>
          <p:cNvCxnSpPr>
            <a:cxnSpLocks/>
          </p:cNvCxnSpPr>
          <p:nvPr/>
        </p:nvCxnSpPr>
        <p:spPr>
          <a:xfrm flipV="1">
            <a:off x="2404526" y="4961667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CF953AD-AD0B-4F91-9A42-ACEE301C9F4B}"/>
              </a:ext>
            </a:extLst>
          </p:cNvPr>
          <p:cNvCxnSpPr>
            <a:cxnSpLocks/>
          </p:cNvCxnSpPr>
          <p:nvPr/>
        </p:nvCxnSpPr>
        <p:spPr>
          <a:xfrm flipV="1">
            <a:off x="4058092" y="4961666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09F1F4B-68C7-4AC5-8689-6B8133CB378E}"/>
              </a:ext>
            </a:extLst>
          </p:cNvPr>
          <p:cNvCxnSpPr>
            <a:cxnSpLocks/>
          </p:cNvCxnSpPr>
          <p:nvPr/>
        </p:nvCxnSpPr>
        <p:spPr>
          <a:xfrm>
            <a:off x="3189758" y="4961666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7034FE-BE1B-4780-A02D-51F9A4DC3E10}"/>
              </a:ext>
            </a:extLst>
          </p:cNvPr>
          <p:cNvSpPr txBox="1"/>
          <p:nvPr/>
        </p:nvSpPr>
        <p:spPr>
          <a:xfrm>
            <a:off x="2607867" y="5193558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BB617-08BA-4A6A-9217-92D73B01AE11}"/>
              </a:ext>
            </a:extLst>
          </p:cNvPr>
          <p:cNvSpPr txBox="1"/>
          <p:nvPr/>
        </p:nvSpPr>
        <p:spPr>
          <a:xfrm>
            <a:off x="3520337" y="5214639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D70345-9FD3-4145-B0F3-A6CCC88D970F}"/>
              </a:ext>
            </a:extLst>
          </p:cNvPr>
          <p:cNvSpPr txBox="1"/>
          <p:nvPr/>
        </p:nvSpPr>
        <p:spPr>
          <a:xfrm>
            <a:off x="4627869" y="4813754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33073"/>
            <a:ext cx="1120140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х=6 производная меняет знак с «-» на «+», значит, эта точка минимума.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B66B77-7019-42F8-87ED-6D9D3AF6D473}"/>
                  </a:ext>
                </a:extLst>
              </p:cNvPr>
              <p:cNvSpPr/>
              <p:nvPr/>
            </p:nvSpPr>
            <p:spPr>
              <a:xfrm>
                <a:off x="742130" y="2474841"/>
                <a:ext cx="6076985" cy="467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(х)=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−9⋅2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he-IL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ּּּ</a:t>
                </a:r>
                <a:endParaRPr lang="ru-RU" sz="2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B66B77-7019-42F8-87ED-6D9D3AF6D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30" y="2474841"/>
                <a:ext cx="6076985" cy="467500"/>
              </a:xfrm>
              <a:prstGeom prst="rect">
                <a:avLst/>
              </a:prstGeom>
              <a:blipFill>
                <a:blip r:embed="rId6"/>
                <a:stretch>
                  <a:fillRect l="-301" t="-10390" r="-502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3AB2372-3434-4E2D-A8E9-EF038C60D90D}"/>
                  </a:ext>
                </a:extLst>
              </p:cNvPr>
              <p:cNvSpPr/>
              <p:nvPr/>
            </p:nvSpPr>
            <p:spPr>
              <a:xfrm>
                <a:off x="750111" y="3034362"/>
                <a:ext cx="3541290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(х)=0,   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ru-RU" sz="2400" i="1" dirty="0"/>
                  <a:t>=</a:t>
                </a:r>
                <a:r>
                  <a:rPr 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0,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AB2372-3434-4E2D-A8E9-EF038C60D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11" y="3034362"/>
                <a:ext cx="3541290" cy="468077"/>
              </a:xfrm>
              <a:prstGeom prst="rect">
                <a:avLst/>
              </a:prstGeom>
              <a:blipFill>
                <a:blip r:embed="rId7"/>
                <a:stretch>
                  <a:fillRect l="-516" t="-10390" r="-2065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7B16E38-5948-4197-966B-1992B270F080}"/>
                  </a:ext>
                </a:extLst>
              </p:cNvPr>
              <p:cNvSpPr/>
              <p:nvPr/>
            </p:nvSpPr>
            <p:spPr>
              <a:xfrm>
                <a:off x="2298288" y="3563459"/>
                <a:ext cx="2242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B16E38-5948-4197-966B-1992B270F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88" y="3563459"/>
                <a:ext cx="2242409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09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build="p"/>
      <p:bldP spid="9" grpId="0" animBg="1"/>
      <p:bldP spid="11" grpId="0" animBg="1"/>
      <p:bldP spid="12" grpId="0"/>
      <p:bldP spid="15" grpId="0"/>
      <p:bldP spid="16" grpId="0"/>
      <p:bldP spid="18" grpId="0"/>
      <p:bldP spid="19" grpId="0"/>
      <p:bldP spid="21" grpId="0"/>
      <p:bldP spid="32" grpId="0"/>
      <p:bldP spid="33" grpId="0"/>
      <p:bldP spid="34" grpId="0"/>
      <p:bldP spid="35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071274" y="1801641"/>
                <a:ext cx="4707284" cy="2404026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Правила дифференцирования;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altLang="ru-RU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altLang="ru-RU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alt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altLang="ru-RU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alt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ru-RU" altLang="ru-RU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ru-RU" alt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0">
                  <a:lnSpc>
                    <a:spcPts val="225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alt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4" y="1801641"/>
                <a:ext cx="4707284" cy="2404026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2"/>
                <a:stretch>
                  <a:fillRect l="-103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2726261C-CF08-47C0-8D20-AE867A2DE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3461" y="1483427"/>
            <a:ext cx="6363571" cy="403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85837" y="306352"/>
                <a:ext cx="10244137" cy="648572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№2. </a:t>
                </a:r>
                <a:r>
                  <a:rPr lang="ru-RU" sz="2400" b="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максимума функции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+12</m:t>
                        </m:r>
                      </m:e>
                    </m:d>
                    <m:r>
                      <a:rPr lang="ru-RU" sz="24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ⅇ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5837" y="306352"/>
                <a:ext cx="10244137" cy="648572"/>
              </a:xfrm>
              <a:blipFill>
                <a:blip r:embed="rId4"/>
                <a:stretch>
                  <a:fillRect t="-6306"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375" y="1496461"/>
                <a:ext cx="6168742" cy="295784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D(y)=R</a:t>
                </a:r>
                <a:endParaRPr lang="en-US" sz="2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+12</m:t>
                              </m:r>
                            </m:e>
                          </m:d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sz="22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12−</m:t>
                                  </m:r>
                                  <m:r>
                                    <a:rPr lang="en-US" sz="22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12−</m:t>
                              </m:r>
                              <m:r>
                                <a:rPr lang="en-US" sz="22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2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+11</m:t>
                          </m:r>
                        </m:e>
                      </m:d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12−</m:t>
                          </m:r>
                          <m:r>
                            <a:rPr lang="en-US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2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200" i="1" dirty="0"/>
                  <a:t>0,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+11</m:t>
                        </m:r>
                      </m:e>
                    </m:d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200" i="1" dirty="0"/>
                  <a:t>=0,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200" i="1" dirty="0"/>
                  <a:t>=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−11</m:t>
                    </m:r>
                  </m:oMath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xmlns="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375" y="1496461"/>
                <a:ext cx="6168742" cy="2957849"/>
              </a:xfrm>
              <a:blipFill>
                <a:blip r:embed="rId5"/>
                <a:stretch>
                  <a:fillRect l="-1285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06598"/>
            <a:ext cx="1115290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производная меняет знак с 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значит, эта точка максимума.</a:t>
            </a:r>
          </a:p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-11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44BFAF1-4109-4B37-B3CA-09B4B915577B}"/>
              </a:ext>
            </a:extLst>
          </p:cNvPr>
          <p:cNvCxnSpPr>
            <a:cxnSpLocks/>
          </p:cNvCxnSpPr>
          <p:nvPr/>
        </p:nvCxnSpPr>
        <p:spPr>
          <a:xfrm>
            <a:off x="2167615" y="4888296"/>
            <a:ext cx="26438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E6BED9-6DF8-486E-8A47-EA247AEAE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628" y="4801571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0C918D-D2BE-4A0A-A69C-82E0DE397776}"/>
                  </a:ext>
                </a:extLst>
              </p:cNvPr>
              <p:cNvSpPr txBox="1"/>
              <p:nvPr/>
            </p:nvSpPr>
            <p:spPr>
              <a:xfrm>
                <a:off x="1866145" y="4455084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0C918D-D2BE-4A0A-A69C-82E0DE39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45" y="4455084"/>
                <a:ext cx="43410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65373DB-0BB0-41B6-AEF1-BCECEDD87692}"/>
              </a:ext>
            </a:extLst>
          </p:cNvPr>
          <p:cNvSpPr txBox="1"/>
          <p:nvPr/>
        </p:nvSpPr>
        <p:spPr>
          <a:xfrm>
            <a:off x="1853343" y="4889071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578625-B2F8-4B60-BDEF-10AC97E8E3BC}"/>
              </a:ext>
            </a:extLst>
          </p:cNvPr>
          <p:cNvSpPr txBox="1"/>
          <p:nvPr/>
        </p:nvSpPr>
        <p:spPr>
          <a:xfrm>
            <a:off x="2893361" y="4475602"/>
            <a:ext cx="4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58A647-AD3B-47C5-BC07-A7F402368E6A}"/>
              </a:ext>
            </a:extLst>
          </p:cNvPr>
          <p:cNvSpPr txBox="1"/>
          <p:nvPr/>
        </p:nvSpPr>
        <p:spPr>
          <a:xfrm>
            <a:off x="3327470" y="4882248"/>
            <a:ext cx="60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-11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E1CA3DB-C471-4F32-8B87-912A55C79DFA}"/>
              </a:ext>
            </a:extLst>
          </p:cNvPr>
          <p:cNvCxnSpPr>
            <a:cxnSpLocks/>
          </p:cNvCxnSpPr>
          <p:nvPr/>
        </p:nvCxnSpPr>
        <p:spPr>
          <a:xfrm flipV="1">
            <a:off x="2820965" y="5017936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F1181EA-814E-4FEB-85A7-B73C031F060E}"/>
              </a:ext>
            </a:extLst>
          </p:cNvPr>
          <p:cNvCxnSpPr>
            <a:cxnSpLocks/>
          </p:cNvCxnSpPr>
          <p:nvPr/>
        </p:nvCxnSpPr>
        <p:spPr>
          <a:xfrm>
            <a:off x="4071125" y="5038372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B1E55D1-B4CC-41E4-AD68-8955A87A3E03}"/>
              </a:ext>
            </a:extLst>
          </p:cNvPr>
          <p:cNvSpPr txBox="1"/>
          <p:nvPr/>
        </p:nvSpPr>
        <p:spPr>
          <a:xfrm>
            <a:off x="3332621" y="5162980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212D5D-511C-48B0-BDEC-828EBE8C059F}"/>
              </a:ext>
            </a:extLst>
          </p:cNvPr>
          <p:cNvSpPr txBox="1"/>
          <p:nvPr/>
        </p:nvSpPr>
        <p:spPr>
          <a:xfrm>
            <a:off x="4479233" y="4886961"/>
            <a:ext cx="38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21C6DC-07EC-471F-A4EB-57BF5B57CEF5}"/>
              </a:ext>
            </a:extLst>
          </p:cNvPr>
          <p:cNvSpPr txBox="1"/>
          <p:nvPr/>
        </p:nvSpPr>
        <p:spPr>
          <a:xfrm>
            <a:off x="4007734" y="4401184"/>
            <a:ext cx="36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74359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29" grpId="0" animBg="1"/>
      <p:bldP spid="30" grpId="0"/>
      <p:bldP spid="31" grpId="0"/>
      <p:bldP spid="32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Картинки лист в клетку для презентации - janar.ru">
            <a:extLst>
              <a:ext uri="{FF2B5EF4-FFF2-40B4-BE49-F238E27FC236}">
                <a16:creationId xmlns:a16="http://schemas.microsoft.com/office/drawing/2014/main" id="{93947DC8-07A0-41D0-9E32-9AFBF380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6176" r="5094" b="36118"/>
          <a:stretch/>
        </p:blipFill>
        <p:spPr bwMode="auto">
          <a:xfrm>
            <a:off x="519546" y="1743037"/>
            <a:ext cx="6659852" cy="378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id="{700EEA8C-4152-4229-9357-8EFF304EB2BC}"/>
                  </a:ext>
                </a:extLst>
              </p:cNvPr>
              <p:cNvSpPr/>
              <p:nvPr/>
            </p:nvSpPr>
            <p:spPr>
              <a:xfrm>
                <a:off x="7388147" y="1883121"/>
                <a:ext cx="4416490" cy="286510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Правила дифференцирования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ru-RU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: один верхний угол скругленный, другой — усеченный 12">
                <a:extLst>
                  <a:ext uri="{FF2B5EF4-FFF2-40B4-BE49-F238E27FC236}">
                    <a16:creationId xmlns:a16="http://schemas.microsoft.com/office/drawing/2014/main" xmlns="" id="{700EEA8C-4152-4229-9357-8EFF304E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147" y="1883121"/>
                <a:ext cx="4416490" cy="2865105"/>
              </a:xfrm>
              <a:prstGeom prst="snipRoundRect">
                <a:avLst>
                  <a:gd name="adj1" fmla="val 0"/>
                  <a:gd name="adj2" fmla="val 16667"/>
                </a:avLst>
              </a:prstGeom>
              <a:blipFill>
                <a:blip r:embed="rId3"/>
                <a:stretch>
                  <a:fillRect l="-68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9044"/>
                <a:ext cx="10515600" cy="931596"/>
              </a:xfrm>
              <a:solidFill>
                <a:schemeClr val="bg1"/>
              </a:solid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0" dirty="0">
                    <a:solidFill>
                      <a:srgbClr val="FF0000"/>
                    </a:solidFill>
                  </a:rPr>
                  <a:t>Задание №</a:t>
                </a:r>
                <a:r>
                  <a:rPr lang="ru-RU" sz="2400" dirty="0">
                    <a:solidFill>
                      <a:srgbClr val="FF0000"/>
                    </a:solidFill>
                  </a:rPr>
                  <a:t>3</a:t>
                </a:r>
                <a:r>
                  <a:rPr lang="ru-RU" sz="2800" b="0" dirty="0">
                    <a:solidFill>
                      <a:srgbClr val="FF0000"/>
                    </a:solidFill>
                  </a:rPr>
                  <a:t>. </a:t>
                </a:r>
                <a:r>
                  <a:rPr lang="ru-RU" sz="2400" b="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точку максимума функции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+324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8C719BA-D7D2-4FB8-A389-AAE4C81EB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9044"/>
                <a:ext cx="10515600" cy="931596"/>
              </a:xfrm>
              <a:blipFill>
                <a:blip r:embed="rId4"/>
                <a:stretch>
                  <a:fillRect/>
                </a:stretch>
              </a:blipFill>
              <a:ln w="25400" cap="rnd" cmpd="sng">
                <a:solidFill>
                  <a:schemeClr val="accent2">
                    <a:lumMod val="50000"/>
                  </a:schemeClr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6" y="1743037"/>
                <a:ext cx="6659852" cy="3782885"/>
              </a:xfrm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D(y)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324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/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  <m:r>
                                    <a:rPr lang="ru-RU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−324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−18</m:t>
                              </m:r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+18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</a:rPr>
                  <a:t>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−18</m:t>
                            </m:r>
                          </m:e>
                        </m:d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+18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dirty="0"/>
                  <a:t>-18</a:t>
                </a:r>
              </a:p>
            </p:txBody>
          </p:sp>
        </mc:Choice>
        <mc:Fallback xmlns="">
          <p:sp>
            <p:nvSpPr>
              <p:cNvPr id="14" name="Объект 13">
                <a:extLst>
                  <a:ext uri="{FF2B5EF4-FFF2-40B4-BE49-F238E27FC236}">
                    <a16:creationId xmlns:a16="http://schemas.microsoft.com/office/drawing/2014/main" id="{9B9C0802-93CC-4352-A26B-AE1B7AEA3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546" y="1743037"/>
                <a:ext cx="6659852" cy="3782885"/>
              </a:xfrm>
              <a:blipFill>
                <a:blip r:embed="rId5"/>
                <a:stretch>
                  <a:fillRect l="-822" t="-804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CCB74CD-D11A-42D6-8875-AC507C738F3E}"/>
              </a:ext>
            </a:extLst>
          </p:cNvPr>
          <p:cNvSpPr txBox="1"/>
          <p:nvPr/>
        </p:nvSpPr>
        <p:spPr>
          <a:xfrm>
            <a:off x="519546" y="5806598"/>
            <a:ext cx="1115290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точку х=18 производная меняет знак с «+» на «-», значит, эта точка максимума.</a:t>
            </a:r>
          </a:p>
          <a:p>
            <a:pPr lvl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18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B737B49E-4BD7-45CE-8E37-156E957E241C}"/>
              </a:ext>
            </a:extLst>
          </p:cNvPr>
          <p:cNvCxnSpPr>
            <a:cxnSpLocks/>
          </p:cNvCxnSpPr>
          <p:nvPr/>
        </p:nvCxnSpPr>
        <p:spPr>
          <a:xfrm>
            <a:off x="1762070" y="4780553"/>
            <a:ext cx="38146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id="{0E994D0E-F9E8-429E-B18D-4243BD4D72E2}"/>
              </a:ext>
            </a:extLst>
          </p:cNvPr>
          <p:cNvSpPr/>
          <p:nvPr/>
        </p:nvSpPr>
        <p:spPr>
          <a:xfrm>
            <a:off x="2325489" y="4715898"/>
            <a:ext cx="129309" cy="1293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C946396-1AE9-48A8-AC93-EFCE9BD88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742" y="4715898"/>
            <a:ext cx="140220" cy="140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9FA71F-8FEF-4084-B813-202B4ED46BEF}"/>
                  </a:ext>
                </a:extLst>
              </p:cNvPr>
              <p:cNvSpPr txBox="1"/>
              <p:nvPr/>
            </p:nvSpPr>
            <p:spPr>
              <a:xfrm>
                <a:off x="1439851" y="4378894"/>
                <a:ext cx="434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9FA71F-8FEF-4084-B813-202B4ED46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51" y="4378894"/>
                <a:ext cx="434109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7DD94EA-2A2E-4A03-9807-5109EE42A6D3}"/>
              </a:ext>
            </a:extLst>
          </p:cNvPr>
          <p:cNvSpPr txBox="1"/>
          <p:nvPr/>
        </p:nvSpPr>
        <p:spPr>
          <a:xfrm>
            <a:off x="1427049" y="4812881"/>
            <a:ext cx="43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E0FA97-C740-4C33-98F2-4BCE5CF98D74}"/>
              </a:ext>
            </a:extLst>
          </p:cNvPr>
          <p:cNvSpPr txBox="1"/>
          <p:nvPr/>
        </p:nvSpPr>
        <p:spPr>
          <a:xfrm>
            <a:off x="1952470" y="4378894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314362-9AB7-4E9B-907C-753C4F4ED678}"/>
              </a:ext>
            </a:extLst>
          </p:cNvPr>
          <p:cNvSpPr txBox="1"/>
          <p:nvPr/>
        </p:nvSpPr>
        <p:spPr>
          <a:xfrm>
            <a:off x="3504179" y="4378894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CE99AA-A93A-417E-8927-49B2973FE141}"/>
              </a:ext>
            </a:extLst>
          </p:cNvPr>
          <p:cNvSpPr txBox="1"/>
          <p:nvPr/>
        </p:nvSpPr>
        <p:spPr>
          <a:xfrm>
            <a:off x="2680252" y="435118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39BECF-8E7B-482C-9BF4-B5A21B1B4115}"/>
              </a:ext>
            </a:extLst>
          </p:cNvPr>
          <p:cNvSpPr txBox="1"/>
          <p:nvPr/>
        </p:nvSpPr>
        <p:spPr>
          <a:xfrm>
            <a:off x="2107773" y="4887231"/>
            <a:ext cx="5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-18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3BF21B-FD3C-4EDE-BD76-3D3DD72A90FC}"/>
              </a:ext>
            </a:extLst>
          </p:cNvPr>
          <p:cNvSpPr txBox="1"/>
          <p:nvPr/>
        </p:nvSpPr>
        <p:spPr>
          <a:xfrm>
            <a:off x="3152252" y="4882803"/>
            <a:ext cx="31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0AFD2164-C05A-44F1-BC8E-D508B8C08AC6}"/>
              </a:ext>
            </a:extLst>
          </p:cNvPr>
          <p:cNvCxnSpPr>
            <a:cxnSpLocks/>
          </p:cNvCxnSpPr>
          <p:nvPr/>
        </p:nvCxnSpPr>
        <p:spPr>
          <a:xfrm flipV="1">
            <a:off x="2654516" y="4977906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4D8A0551-3DF5-4AC7-8B96-133C343E055F}"/>
              </a:ext>
            </a:extLst>
          </p:cNvPr>
          <p:cNvCxnSpPr>
            <a:cxnSpLocks/>
          </p:cNvCxnSpPr>
          <p:nvPr/>
        </p:nvCxnSpPr>
        <p:spPr>
          <a:xfrm flipV="1">
            <a:off x="3562689" y="4960018"/>
            <a:ext cx="317088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078C2DFF-509D-49D1-A036-E3AAB60B89BB}"/>
              </a:ext>
            </a:extLst>
          </p:cNvPr>
          <p:cNvCxnSpPr>
            <a:cxnSpLocks/>
          </p:cNvCxnSpPr>
          <p:nvPr/>
        </p:nvCxnSpPr>
        <p:spPr>
          <a:xfrm>
            <a:off x="4641775" y="4960018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C623E4-109E-4A15-A61B-8A20B47BD9EF}"/>
              </a:ext>
            </a:extLst>
          </p:cNvPr>
          <p:cNvSpPr txBox="1"/>
          <p:nvPr/>
        </p:nvSpPr>
        <p:spPr>
          <a:xfrm>
            <a:off x="3976178" y="5136528"/>
            <a:ext cx="64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FD0D279-FB4E-46CA-964B-92DFDA6C6DF6}"/>
              </a:ext>
            </a:extLst>
          </p:cNvPr>
          <p:cNvSpPr txBox="1"/>
          <p:nvPr/>
        </p:nvSpPr>
        <p:spPr>
          <a:xfrm>
            <a:off x="2149224" y="5136528"/>
            <a:ext cx="572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3E1406-1B0E-4367-87F6-511C495F8378}"/>
              </a:ext>
            </a:extLst>
          </p:cNvPr>
          <p:cNvSpPr txBox="1"/>
          <p:nvPr/>
        </p:nvSpPr>
        <p:spPr>
          <a:xfrm>
            <a:off x="5291416" y="4803331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x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BA48E6BF-0A44-43AC-B235-E3EB97E23983}"/>
              </a:ext>
            </a:extLst>
          </p:cNvPr>
          <p:cNvSpPr/>
          <p:nvPr/>
        </p:nvSpPr>
        <p:spPr>
          <a:xfrm>
            <a:off x="3239160" y="4706787"/>
            <a:ext cx="140220" cy="135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8E5319-6121-4806-847E-2E747FEA1FCD}"/>
              </a:ext>
            </a:extLst>
          </p:cNvPr>
          <p:cNvSpPr txBox="1"/>
          <p:nvPr/>
        </p:nvSpPr>
        <p:spPr>
          <a:xfrm>
            <a:off x="4021706" y="4897780"/>
            <a:ext cx="49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2659F2-D219-46C0-AC44-9E0FAAA9B2BE}"/>
              </a:ext>
            </a:extLst>
          </p:cNvPr>
          <p:cNvSpPr txBox="1"/>
          <p:nvPr/>
        </p:nvSpPr>
        <p:spPr>
          <a:xfrm>
            <a:off x="4654309" y="435118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A235AD6-C3BD-44A9-92A4-8F8596596A15}"/>
              </a:ext>
            </a:extLst>
          </p:cNvPr>
          <p:cNvCxnSpPr>
            <a:cxnSpLocks/>
          </p:cNvCxnSpPr>
          <p:nvPr/>
        </p:nvCxnSpPr>
        <p:spPr>
          <a:xfrm>
            <a:off x="1815327" y="4950939"/>
            <a:ext cx="344676" cy="212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5" grpId="0" animBg="1"/>
      <p:bldP spid="53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2133</TotalTime>
  <Words>1883</Words>
  <Application>Microsoft Office PowerPoint</Application>
  <PresentationFormat>Широкоэкранный</PresentationFormat>
  <Paragraphs>259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Neue Haas Grotesk Text Pro</vt:lpstr>
      <vt:lpstr>Times New Roman</vt:lpstr>
      <vt:lpstr>Trebuchet MS</vt:lpstr>
      <vt:lpstr>Wingdings 3</vt:lpstr>
      <vt:lpstr>Аспект</vt:lpstr>
      <vt:lpstr>Решение заданий  ЕГЭ по теме:  «Наибольшее и наименьшее значения функции» Задание 11  Шипёнок М.Л. ГБОУ гимназия №402 Сакт-Петербурга   </vt:lpstr>
      <vt:lpstr>Презентация PowerPoint</vt:lpstr>
      <vt:lpstr>Основные понятия</vt:lpstr>
      <vt:lpstr>Пусть функция f имеет на отрезке [а; b] конечное число критических точек.   Наибольшее и наименьшее значения функция f может принимать в критических точках функции или в точках а и b. </vt:lpstr>
      <vt:lpstr>Какие задания вы можете предложить по данному графику?</vt:lpstr>
      <vt:lpstr>Презентация PowerPoint</vt:lpstr>
      <vt:lpstr>Задание №1. Найдите точку минимума функции y=x3-9x2+12.</vt:lpstr>
      <vt:lpstr>Задание №2. Найдите точку максимума функции y=(x+12)⋅ⅇ^(12-x)</vt:lpstr>
      <vt:lpstr>Задание №3. Найдите точку максимума функции y=-(x^2+324)/x .</vt:lpstr>
      <vt:lpstr>Задание №4. Найдите точку максимума функции y=13^(8x-x^2 ).</vt:lpstr>
      <vt:lpstr>Презентация PowerPoint</vt:lpstr>
      <vt:lpstr>Задание №5. Найдите наибольшее значение функции y=〖  x〗^3/4-27x+11 на отрезке [-8;0].</vt:lpstr>
      <vt:lpstr>Задание №6. Найдите наименьшее значение функции y=x√x-3x+16  на отрезке [1;9].</vt:lpstr>
      <vt:lpstr>Задание № 7. Найдите наибольшее значение функции y=(x+9)^2⋅(x-5)-5 на отрезке [-19;-5].</vt:lpstr>
      <vt:lpstr>Задание №8. Найдите наименьшее значение функции y=9x-9 ln⁡(x+4)+2   на отрезке [-3;0].</vt:lpstr>
      <vt:lpstr>Задание №9. Найдите наибольшее значение функции y=√(7-6x-x^2 ).</vt:lpstr>
      <vt:lpstr>Задание №10. Найдите наименьшее значение функции y=log_3⁡(x^2-6x+10)+2.</vt:lpstr>
      <vt:lpstr>Задание №11. Найдите наименьшее значение функции y=5 sin⁡x+24/π x+6   на отрезке [-7π/6;0].</vt:lpstr>
      <vt:lpstr>Задание №12. Найдите наименьшее значение функции y=3 cos⁡x-5x+4   на отрезке [-3π/2;0].</vt:lpstr>
      <vt:lpstr>Задание №13. Найдите наибольшее значение функции y=9tgx-5x+6   на отрезке [-π/4;0].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Шипёнок М.Л.</dc:creator>
  <cp:lastModifiedBy>Дарья Шипёнок</cp:lastModifiedBy>
  <cp:revision>139</cp:revision>
  <dcterms:created xsi:type="dcterms:W3CDTF">2021-05-07T15:14:36Z</dcterms:created>
  <dcterms:modified xsi:type="dcterms:W3CDTF">2023-03-25T17:51:39Z</dcterms:modified>
</cp:coreProperties>
</file>