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0" r:id="rId3"/>
    <p:sldId id="261" r:id="rId4"/>
    <p:sldId id="271" r:id="rId5"/>
    <p:sldId id="272" r:id="rId6"/>
    <p:sldId id="273" r:id="rId7"/>
    <p:sldId id="274" r:id="rId8"/>
    <p:sldId id="276" r:id="rId9"/>
    <p:sldId id="284" r:id="rId10"/>
    <p:sldId id="281" r:id="rId11"/>
    <p:sldId id="286" r:id="rId12"/>
    <p:sldId id="282" r:id="rId13"/>
    <p:sldId id="292" r:id="rId14"/>
    <p:sldId id="293" r:id="rId15"/>
    <p:sldId id="294" r:id="rId16"/>
    <p:sldId id="295" r:id="rId17"/>
    <p:sldId id="296" r:id="rId18"/>
    <p:sldId id="297" r:id="rId19"/>
    <p:sldId id="300" r:id="rId20"/>
    <p:sldId id="280" r:id="rId21"/>
    <p:sldId id="287" r:id="rId22"/>
    <p:sldId id="288" r:id="rId23"/>
    <p:sldId id="289" r:id="rId24"/>
    <p:sldId id="290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077200" cy="1673352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ХИМИЯ В   ДОМАШНЕЙ АПТЕЧКЕ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8077200" cy="149961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Митрофанова Анастасия</a:t>
            </a:r>
          </a:p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Лицей </a:t>
            </a:r>
            <a:r>
              <a:rPr lang="ru-RU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414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12B70B-8931-4CB3-B709-1CFA73242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3015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Активированный уголь. Левомицетин.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BABF5824-3FFE-450D-8A24-F512887E64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2645" y="1717115"/>
            <a:ext cx="2572735" cy="18167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F6E7828-9A05-457C-80DF-2DD6803E9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618" y="1717115"/>
            <a:ext cx="2225233" cy="222523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FD3E1AA-68F9-4ECE-A4D7-FA6F375EB68B}"/>
              </a:ext>
            </a:extLst>
          </p:cNvPr>
          <p:cNvSpPr/>
          <p:nvPr/>
        </p:nvSpPr>
        <p:spPr>
          <a:xfrm>
            <a:off x="547420" y="3573016"/>
            <a:ext cx="2771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Активированный уголь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665F335F-681A-4AA2-BF34-E8D162E09A5F}"/>
              </a:ext>
            </a:extLst>
          </p:cNvPr>
          <p:cNvSpPr/>
          <p:nvPr/>
        </p:nvSpPr>
        <p:spPr>
          <a:xfrm>
            <a:off x="5896313" y="3805847"/>
            <a:ext cx="16658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Левомицетин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E26E9851-940B-4777-8386-987A3ED2393C}"/>
              </a:ext>
            </a:extLst>
          </p:cNvPr>
          <p:cNvSpPr/>
          <p:nvPr/>
        </p:nvSpPr>
        <p:spPr>
          <a:xfrm>
            <a:off x="4134528" y="4175179"/>
            <a:ext cx="475795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Химическая молекулярная формула левомицетина: C11H12Cl2N2O5</a:t>
            </a:r>
          </a:p>
          <a:p>
            <a:r>
              <a:rPr lang="ru-RU" sz="1400" b="1" dirty="0">
                <a:solidFill>
                  <a:srgbClr val="002060"/>
                </a:solidFill>
              </a:rPr>
              <a:t>Химическая структурная формула левомицетина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5C511F2-E7C8-49B4-9B1F-36AA17BE4D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4923600"/>
            <a:ext cx="2123734" cy="16863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B063204E-26BB-4756-B33B-CADA6F9D6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695" y="4244370"/>
            <a:ext cx="3186684" cy="199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06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D10691B-6398-4EDB-B1BC-D25E94FC0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579296" cy="1066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+mn-lt"/>
              </a:rPr>
              <a:t>НО-ШПА        Нашатырный спирт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FFA74FF7-D99A-4371-8382-1B85AF5B906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5576" y="1606851"/>
            <a:ext cx="1926503" cy="1786283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334010C-244C-4F63-9F98-9A299DA42C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76815" y="1807859"/>
            <a:ext cx="4038600" cy="4525963"/>
          </a:xfrm>
        </p:spPr>
        <p:txBody>
          <a:bodyPr/>
          <a:lstStyle/>
          <a:p>
            <a:pPr marL="109728" indent="0">
              <a:buNone/>
            </a:pPr>
            <a:r>
              <a:rPr lang="ru-RU" dirty="0"/>
              <a:t>Химическая молекулярная формула: NH3</a:t>
            </a:r>
          </a:p>
          <a:p>
            <a:pPr marL="109728" indent="0">
              <a:buNone/>
            </a:pPr>
            <a:r>
              <a:rPr lang="ru-RU" dirty="0"/>
              <a:t>Химическая структурная формула:</a:t>
            </a:r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D915656-6E52-412C-BE7B-5BFD7C3E3F0D}"/>
              </a:ext>
            </a:extLst>
          </p:cNvPr>
          <p:cNvSpPr/>
          <p:nvPr/>
        </p:nvSpPr>
        <p:spPr>
          <a:xfrm>
            <a:off x="457200" y="31409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Химическая молекулярная формула: C24H31NO4</a:t>
            </a:r>
          </a:p>
          <a:p>
            <a:endParaRPr lang="ru-RU" dirty="0"/>
          </a:p>
          <a:p>
            <a:r>
              <a:rPr lang="ru-RU" dirty="0"/>
              <a:t>Химическая структурная формула: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04233FA-8E19-478F-8B63-7AC2285065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376924"/>
            <a:ext cx="2932430" cy="17740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739929F4-E9BA-4AB8-A2DF-F3E7DBD2D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050" y="3284983"/>
            <a:ext cx="1748261" cy="202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56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7F91A1-AFFC-4E24-9ECE-A513301D2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Глицин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7A155D7-0E2D-4A82-B9CA-128687A4B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398" y="3140968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/>
              <a:t>Химическая молекулярная формула: NH2 –CH2 -COOH</a:t>
            </a:r>
          </a:p>
          <a:p>
            <a:pPr marL="109728" indent="0">
              <a:buNone/>
            </a:pPr>
            <a:r>
              <a:rPr lang="ru-RU" dirty="0"/>
              <a:t>Химическая структурная формула: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E4D3A4F-5459-491B-87D6-5ED61D53F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5144193"/>
            <a:ext cx="1707028" cy="755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5BE20D7-2C6A-476C-A7B7-3ABDAEEC1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4005064"/>
            <a:ext cx="2005758" cy="23349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354FECF-F305-4B36-8736-C76A98BDA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649789"/>
            <a:ext cx="1767993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00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Georgia"/>
              </a:rPr>
              <a:t>Практическая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469128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dirty="0"/>
              <a:t>	</a:t>
            </a:r>
            <a:r>
              <a:rPr lang="ru-RU" b="1" dirty="0">
                <a:solidFill>
                  <a:srgbClr val="002060"/>
                </a:solidFill>
              </a:rPr>
              <a:t>Растворимость ацетилсалициловой кислоты в воде.</a:t>
            </a:r>
          </a:p>
          <a:p>
            <a:pPr marL="109728" indent="0">
              <a:buNone/>
            </a:pPr>
            <a:r>
              <a:rPr lang="ru-RU" sz="2200" dirty="0">
                <a:solidFill>
                  <a:srgbClr val="FF0000"/>
                </a:solidFill>
              </a:rPr>
              <a:t>Вывод:</a:t>
            </a: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Аспирин мало растворим в холодной воде.(рис.1)</a:t>
            </a:r>
          </a:p>
          <a:p>
            <a:pPr marL="109728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Нагреваем пробирку с аспирином над пламенем спиртовки.</a:t>
            </a:r>
          </a:p>
          <a:p>
            <a:pPr marL="109728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FF0000"/>
                </a:solidFill>
              </a:rPr>
              <a:t>Вывод:  </a:t>
            </a:r>
            <a:r>
              <a:rPr lang="ru-RU" sz="2000" dirty="0">
                <a:solidFill>
                  <a:srgbClr val="002060"/>
                </a:solidFill>
              </a:rPr>
              <a:t>При нагревании аспирин полностью растворяется в воде с наличием слабого запаха уксусной кислоты. (рисунок 2)</a:t>
            </a:r>
          </a:p>
          <a:p>
            <a:pPr marL="109728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 Уравнение гидролиза ацетилсалициловой кислоты:</a:t>
            </a:r>
          </a:p>
          <a:p>
            <a:pPr marL="109728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НООС-С6Н4-О-СО-СН3 (аспирин) + Н2О (t) =  НООС-С6Н4-ОН (</a:t>
            </a:r>
            <a:r>
              <a:rPr lang="ru-RU" sz="2000" dirty="0" err="1">
                <a:solidFill>
                  <a:srgbClr val="002060"/>
                </a:solidFill>
              </a:rPr>
              <a:t>гидроксибензойная</a:t>
            </a:r>
            <a:r>
              <a:rPr lang="ru-RU" sz="2000" dirty="0">
                <a:solidFill>
                  <a:srgbClr val="002060"/>
                </a:solidFill>
              </a:rPr>
              <a:t> к-та) + СН3СООН (уксусная к-та)</a:t>
            </a:r>
          </a:p>
          <a:p>
            <a:pPr marL="109728" indent="0" algn="ctr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4736333"/>
            <a:ext cx="1669799" cy="1979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C:\Users\Ульяна\Desktop\опыты\vlwKxTqnfyc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920075"/>
            <a:ext cx="2736304" cy="18248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8745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Ульяна\Desktop\опыты\ed6IF_J_mkc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149080"/>
            <a:ext cx="2016224" cy="252660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692696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400" b="1" dirty="0">
                <a:solidFill>
                  <a:srgbClr val="002060"/>
                </a:solidFill>
              </a:rPr>
              <a:t>Растворимость ацетилсалициловой кислоты в спирте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685379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пробирку с образцом аспирина добавляем 2 мл этанола – С2Н5ОН. 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Вывод: </a:t>
            </a:r>
            <a:r>
              <a:rPr lang="ru-RU" sz="2400" dirty="0"/>
              <a:t>Аспирин растворяется полностью.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0216" y="2885708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Растворимость ацетилсалициловой кислоты в щелочи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07604" y="3721508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пробирку с растертым  аспирином добавим 2 мл щелочи – </a:t>
            </a:r>
            <a:r>
              <a:rPr lang="ru-RU" sz="2400" dirty="0" err="1"/>
              <a:t>NaOH</a:t>
            </a:r>
            <a:r>
              <a:rPr lang="ru-RU" sz="2400" dirty="0"/>
              <a:t>.</a:t>
            </a:r>
          </a:p>
          <a:p>
            <a:r>
              <a:rPr lang="ru-RU" sz="2400" dirty="0"/>
              <a:t>Закрываем пробкой и встряхиваем. </a:t>
            </a:r>
          </a:p>
          <a:p>
            <a:r>
              <a:rPr lang="ru-RU" sz="2400" dirty="0"/>
              <a:t>Нагреваем пробирку.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Вывод: </a:t>
            </a:r>
            <a:r>
              <a:rPr lang="ru-RU" sz="2400" dirty="0"/>
              <a:t>Аспирин хорошо растворяется </a:t>
            </a:r>
          </a:p>
          <a:p>
            <a:r>
              <a:rPr lang="ru-RU" sz="2400" dirty="0"/>
              <a:t>в щелочи при нагревании.</a:t>
            </a:r>
          </a:p>
        </p:txBody>
      </p:sp>
    </p:spTree>
    <p:extLst>
      <p:ext uri="{BB962C8B-B14F-4D97-AF65-F5344CB8AC3E}">
        <p14:creationId xmlns:p14="http://schemas.microsoft.com/office/powerpoint/2010/main" val="2745114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+mn-lt"/>
              </a:rPr>
              <a:t>Определение наличия фенольного соединения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32511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1800" dirty="0">
                <a:solidFill>
                  <a:srgbClr val="002060"/>
                </a:solidFill>
              </a:rPr>
              <a:t>В пробирку с аспирином добавляем 2 мл воды и нагреваем.</a:t>
            </a:r>
          </a:p>
          <a:p>
            <a:pPr marL="109728" indent="0">
              <a:buNone/>
            </a:pPr>
            <a:r>
              <a:rPr lang="ru-RU" sz="1800" dirty="0">
                <a:solidFill>
                  <a:srgbClr val="002060"/>
                </a:solidFill>
              </a:rPr>
              <a:t> Уравнение гидролиза ацетилсалициловой кислоты:</a:t>
            </a:r>
          </a:p>
          <a:p>
            <a:pPr marL="109728" indent="0">
              <a:buNone/>
            </a:pPr>
            <a:r>
              <a:rPr lang="ru-RU" sz="1800" dirty="0">
                <a:solidFill>
                  <a:srgbClr val="002060"/>
                </a:solidFill>
              </a:rPr>
              <a:t>НООС-С6Н4-О-СО-СН3 (аспирин) + Н2О (t) = </a:t>
            </a:r>
          </a:p>
          <a:p>
            <a:pPr marL="109728" indent="0">
              <a:buNone/>
            </a:pPr>
            <a:r>
              <a:rPr lang="ru-RU" sz="1800" dirty="0">
                <a:solidFill>
                  <a:srgbClr val="002060"/>
                </a:solidFill>
              </a:rPr>
              <a:t> НООС-С6Н4-ОН (</a:t>
            </a:r>
            <a:r>
              <a:rPr lang="ru-RU" sz="1800" dirty="0" err="1">
                <a:solidFill>
                  <a:srgbClr val="002060"/>
                </a:solidFill>
              </a:rPr>
              <a:t>гидроксибензойная</a:t>
            </a:r>
            <a:r>
              <a:rPr lang="ru-RU" sz="1800" dirty="0">
                <a:solidFill>
                  <a:srgbClr val="002060"/>
                </a:solidFill>
              </a:rPr>
              <a:t> к-та) + СН3СООН (уксусная к-та)</a:t>
            </a:r>
          </a:p>
          <a:p>
            <a:pPr marL="109728" indent="0">
              <a:buNone/>
            </a:pPr>
            <a:r>
              <a:rPr lang="ru-RU" sz="1800" dirty="0">
                <a:solidFill>
                  <a:srgbClr val="002060"/>
                </a:solidFill>
              </a:rPr>
              <a:t>В пробирку  добавляем 2 капли раствора хлорида железа (III) и нагреваем. </a:t>
            </a:r>
          </a:p>
          <a:p>
            <a:pPr marL="109728" indent="0">
              <a:buNone/>
            </a:pPr>
            <a:r>
              <a:rPr lang="ru-RU" sz="2000" dirty="0">
                <a:solidFill>
                  <a:srgbClr val="FF0000"/>
                </a:solidFill>
              </a:rPr>
              <a:t>Вывод: </a:t>
            </a:r>
            <a:r>
              <a:rPr lang="ru-RU" sz="2000" dirty="0">
                <a:solidFill>
                  <a:srgbClr val="002060"/>
                </a:solidFill>
              </a:rPr>
              <a:t>Наблюдаем изменение цвета </a:t>
            </a:r>
          </a:p>
          <a:p>
            <a:pPr marL="109728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близкое к фиолетовому, что характерно </a:t>
            </a:r>
          </a:p>
          <a:p>
            <a:pPr marL="109728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для фенолов. 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160" y="3473048"/>
            <a:ext cx="2448272" cy="3064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5778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9072" y="1412776"/>
            <a:ext cx="813690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Определение наличия карбоксильной группы в аспирине </a:t>
            </a:r>
          </a:p>
          <a:p>
            <a:endParaRPr lang="ru-RU" sz="2000" dirty="0"/>
          </a:p>
          <a:p>
            <a:r>
              <a:rPr lang="ru-RU" sz="2000" dirty="0">
                <a:solidFill>
                  <a:srgbClr val="002060"/>
                </a:solidFill>
              </a:rPr>
              <a:t>  В пробирку с растертым образцом аспирина добавим  раствор карбоната натрия и разбавленный раствор соляной кислоты. Эту смесь нагреваем.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FF0000"/>
                </a:solidFill>
              </a:rPr>
              <a:t>Вывод: </a:t>
            </a:r>
            <a:r>
              <a:rPr lang="ru-RU" sz="2000" dirty="0">
                <a:solidFill>
                  <a:srgbClr val="002060"/>
                </a:solidFill>
              </a:rPr>
              <a:t>наличие запаха уксусной кислоты.</a:t>
            </a:r>
          </a:p>
          <a:p>
            <a:endParaRPr lang="ru-RU" sz="2000" dirty="0"/>
          </a:p>
          <a:p>
            <a:r>
              <a:rPr lang="ru-RU" sz="2000" b="1" dirty="0">
                <a:solidFill>
                  <a:srgbClr val="FF0000"/>
                </a:solidFill>
              </a:rPr>
              <a:t>    Приготовление водного раствора  перманганата калия</a:t>
            </a:r>
          </a:p>
          <a:p>
            <a:r>
              <a:rPr lang="ru-RU" sz="2000" dirty="0"/>
              <a:t>•	</a:t>
            </a:r>
            <a:r>
              <a:rPr lang="ru-RU" sz="2000" dirty="0">
                <a:solidFill>
                  <a:srgbClr val="002060"/>
                </a:solidFill>
              </a:rPr>
              <a:t>На весах взвешиваем 5гперманганата калия;</a:t>
            </a:r>
          </a:p>
          <a:p>
            <a:r>
              <a:rPr lang="ru-RU" sz="2000" dirty="0">
                <a:solidFill>
                  <a:srgbClr val="002060"/>
                </a:solidFill>
              </a:rPr>
              <a:t>•	Пересыпаем в стакан и добавляем 30 мл  воды;</a:t>
            </a:r>
          </a:p>
          <a:p>
            <a:r>
              <a:rPr lang="ru-RU" sz="2000" dirty="0">
                <a:solidFill>
                  <a:srgbClr val="FF0000"/>
                </a:solidFill>
              </a:rPr>
              <a:t>Вывод: </a:t>
            </a:r>
            <a:r>
              <a:rPr lang="ru-RU" sz="2000" dirty="0">
                <a:solidFill>
                  <a:srgbClr val="002060"/>
                </a:solidFill>
              </a:rPr>
              <a:t>Мы приготовили водные растворы перманганата калия в раз-</a:t>
            </a:r>
            <a:r>
              <a:rPr lang="ru-RU" sz="2000" dirty="0" err="1">
                <a:solidFill>
                  <a:srgbClr val="002060"/>
                </a:solidFill>
              </a:rPr>
              <a:t>ных</a:t>
            </a:r>
            <a:r>
              <a:rPr lang="ru-RU" sz="2000" dirty="0">
                <a:solidFill>
                  <a:srgbClr val="002060"/>
                </a:solidFill>
              </a:rPr>
              <a:t> пропорциях, отличающиеся по цвету в зависимости от концентрации.</a:t>
            </a:r>
          </a:p>
          <a:p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63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0BC553E-700B-4ACA-B949-029E18B97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81752"/>
            <a:ext cx="8229600" cy="10668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Социологический опрос: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2582925-A27A-4D7B-B535-1CF8989750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771" y="1340768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/>
              <a:t>1. </a:t>
            </a:r>
            <a:r>
              <a:rPr lang="ru-RU" sz="2400" dirty="0">
                <a:solidFill>
                  <a:srgbClr val="002060"/>
                </a:solidFill>
              </a:rPr>
              <a:t>Где дома вы обычно храните лекарственные средства?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CF008B3-02AC-4B2D-909D-CE41D2222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348880"/>
            <a:ext cx="5340559" cy="184115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BB63962-4026-462A-AA23-CFA9BED48F88}"/>
              </a:ext>
            </a:extLst>
          </p:cNvPr>
          <p:cNvSpPr/>
          <p:nvPr/>
        </p:nvSpPr>
        <p:spPr>
          <a:xfrm>
            <a:off x="827584" y="3958333"/>
            <a:ext cx="5760423" cy="587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ли у вас дома  - Домашняя аптечка?</a:t>
            </a:r>
            <a:endParaRPr lang="ru-RU" sz="1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6D763BA-63DD-489C-AE61-B02A407814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596656"/>
            <a:ext cx="4810161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31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08A54B-C23D-4E63-BEC6-2D1E6DD0D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496393"/>
            <a:ext cx="8229600" cy="10668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Социологический опрос: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27CDA78-5075-413A-BEF2-2FF287236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612" y="1340768"/>
            <a:ext cx="8578784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sz="2400" dirty="0">
                <a:solidFill>
                  <a:srgbClr val="002060"/>
                </a:solidFill>
              </a:rPr>
              <a:t>3. Всегда ли необходимые лекарства имеются в наличии?</a:t>
            </a:r>
          </a:p>
          <a:p>
            <a:pPr marL="109728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0A6BE28-FB71-4CCA-A0D3-30CC0ACEA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004441"/>
            <a:ext cx="4828450" cy="174970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965C869-71E5-42F2-860B-9CB463F10520}"/>
              </a:ext>
            </a:extLst>
          </p:cNvPr>
          <p:cNvSpPr/>
          <p:nvPr/>
        </p:nvSpPr>
        <p:spPr>
          <a:xfrm>
            <a:off x="467549" y="364502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4.	Как часто вы проверяете годность лекарственных препаратов в аптечке?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6FB2880-A579-43C6-BED3-66FB38BF1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" y="4291355"/>
            <a:ext cx="5383235" cy="18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63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08A54B-C23D-4E63-BEC6-2D1E6DD0D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496393"/>
            <a:ext cx="8229600" cy="106680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Социологический опрос: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27CDA78-5075-413A-BEF2-2FF287236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612" y="1340768"/>
            <a:ext cx="8578784" cy="4325112"/>
          </a:xfrm>
        </p:spPr>
        <p:txBody>
          <a:bodyPr/>
          <a:lstStyle/>
          <a:p>
            <a:pPr marL="624078" indent="-514350">
              <a:buAutoNum type="arabicPeriod" startAt="5"/>
            </a:pPr>
            <a:r>
              <a:rPr lang="ru-RU" dirty="0">
                <a:solidFill>
                  <a:srgbClr val="002060"/>
                </a:solidFill>
              </a:rPr>
              <a:t>В каких случаях вы берёте аптечку с собой?</a:t>
            </a:r>
          </a:p>
          <a:p>
            <a:pPr marL="109728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965C869-71E5-42F2-860B-9CB463F10520}"/>
              </a:ext>
            </a:extLst>
          </p:cNvPr>
          <p:cNvSpPr/>
          <p:nvPr/>
        </p:nvSpPr>
        <p:spPr>
          <a:xfrm>
            <a:off x="467549" y="3645024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	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915CDF8-1360-4F89-B012-C7BF33155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" y="2068612"/>
            <a:ext cx="6881340" cy="228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88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192838"/>
          </a:xfrm>
        </p:spPr>
        <p:txBody>
          <a:bodyPr>
            <a:normAutofit fontScale="92500" lnSpcReduction="2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sz="35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взаимосвязь между подчерком и характером человека.</a:t>
            </a: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 </a:t>
            </a: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 одноклассников, участвующих в эксперименте.</a:t>
            </a: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endParaRPr lang="ru-RU" sz="35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</a:t>
            </a: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подчерка и личностных характеристик человека.</a:t>
            </a: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3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Гипотеза: </a:t>
            </a:r>
            <a:r>
              <a:rPr lang="ru-RU" sz="35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черты характера человека раскрываются в способе написания букв и знаков.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528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568C45-EC4B-4D87-8E72-1F39593C1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CB582E82-59AB-4C91-9741-8CD18D964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8147" y="2600994"/>
            <a:ext cx="4907705" cy="362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23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D27BB0-C01A-4BDE-8342-037DAA15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Выводы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49ED677-E367-47AC-AA10-1C5E0A408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996" y="1615480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/>
              <a:t>В ходе работы над проектом:</a:t>
            </a:r>
          </a:p>
          <a:p>
            <a:pPr>
              <a:buFontTx/>
              <a:buChar char="-"/>
            </a:pPr>
            <a:r>
              <a:rPr lang="ru-RU" dirty="0"/>
              <a:t>изучен материал по истории возникновения лекарственных препаратов;</a:t>
            </a:r>
          </a:p>
          <a:p>
            <a:pPr>
              <a:buFontTx/>
              <a:buChar char="-"/>
            </a:pPr>
            <a:r>
              <a:rPr lang="ru-RU" dirty="0"/>
              <a:t>изучено строение химических соединений;</a:t>
            </a:r>
          </a:p>
          <a:p>
            <a:pPr>
              <a:buFontTx/>
              <a:buChar char="-"/>
            </a:pPr>
            <a:r>
              <a:rPr lang="ru-RU" dirty="0"/>
              <a:t>проведены качественные реакции с некоторыми лекарственными веществами;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364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1CDC491-CF8C-47C4-984E-84B51EB21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840" y="476672"/>
            <a:ext cx="8337632" cy="10668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+mn-lt"/>
              </a:rPr>
              <a:t>Применение лекарственных средств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74049F0-AEC8-490F-8CA2-2CA5B9A4F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847" y="1772816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Аспирин</a:t>
            </a:r>
            <a:r>
              <a:rPr lang="ru-RU" dirty="0"/>
              <a:t>-помогает предупредить инфаркты и образование тромбов.</a:t>
            </a:r>
          </a:p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Анальгин</a:t>
            </a:r>
            <a:r>
              <a:rPr lang="ru-RU" dirty="0"/>
              <a:t>-уменьшает боль и снижает повышенную температуру тела.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4350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309D1AB-9567-4CC3-ADC2-715E4F86F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559" y="620688"/>
            <a:ext cx="8435280" cy="10668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+mn-lt"/>
              </a:rPr>
              <a:t>Применение лекарственных средств</a:t>
            </a:r>
            <a:endParaRPr lang="ru-RU" sz="3200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598B542-C573-47FD-83EF-2C8FBBD09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" y="1664057"/>
            <a:ext cx="8229600" cy="4325112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Пероксид водорода- </a:t>
            </a:r>
            <a:r>
              <a:rPr lang="ru-RU" dirty="0"/>
              <a:t>используется как кровоостанавливающее и </a:t>
            </a:r>
            <a:r>
              <a:rPr lang="ru-RU" dirty="0" err="1"/>
              <a:t>дезенфицирующее</a:t>
            </a:r>
            <a:r>
              <a:rPr lang="ru-RU" dirty="0"/>
              <a:t> средство ( при носовом кровотечении, для растворения пробок в слуховых каналах, в стоматологических процедурах)</a:t>
            </a:r>
          </a:p>
          <a:p>
            <a:pPr marL="109728" indent="0">
              <a:buNone/>
            </a:pPr>
            <a:r>
              <a:rPr lang="ru-RU" dirty="0" err="1">
                <a:solidFill>
                  <a:srgbClr val="FF0000"/>
                </a:solidFill>
              </a:rPr>
              <a:t>Хлоргексидин</a:t>
            </a:r>
            <a:r>
              <a:rPr lang="ru-RU" dirty="0"/>
              <a:t>-антисептик используется для обработки ссадин, ушибов.</a:t>
            </a:r>
          </a:p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Йод</a:t>
            </a:r>
            <a:r>
              <a:rPr lang="ru-RU" dirty="0"/>
              <a:t>- применяется для обработки ран, полоскание горла, йодная сетка популярна разогревающим эффектом. </a:t>
            </a:r>
          </a:p>
        </p:txBody>
      </p:sp>
    </p:spTree>
    <p:extLst>
      <p:ext uri="{BB962C8B-B14F-4D97-AF65-F5344CB8AC3E}">
        <p14:creationId xmlns:p14="http://schemas.microsoft.com/office/powerpoint/2010/main" val="4259010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CAAD2C-7719-46C0-9E67-E23C6842B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507288" cy="1066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  <a:latin typeface="Georgia"/>
              </a:rPr>
              <a:t>Применение лекарственных средств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2A7E1B2-29D2-4A26-9781-ACF59B87F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83171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Перманганат калия- </a:t>
            </a:r>
            <a:r>
              <a:rPr lang="ru-RU" dirty="0"/>
              <a:t>используется при </a:t>
            </a:r>
            <a:r>
              <a:rPr lang="ru-RU" dirty="0" err="1"/>
              <a:t>отравленях</a:t>
            </a:r>
            <a:r>
              <a:rPr lang="ru-RU" dirty="0"/>
              <a:t>, для полосканиях желудка, для обработки ожогов, для купания ребенка.</a:t>
            </a:r>
          </a:p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Активированный уголь- </a:t>
            </a:r>
            <a:r>
              <a:rPr lang="ru-RU" dirty="0"/>
              <a:t>применяется для очистки и окисления лекарственных средств, препаратов.</a:t>
            </a:r>
          </a:p>
          <a:p>
            <a:pPr marL="109728" indent="0">
              <a:buNone/>
            </a:pPr>
            <a:r>
              <a:rPr lang="ru-RU" dirty="0" err="1">
                <a:solidFill>
                  <a:srgbClr val="FF0000"/>
                </a:solidFill>
              </a:rPr>
              <a:t>Левомицитин</a:t>
            </a:r>
            <a:r>
              <a:rPr lang="ru-RU" dirty="0"/>
              <a:t>- эффективен против кишечной палочки , сальмонелл, </a:t>
            </a:r>
            <a:r>
              <a:rPr lang="ru-RU" dirty="0" err="1"/>
              <a:t>стафилакоков</a:t>
            </a:r>
            <a:r>
              <a:rPr lang="ru-RU" dirty="0"/>
              <a:t> и других бактерий.</a:t>
            </a:r>
          </a:p>
        </p:txBody>
      </p:sp>
    </p:spTree>
    <p:extLst>
      <p:ext uri="{BB962C8B-B14F-4D97-AF65-F5344CB8AC3E}">
        <p14:creationId xmlns:p14="http://schemas.microsoft.com/office/powerpoint/2010/main" val="11300081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95E1F2-FCA9-45E7-B30C-E1ACB8C33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471" y="548680"/>
            <a:ext cx="8507288" cy="1066800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  <a:latin typeface="Georgia"/>
              </a:rPr>
              <a:t>Применение лекарственных средств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76707DD-FCAE-44FA-A039-EEAF731DC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471" y="1583171"/>
            <a:ext cx="8229600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Но-шпа</a:t>
            </a:r>
            <a:r>
              <a:rPr lang="ru-RU" dirty="0"/>
              <a:t> способна быстро снимать спазмы гладко мышечной мускулатуры внутренних органов.</a:t>
            </a:r>
          </a:p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Нашатырный спирт-</a:t>
            </a:r>
          </a:p>
          <a:p>
            <a:pPr marL="109728" indent="0">
              <a:buNone/>
            </a:pPr>
            <a:r>
              <a:rPr lang="ru-RU" dirty="0">
                <a:solidFill>
                  <a:srgbClr val="FF0000"/>
                </a:solidFill>
              </a:rPr>
              <a:t>Глицин</a:t>
            </a:r>
            <a:r>
              <a:rPr lang="ru-RU" dirty="0"/>
              <a:t>-уменьшает тревожно-</a:t>
            </a:r>
            <a:r>
              <a:rPr lang="ru-RU" dirty="0" err="1"/>
              <a:t>депресивные</a:t>
            </a:r>
            <a:r>
              <a:rPr lang="ru-RU" dirty="0"/>
              <a:t> расстройства и повышает устойчивость к стрессам, облегчает процесс засыпания.</a:t>
            </a:r>
          </a:p>
        </p:txBody>
      </p:sp>
    </p:spTree>
    <p:extLst>
      <p:ext uri="{BB962C8B-B14F-4D97-AF65-F5344CB8AC3E}">
        <p14:creationId xmlns:p14="http://schemas.microsoft.com/office/powerpoint/2010/main" val="3513794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832648"/>
          </a:xfrm>
        </p:spPr>
        <p:txBody>
          <a:bodyPr>
            <a:normAutofit/>
          </a:bodyPr>
          <a:lstStyle/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теоретический материал по данной теме;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причины, которые влияют на подчерк человека;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Изучить подчерк учащихся 7 класса и дать им характеристики.</a:t>
            </a: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902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41D078-0D0D-46A3-9CB0-FDFDB8EF4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048" y="291456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Аспирин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E2083037-2DBF-4191-9BA4-5AE8FE8354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0364" y="1526355"/>
            <a:ext cx="2315304" cy="24500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A4FB7FB-A158-45C5-B875-D1B294C94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6" y="3911102"/>
            <a:ext cx="2642845" cy="186343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BAA9517-C624-4D87-AB71-B58F30DC886E}"/>
              </a:ext>
            </a:extLst>
          </p:cNvPr>
          <p:cNvSpPr/>
          <p:nvPr/>
        </p:nvSpPr>
        <p:spPr>
          <a:xfrm>
            <a:off x="6094029" y="3756588"/>
            <a:ext cx="1967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Феликс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Хоффман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1618B55-D376-467D-9DD6-E59AFF7B2C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029" y="4837986"/>
            <a:ext cx="2870819" cy="17561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2C249AD-DCF4-4B93-86E1-51ACE9285E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1358256"/>
            <a:ext cx="2197265" cy="2291831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ABCFAED-D9E6-4267-AFDD-B472042EA3C5}"/>
              </a:ext>
            </a:extLst>
          </p:cNvPr>
          <p:cNvSpPr/>
          <p:nvPr/>
        </p:nvSpPr>
        <p:spPr>
          <a:xfrm>
            <a:off x="416242" y="3484133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Рафаэль </a:t>
            </a:r>
            <a:r>
              <a:rPr lang="ru-RU" dirty="0" err="1">
                <a:solidFill>
                  <a:srgbClr val="002060"/>
                </a:solidFill>
              </a:rPr>
              <a:t>Пириа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331E5C8-8D3E-4369-8FA3-DC49A5CB62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4373" y="1532397"/>
            <a:ext cx="1560403" cy="211769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DEADEEF-3CD2-4C89-8554-0CAD8DE90F5C}"/>
              </a:ext>
            </a:extLst>
          </p:cNvPr>
          <p:cNvSpPr/>
          <p:nvPr/>
        </p:nvSpPr>
        <p:spPr>
          <a:xfrm>
            <a:off x="2642299" y="3668799"/>
            <a:ext cx="2829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Шарль Фредерик Жерар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AD1FB8A1-3A6B-4CE3-A5FD-2476B3C344C6}"/>
              </a:ext>
            </a:extLst>
          </p:cNvPr>
          <p:cNvSpPr/>
          <p:nvPr/>
        </p:nvSpPr>
        <p:spPr>
          <a:xfrm>
            <a:off x="370065" y="596063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Химическая молекулярная формула аспирина: С</a:t>
            </a:r>
            <a:r>
              <a:rPr lang="ru-RU" baseline="-25000" dirty="0">
                <a:solidFill>
                  <a:srgbClr val="002060"/>
                </a:solidFill>
              </a:rPr>
              <a:t>9</a:t>
            </a:r>
            <a:r>
              <a:rPr lang="ru-RU" dirty="0">
                <a:solidFill>
                  <a:srgbClr val="002060"/>
                </a:solidFill>
              </a:rPr>
              <a:t> Н</a:t>
            </a:r>
            <a:r>
              <a:rPr lang="ru-RU" baseline="-25000" dirty="0">
                <a:solidFill>
                  <a:srgbClr val="002060"/>
                </a:solidFill>
              </a:rPr>
              <a:t>8</a:t>
            </a:r>
            <a:r>
              <a:rPr lang="ru-RU" dirty="0">
                <a:solidFill>
                  <a:srgbClr val="002060"/>
                </a:solidFill>
              </a:rPr>
              <a:t> О</a:t>
            </a:r>
            <a:r>
              <a:rPr lang="ru-RU" baseline="-25000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410D842F-FB0D-4F1F-AC51-3BA21124CE38}"/>
              </a:ext>
            </a:extLst>
          </p:cNvPr>
          <p:cNvSpPr/>
          <p:nvPr/>
        </p:nvSpPr>
        <p:spPr>
          <a:xfrm>
            <a:off x="4244974" y="445613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Химическая структурная формула аспирина:</a:t>
            </a:r>
          </a:p>
        </p:txBody>
      </p:sp>
    </p:spTree>
    <p:extLst>
      <p:ext uri="{BB962C8B-B14F-4D97-AF65-F5344CB8AC3E}">
        <p14:creationId xmlns:p14="http://schemas.microsoft.com/office/powerpoint/2010/main" val="525013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4E2AE3-84C2-4642-9943-E5DDE5E6B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21190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Анальгин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3B1B39FE-6852-4AFF-BD85-77F9559616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3192" y="1571395"/>
            <a:ext cx="1920406" cy="265808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057EC07-1B17-47F0-B195-9384F5E5610F}"/>
              </a:ext>
            </a:extLst>
          </p:cNvPr>
          <p:cNvSpPr/>
          <p:nvPr/>
        </p:nvSpPr>
        <p:spPr>
          <a:xfrm>
            <a:off x="683568" y="4509120"/>
            <a:ext cx="1779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Людвиг </a:t>
            </a:r>
            <a:r>
              <a:rPr lang="ru-RU" dirty="0" err="1">
                <a:solidFill>
                  <a:srgbClr val="002060"/>
                </a:solidFill>
              </a:rPr>
              <a:t>Кнорр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072147D-E2EF-46AE-A0DF-429F1E13E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917" y="1354134"/>
            <a:ext cx="2639797" cy="192650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8DC97D6-A8B2-4D9B-8512-3A401709BF40}"/>
              </a:ext>
            </a:extLst>
          </p:cNvPr>
          <p:cNvSpPr/>
          <p:nvPr/>
        </p:nvSpPr>
        <p:spPr>
          <a:xfrm>
            <a:off x="2987824" y="323946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Химическая молекулярная формула анальгина: C13H18N3NaO5S</a:t>
            </a: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Химическая структурная формула анальгина: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F428D03-2649-4843-8263-A7C0442C6C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896" y="4849257"/>
            <a:ext cx="3487214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84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041FB-810D-4C3E-959A-2288FF9B3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81017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Пероксид водорода</a:t>
            </a:r>
          </a:p>
        </p:txBody>
      </p:sp>
      <p:pic>
        <p:nvPicPr>
          <p:cNvPr id="4" name="Объект 3" descr="C:\Users\Ульяна\Desktop\проджект\i[10].jpg">
            <a:extLst>
              <a:ext uri="{FF2B5EF4-FFF2-40B4-BE49-F238E27FC236}">
                <a16:creationId xmlns="" xmlns:a16="http://schemas.microsoft.com/office/drawing/2014/main" id="{8C31154E-0D63-4BD8-B896-9FE945DFAF1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56" y="1772816"/>
            <a:ext cx="234315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25C7639-2CAD-4CDC-978A-61C7AD203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1772816"/>
            <a:ext cx="1877731" cy="251786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6B8BC4E9-DC65-43E2-B0E1-BB92A92E8930}"/>
              </a:ext>
            </a:extLst>
          </p:cNvPr>
          <p:cNvSpPr/>
          <p:nvPr/>
        </p:nvSpPr>
        <p:spPr>
          <a:xfrm>
            <a:off x="683568" y="5010762"/>
            <a:ext cx="137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Луи  </a:t>
            </a:r>
            <a:r>
              <a:rPr lang="ru-RU" dirty="0" err="1">
                <a:solidFill>
                  <a:srgbClr val="002060"/>
                </a:solidFill>
              </a:rPr>
              <a:t>Тенар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F9DA90CF-86E5-4334-8D24-76759B5AC679}"/>
              </a:ext>
            </a:extLst>
          </p:cNvPr>
          <p:cNvSpPr/>
          <p:nvPr/>
        </p:nvSpPr>
        <p:spPr>
          <a:xfrm>
            <a:off x="2987824" y="4337292"/>
            <a:ext cx="55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Химическая  молекулярная формула пероксида водорода: H2O2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Химическая структурная формула пероксида водорода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99555E1-4157-4496-A89D-0060293126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5480387"/>
            <a:ext cx="1743607" cy="80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94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8EADE7B-9285-4020-A44C-BBD632792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ЙОД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7A7F9E4B-416C-4B12-BD2F-772A96EEA5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302" y="1482053"/>
            <a:ext cx="2005758" cy="2505673"/>
          </a:xfrm>
          <a:prstGeom prst="rect">
            <a:avLst/>
          </a:prstGeom>
        </p:spPr>
      </p:pic>
      <p:pic>
        <p:nvPicPr>
          <p:cNvPr id="5" name="Рисунок 4" descr="https://scientificrussia.ru/data/auto/material/large-preview-zhozef_lui_gej_lyussak.jpg">
            <a:extLst>
              <a:ext uri="{FF2B5EF4-FFF2-40B4-BE49-F238E27FC236}">
                <a16:creationId xmlns="" xmlns:a16="http://schemas.microsoft.com/office/drawing/2014/main" id="{A6D98A34-A212-47B5-B674-0C4A4FF8FD5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564" y="1482053"/>
            <a:ext cx="2208530" cy="25031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E0FE50E8-6C04-49FC-928A-C256CA39D3C3}"/>
              </a:ext>
            </a:extLst>
          </p:cNvPr>
          <p:cNvSpPr/>
          <p:nvPr/>
        </p:nvSpPr>
        <p:spPr>
          <a:xfrm>
            <a:off x="429110" y="4149080"/>
            <a:ext cx="1826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Бернар </a:t>
            </a:r>
            <a:r>
              <a:rPr lang="ru-RU" dirty="0" err="1"/>
              <a:t>Куртуа</a:t>
            </a:r>
            <a:r>
              <a:rPr lang="ru-RU" dirty="0"/>
              <a:t>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05C9FDAD-BD5E-476E-B581-8BA1C740BBA2}"/>
              </a:ext>
            </a:extLst>
          </p:cNvPr>
          <p:cNvSpPr/>
          <p:nvPr/>
        </p:nvSpPr>
        <p:spPr>
          <a:xfrm>
            <a:off x="3000274" y="4149080"/>
            <a:ext cx="2757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Жозеф Луи Гей-Люссак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5EAF3F2C-7C72-4991-B013-42079576B8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1412776"/>
            <a:ext cx="1512168" cy="151216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7B9D8EF-1476-4E87-B643-1960F48DAE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110" y="4700194"/>
            <a:ext cx="2544495" cy="166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576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0BAFE47-3A9D-4185-B275-040E49AB1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33534"/>
            <a:ext cx="8229600" cy="10668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+mn-lt"/>
              </a:rPr>
              <a:t>Перманганат калия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BBB5ADB-48D4-4AFD-96C6-D95832D1888D}"/>
              </a:ext>
            </a:extLst>
          </p:cNvPr>
          <p:cNvSpPr/>
          <p:nvPr/>
        </p:nvSpPr>
        <p:spPr>
          <a:xfrm>
            <a:off x="611560" y="1523267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Химическая молекулярная формула: KMnO4</a:t>
            </a:r>
          </a:p>
          <a:p>
            <a:r>
              <a:rPr lang="ru-RU" b="1" dirty="0">
                <a:solidFill>
                  <a:srgbClr val="002060"/>
                </a:solidFill>
              </a:rPr>
              <a:t>Химическая структурная формула: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7D3F3578-6F23-4F42-A044-AD571699E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3" y="2158994"/>
            <a:ext cx="2037511" cy="134201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341E5C7F-CB54-4A26-AB51-3D9821BAF390}"/>
              </a:ext>
            </a:extLst>
          </p:cNvPr>
          <p:cNvSpPr/>
          <p:nvPr/>
        </p:nvSpPr>
        <p:spPr>
          <a:xfrm>
            <a:off x="971600" y="3501008"/>
            <a:ext cx="65527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Химические свойства перманганата калия</a:t>
            </a:r>
          </a:p>
          <a:p>
            <a:r>
              <a:rPr lang="ru-RU" b="1" dirty="0">
                <a:solidFill>
                  <a:srgbClr val="002060"/>
                </a:solidFill>
              </a:rPr>
              <a:t>                </a:t>
            </a:r>
            <a:r>
              <a:rPr lang="en-US" b="1" dirty="0">
                <a:solidFill>
                  <a:srgbClr val="002060"/>
                </a:solidFill>
              </a:rPr>
              <a:t>t</a:t>
            </a:r>
          </a:p>
          <a:p>
            <a:r>
              <a:rPr lang="en-US" b="1" dirty="0">
                <a:solidFill>
                  <a:srgbClr val="002060"/>
                </a:solidFill>
              </a:rPr>
              <a:t>2KMnO4  =K2MnO4+MnO2+O2</a:t>
            </a:r>
          </a:p>
          <a:p>
            <a:r>
              <a:rPr lang="en-US" b="1" dirty="0">
                <a:solidFill>
                  <a:srgbClr val="002060"/>
                </a:solidFill>
              </a:rPr>
              <a:t>t</a:t>
            </a:r>
          </a:p>
          <a:p>
            <a:r>
              <a:rPr lang="en-US" b="1" dirty="0">
                <a:solidFill>
                  <a:srgbClr val="002060"/>
                </a:solidFill>
              </a:rPr>
              <a:t>4KMnO4 + 2H2</a:t>
            </a:r>
            <a:r>
              <a:rPr lang="ru-RU" b="1" dirty="0">
                <a:solidFill>
                  <a:srgbClr val="002060"/>
                </a:solidFill>
              </a:rPr>
              <a:t>О =</a:t>
            </a:r>
            <a:r>
              <a:rPr lang="en-US" b="1" dirty="0">
                <a:solidFill>
                  <a:srgbClr val="002060"/>
                </a:solidFill>
              </a:rPr>
              <a:t>MnO2↓+4</a:t>
            </a:r>
            <a:r>
              <a:rPr lang="ru-RU" b="1" dirty="0">
                <a:solidFill>
                  <a:srgbClr val="002060"/>
                </a:solidFill>
              </a:rPr>
              <a:t>КОН+3</a:t>
            </a:r>
            <a:r>
              <a:rPr lang="en-US" b="1" dirty="0">
                <a:solidFill>
                  <a:srgbClr val="002060"/>
                </a:solidFill>
              </a:rPr>
              <a:t>O2↑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r>
              <a:rPr lang="en-US" b="1" dirty="0">
                <a:solidFill>
                  <a:srgbClr val="002060"/>
                </a:solidFill>
              </a:rPr>
              <a:t>4KMnO4+  4</a:t>
            </a:r>
            <a:r>
              <a:rPr lang="ru-RU" b="1" dirty="0">
                <a:solidFill>
                  <a:srgbClr val="002060"/>
                </a:solidFill>
              </a:rPr>
              <a:t>КОН = 4</a:t>
            </a:r>
            <a:r>
              <a:rPr lang="en-US" b="1" dirty="0">
                <a:solidFill>
                  <a:srgbClr val="002060"/>
                </a:solidFill>
              </a:rPr>
              <a:t>K2MnO4 +  O2↑ + 2H2</a:t>
            </a:r>
            <a:r>
              <a:rPr lang="ru-RU" b="1" dirty="0">
                <a:solidFill>
                  <a:srgbClr val="002060"/>
                </a:solidFill>
              </a:rPr>
              <a:t>О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2</a:t>
            </a:r>
            <a:r>
              <a:rPr lang="en-US" b="1" dirty="0">
                <a:solidFill>
                  <a:srgbClr val="002060"/>
                </a:solidFill>
              </a:rPr>
              <a:t>KMnO4+  16</a:t>
            </a:r>
            <a:r>
              <a:rPr lang="ru-RU" b="1" dirty="0">
                <a:solidFill>
                  <a:srgbClr val="002060"/>
                </a:solidFill>
              </a:rPr>
              <a:t>НС</a:t>
            </a:r>
            <a:r>
              <a:rPr lang="en-US" b="1" dirty="0">
                <a:solidFill>
                  <a:srgbClr val="002060"/>
                </a:solidFill>
              </a:rPr>
              <a:t>L = 2Mn</a:t>
            </a:r>
            <a:r>
              <a:rPr lang="ru-RU" b="1" dirty="0">
                <a:solidFill>
                  <a:srgbClr val="002060"/>
                </a:solidFill>
              </a:rPr>
              <a:t>С</a:t>
            </a:r>
            <a:r>
              <a:rPr lang="en-US" b="1" dirty="0">
                <a:solidFill>
                  <a:srgbClr val="002060"/>
                </a:solidFill>
              </a:rPr>
              <a:t>L2+ 5</a:t>
            </a:r>
            <a:r>
              <a:rPr lang="ru-RU" b="1" dirty="0">
                <a:solidFill>
                  <a:srgbClr val="002060"/>
                </a:solidFill>
              </a:rPr>
              <a:t>С</a:t>
            </a:r>
            <a:r>
              <a:rPr lang="en-US" b="1" dirty="0">
                <a:solidFill>
                  <a:srgbClr val="002060"/>
                </a:solidFill>
              </a:rPr>
              <a:t>L2↑ + 2</a:t>
            </a:r>
            <a:r>
              <a:rPr lang="ru-RU" b="1" dirty="0">
                <a:solidFill>
                  <a:srgbClr val="002060"/>
                </a:solidFill>
              </a:rPr>
              <a:t>КС</a:t>
            </a:r>
            <a:r>
              <a:rPr lang="en-US" b="1" dirty="0">
                <a:solidFill>
                  <a:srgbClr val="002060"/>
                </a:solidFill>
              </a:rPr>
              <a:t>L+ 8H2</a:t>
            </a:r>
          </a:p>
        </p:txBody>
      </p:sp>
    </p:spTree>
    <p:extLst>
      <p:ext uri="{BB962C8B-B14F-4D97-AF65-F5344CB8AC3E}">
        <p14:creationId xmlns:p14="http://schemas.microsoft.com/office/powerpoint/2010/main" val="1989250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5BFA9CF-DAB9-46CD-B10F-ADDBE114B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/>
          <a:lstStyle/>
          <a:p>
            <a:pPr algn="ctr"/>
            <a:r>
              <a:rPr lang="ru-RU" b="1" dirty="0" err="1">
                <a:solidFill>
                  <a:srgbClr val="FF0000"/>
                </a:solidFill>
                <a:latin typeface="+mn-lt"/>
              </a:rPr>
              <a:t>Хлоргексидин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0E26DF8-7BB5-4E72-A4FC-7B15B440B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71464"/>
            <a:ext cx="8363272" cy="4325112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>
                <a:solidFill>
                  <a:srgbClr val="002060"/>
                </a:solidFill>
              </a:rPr>
              <a:t>Химическая молекулярная формула </a:t>
            </a:r>
            <a:r>
              <a:rPr lang="ru-RU" b="1" dirty="0" err="1">
                <a:solidFill>
                  <a:srgbClr val="002060"/>
                </a:solidFill>
              </a:rPr>
              <a:t>хлоргексидина</a:t>
            </a:r>
            <a:r>
              <a:rPr lang="ru-RU" b="1" dirty="0">
                <a:solidFill>
                  <a:srgbClr val="002060"/>
                </a:solidFill>
              </a:rPr>
              <a:t>:   С22Н30Сl2N10</a:t>
            </a:r>
          </a:p>
          <a:p>
            <a:pPr marL="109728" indent="0">
              <a:buNone/>
            </a:pPr>
            <a:r>
              <a:rPr lang="ru-RU" b="1" dirty="0">
                <a:solidFill>
                  <a:srgbClr val="002060"/>
                </a:solidFill>
              </a:rPr>
              <a:t>Химическая структурная формула </a:t>
            </a:r>
            <a:r>
              <a:rPr lang="ru-RU" b="1" dirty="0" err="1">
                <a:solidFill>
                  <a:srgbClr val="002060"/>
                </a:solidFill>
              </a:rPr>
              <a:t>хлоргексидина</a:t>
            </a:r>
            <a:endParaRPr lang="ru-RU" b="1" dirty="0">
              <a:solidFill>
                <a:srgbClr val="002060"/>
              </a:solidFill>
            </a:endParaRP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6F28B9E-4448-4AE2-AFD2-44237515C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3669783"/>
            <a:ext cx="2532587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947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480</TotalTime>
  <Words>674</Words>
  <Application>Microsoft Office PowerPoint</Application>
  <PresentationFormat>Экран (4:3)</PresentationFormat>
  <Paragraphs>129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Городская</vt:lpstr>
      <vt:lpstr>    ХИМИЯ В   ДОМАШНЕЙ АПТЕЧКЕ  </vt:lpstr>
      <vt:lpstr>Презентация PowerPoint</vt:lpstr>
      <vt:lpstr>Презентация PowerPoint</vt:lpstr>
      <vt:lpstr>Аспирин</vt:lpstr>
      <vt:lpstr>Анальгин</vt:lpstr>
      <vt:lpstr>Пероксид водорода</vt:lpstr>
      <vt:lpstr>ЙОД</vt:lpstr>
      <vt:lpstr>Перманганат калия</vt:lpstr>
      <vt:lpstr>Хлоргексидин</vt:lpstr>
      <vt:lpstr>Активированный уголь. Левомицетин.</vt:lpstr>
      <vt:lpstr>НО-ШПА        Нашатырный спирт</vt:lpstr>
      <vt:lpstr>Глицин</vt:lpstr>
      <vt:lpstr>Практическая часть</vt:lpstr>
      <vt:lpstr>Презентация PowerPoint</vt:lpstr>
      <vt:lpstr>Определение наличия фенольного соединения </vt:lpstr>
      <vt:lpstr>Презентация PowerPoint</vt:lpstr>
      <vt:lpstr>Социологический опрос:</vt:lpstr>
      <vt:lpstr>Социологический опрос:</vt:lpstr>
      <vt:lpstr>Социологический опрос:</vt:lpstr>
      <vt:lpstr>Презентация PowerPoint</vt:lpstr>
      <vt:lpstr>Выводы</vt:lpstr>
      <vt:lpstr>Применение лекарственных средств</vt:lpstr>
      <vt:lpstr>Применение лекарственных средств</vt:lpstr>
      <vt:lpstr>Применение лекарственных средств</vt:lpstr>
      <vt:lpstr>Применение лекарственных средств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ПОДЧЕРК И ХАРАКТЕР.         ИХ   ВЗАИМОСВЯЗЬ.</dc:title>
  <dc:creator>Дом</dc:creator>
  <cp:lastModifiedBy>Дом</cp:lastModifiedBy>
  <cp:revision>38</cp:revision>
  <dcterms:created xsi:type="dcterms:W3CDTF">2019-02-24T07:09:06Z</dcterms:created>
  <dcterms:modified xsi:type="dcterms:W3CDTF">2023-03-27T09:57:21Z</dcterms:modified>
</cp:coreProperties>
</file>