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81" r:id="rId3"/>
    <p:sldId id="280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B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9F21-EDEA-46DA-9F07-2A6563B85D0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4545-CF64-4ABF-9B3A-A898D0EA9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5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9F21-EDEA-46DA-9F07-2A6563B85D0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4545-CF64-4ABF-9B3A-A898D0EA9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04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9F21-EDEA-46DA-9F07-2A6563B85D0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4545-CF64-4ABF-9B3A-A898D0EA9D6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4123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9F21-EDEA-46DA-9F07-2A6563B85D0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4545-CF64-4ABF-9B3A-A898D0EA9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073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9F21-EDEA-46DA-9F07-2A6563B85D0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4545-CF64-4ABF-9B3A-A898D0EA9D6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9273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9F21-EDEA-46DA-9F07-2A6563B85D0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4545-CF64-4ABF-9B3A-A898D0EA9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976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9F21-EDEA-46DA-9F07-2A6563B85D0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4545-CF64-4ABF-9B3A-A898D0EA9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547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9F21-EDEA-46DA-9F07-2A6563B85D0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4545-CF64-4ABF-9B3A-A898D0EA9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48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9F21-EDEA-46DA-9F07-2A6563B85D0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4545-CF64-4ABF-9B3A-A898D0EA9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41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9F21-EDEA-46DA-9F07-2A6563B85D0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4545-CF64-4ABF-9B3A-A898D0EA9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2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9F21-EDEA-46DA-9F07-2A6563B85D0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4545-CF64-4ABF-9B3A-A898D0EA9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6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9F21-EDEA-46DA-9F07-2A6563B85D0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4545-CF64-4ABF-9B3A-A898D0EA9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30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9F21-EDEA-46DA-9F07-2A6563B85D0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4545-CF64-4ABF-9B3A-A898D0EA9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02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9F21-EDEA-46DA-9F07-2A6563B85D0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4545-CF64-4ABF-9B3A-A898D0EA9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60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9F21-EDEA-46DA-9F07-2A6563B85D0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4545-CF64-4ABF-9B3A-A898D0EA9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11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9F21-EDEA-46DA-9F07-2A6563B85D0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4545-CF64-4ABF-9B3A-A898D0EA9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45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89F21-EDEA-46DA-9F07-2A6563B85D0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134545-CF64-4ABF-9B3A-A898D0EA9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07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00891" y="1"/>
            <a:ext cx="9396549" cy="4339919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«ПОСТАНОВКА И АВТОМАТИЗАЦИЯ В РЕЧИ ЗВУКОВ РАННЕГО ОНТОГЕНЕЗА </a:t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</a:b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[</a:t>
            </a: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К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]-[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Г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]-[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Х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]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У ДЕТЕЙ С ОВЗ»</a:t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</a:br>
            <a:endParaRPr lang="ru-RU" sz="5400" b="1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5098" y="4050832"/>
            <a:ext cx="10075816" cy="2438671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0070C0"/>
                </a:solidFill>
              </a:rPr>
              <a:t>                                                                                                             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  </a:t>
            </a:r>
            <a:r>
              <a:rPr lang="ru-RU" sz="9600" b="1" dirty="0" smtClean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МБДОУ «Детский сад №4»</a:t>
            </a:r>
          </a:p>
          <a:p>
            <a:r>
              <a:rPr lang="ru-RU" sz="9600" b="1" dirty="0" smtClean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                                                                                           Учитель-логопед</a:t>
            </a:r>
          </a:p>
          <a:p>
            <a:r>
              <a:rPr lang="ru-RU" sz="9600" b="1" dirty="0" smtClean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                                                                                   Сысоева Е.В</a:t>
            </a:r>
            <a:r>
              <a:rPr lang="ru-RU" sz="9600" b="1" dirty="0" smtClean="0">
                <a:solidFill>
                  <a:srgbClr val="4ABB05"/>
                </a:solidFill>
                <a:latin typeface="Bahnschrift SemiBold SemiConden" panose="020B0502040204020203" pitchFamily="34" charset="0"/>
              </a:rPr>
              <a:t>.</a:t>
            </a:r>
            <a:endParaRPr lang="ru-RU" sz="9600" b="1" dirty="0">
              <a:solidFill>
                <a:srgbClr val="4ABB05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47" y="4186253"/>
            <a:ext cx="1460863" cy="1558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021" y="4339920"/>
            <a:ext cx="1719036" cy="15788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696" y="5000699"/>
            <a:ext cx="1603020" cy="148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450667"/>
            <a:ext cx="4230189" cy="4230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58" y="2343693"/>
            <a:ext cx="4057107" cy="40571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667" y="357050"/>
            <a:ext cx="1485900" cy="1485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536" y="5080907"/>
            <a:ext cx="1485900" cy="1485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508" y="4993821"/>
            <a:ext cx="14859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8571" y="0"/>
            <a:ext cx="8185432" cy="679269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ДИДАКТИЧЕСКАЯ ИГРА «СЛОГОВАЯ РОМАШКА»</a:t>
            </a:r>
            <a:endParaRPr lang="ru-RU" sz="3200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8936" y="679269"/>
            <a:ext cx="8821783" cy="601762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600" dirty="0" smtClean="0">
                <a:solidFill>
                  <a:srgbClr val="FF0000"/>
                </a:solidFill>
              </a:rPr>
              <a:t>        </a:t>
            </a:r>
            <a:r>
              <a:rPr lang="ru-RU" sz="1600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Виды игры: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настольная игра</a:t>
            </a:r>
          </a:p>
          <a:p>
            <a:pPr lvl="1" algn="l">
              <a:spcBef>
                <a:spcPts val="600"/>
              </a:spcBef>
            </a:pPr>
            <a:r>
              <a:rPr lang="ru-RU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Образовательные направления, задачи которых реализуются с помощью игры: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социально-коммуникативное развитие, речевое развитие, познавательное развитие.</a:t>
            </a:r>
          </a:p>
          <a:p>
            <a:pPr lvl="1" algn="l">
              <a:spcBef>
                <a:spcPts val="600"/>
              </a:spcBef>
            </a:pPr>
            <a:r>
              <a:rPr lang="ru-RU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Возраст детей: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5-6 лет</a:t>
            </a:r>
          </a:p>
          <a:p>
            <a:pPr lvl="1" algn="l">
              <a:spcBef>
                <a:spcPts val="600"/>
              </a:spcBef>
            </a:pPr>
            <a:r>
              <a:rPr lang="ru-RU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Количество участников: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индивидуально, подгруппами(до 2 человек)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lvl="1" algn="l">
              <a:spcBef>
                <a:spcPts val="600"/>
              </a:spcBef>
            </a:pPr>
            <a:r>
              <a:rPr lang="ru-RU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Игровая</a:t>
            </a:r>
            <a:r>
              <a:rPr lang="en-US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задача: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Составить и прочитать слоги, слова со звуками: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[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Г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],[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Г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`];[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К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]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[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К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`]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;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[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Х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]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[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Х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`]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lvl="1" algn="l">
              <a:spcBef>
                <a:spcPts val="600"/>
              </a:spcBef>
            </a:pPr>
            <a:r>
              <a:rPr lang="ru-RU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Задачи:</a:t>
            </a:r>
          </a:p>
          <a:p>
            <a:pPr lvl="1" algn="l">
              <a:spcBef>
                <a:spcPts val="600"/>
              </a:spcBef>
            </a:pPr>
            <a:r>
              <a:rPr lang="ru-RU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Для педагога:</a:t>
            </a:r>
            <a:endParaRPr lang="en-US" dirty="0" smtClean="0">
              <a:solidFill>
                <a:srgbClr val="FF0000"/>
              </a:solidFill>
              <a:latin typeface="Bahnschrift SemiBold SemiConden" panose="020B0502040204020203" pitchFamily="34" charset="0"/>
            </a:endParaRPr>
          </a:p>
          <a:p>
            <a:pPr lvl="1" algn="l">
              <a:spcBef>
                <a:spcPts val="600"/>
              </a:spcBef>
            </a:pPr>
            <a:r>
              <a:rPr lang="ru-RU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•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Познакомить со звуками [Г], [К], [Х] и буквами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Гг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Кк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Хх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. • Формировать умение различать на слух согласные звуки по признакам: глухость-звонкость, твердость-мягкость: [г]-[к], [к]-[к'], [г]-[г'], [г']-[к'] в ряду звуков, слогов, слов. </a:t>
            </a:r>
            <a:r>
              <a:rPr lang="ru-RU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•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Закрепить представления о слоговом составе слова, совершенствовать умение выделять заданный звук в слоге, слог в слове. </a:t>
            </a:r>
            <a:r>
              <a:rPr lang="ru-RU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•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Закреплять умение использовать условные обозначения согласных и гласных звуков: синий цвет - твердые согласные звуки, зеленый цвет - мягкие согласные звуки, красный цвет - гласные звуки. </a:t>
            </a:r>
            <a:r>
              <a:rPr lang="ru-RU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•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Совершенствовать навыки слогового анализа и синтеза.</a:t>
            </a:r>
            <a:r>
              <a:rPr lang="ru-RU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 •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Совершенствовать навыки чтения слогов, слов с предложенными буквами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.</a:t>
            </a:r>
          </a:p>
          <a:p>
            <a:pPr lvl="1" algn="l">
              <a:spcBef>
                <a:spcPts val="600"/>
              </a:spcBef>
            </a:pPr>
            <a:r>
              <a:rPr lang="ru-RU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РАЗВИВАЮЩАЯ</a:t>
            </a:r>
            <a:r>
              <a:rPr lang="ru-RU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:</a:t>
            </a:r>
          </a:p>
          <a:p>
            <a:pPr lvl="1" algn="l">
              <a:spcBef>
                <a:spcPts val="600"/>
              </a:spcBef>
            </a:pPr>
            <a:r>
              <a:rPr lang="ru-RU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•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Развивать фонематического восприятия, зрительного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гнозиса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 конструктивного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праксиса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 навыков ориентировки на плоскости, тонкой и общей моторики, координации движений, творческого воображения, подражательности.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lvl="1" algn="l">
              <a:spcBef>
                <a:spcPts val="600"/>
              </a:spcBef>
            </a:pPr>
            <a:r>
              <a:rPr lang="ru-RU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ВОСПИТАТЕЛЬНАЯ:</a:t>
            </a:r>
          </a:p>
          <a:p>
            <a:pPr lvl="1" algn="l">
              <a:spcBef>
                <a:spcPts val="600"/>
              </a:spcBef>
            </a:pPr>
            <a:r>
              <a:rPr lang="ru-RU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•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Воспитывать навыки сотрудничества в игре и на занятии, самостоятельность, доброжелательность, инициативность, ответственность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11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69670"/>
            <a:ext cx="7766936" cy="627016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СКОРОГОВОРКИ В КАРТИНКАХ.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3406" y="896983"/>
            <a:ext cx="8150597" cy="586086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30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Цель: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развитие и обогащение речи ребенка при </a:t>
            </a:r>
          </a:p>
          <a:p>
            <a:pPr algn="l"/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заучивании стихотворных текстов с помощью </a:t>
            </a:r>
          </a:p>
          <a:p>
            <a:pPr algn="l"/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зрительных опор, используя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наглядно-иллюстративный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материал.</a:t>
            </a:r>
          </a:p>
          <a:p>
            <a:pPr algn="l"/>
            <a:r>
              <a:rPr lang="ru-RU" sz="30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Задачи:</a:t>
            </a:r>
          </a:p>
          <a:p>
            <a:pPr algn="l"/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• Знакомство детей со скороговорками с помощью </a:t>
            </a:r>
          </a:p>
          <a:p>
            <a:pPr algn="l"/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 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мнемотаблиц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.</a:t>
            </a:r>
          </a:p>
          <a:p>
            <a:pPr algn="l"/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• Активизация речи ребенка, переход пассивного </a:t>
            </a:r>
          </a:p>
          <a:p>
            <a:pPr algn="l"/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 словаря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в разряд активного.</a:t>
            </a:r>
          </a:p>
          <a:p>
            <a:pPr algn="l"/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• Побуждение детей к самостоятельному чтению </a:t>
            </a:r>
          </a:p>
          <a:p>
            <a:pPr algn="l"/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 стихотворений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.</a:t>
            </a:r>
          </a:p>
          <a:p>
            <a:pPr algn="l"/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• Обогащение словарного запаса.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8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87" y="121921"/>
            <a:ext cx="7593874" cy="18469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587" y="2098765"/>
            <a:ext cx="7261095" cy="18375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587" y="4066150"/>
            <a:ext cx="7261095" cy="246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6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07067" y="78377"/>
            <a:ext cx="7766936" cy="966651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ПОВТОРИ ЧИСТОГОВОРКУ И ВЫЛОЖИ </a:t>
            </a:r>
            <a:br>
              <a:rPr lang="ru-RU" sz="32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</a:br>
            <a:r>
              <a:rPr lang="ru-RU" sz="32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ИЗ СЧЕТНЫХ ПАЛОЧЕК КАРТИНКУ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07067" y="1576251"/>
            <a:ext cx="7766936" cy="498130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Груз машина привезла.</a:t>
            </a: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Гром гремел. Гроза была.</a:t>
            </a:r>
          </a:p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963" y="3056708"/>
            <a:ext cx="5575706" cy="357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200298"/>
            <a:ext cx="792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Рассмешили как-то муху,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Муха держится за брюхо,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Хочет иль не хочет,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- Ха, ха, ха, - хохочет.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451" y="2847703"/>
            <a:ext cx="5970363" cy="354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8503" y="226423"/>
            <a:ext cx="75154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Киска, киска, где твоя миска?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Ест киска суп из миски: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Сыта киска-пуста миска.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063" y="2532726"/>
            <a:ext cx="4937760" cy="41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95794"/>
            <a:ext cx="7766936" cy="531223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"Подскажи </a:t>
            </a:r>
            <a:r>
              <a:rPr lang="ru-RU" sz="3200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клоуну </a:t>
            </a:r>
            <a:r>
              <a:rPr lang="ru-RU" sz="32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звук"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4766" y="984069"/>
            <a:ext cx="9117874" cy="5286102"/>
          </a:xfrm>
        </p:spPr>
        <p:txBody>
          <a:bodyPr/>
          <a:lstStyle/>
          <a:p>
            <a:pPr algn="l"/>
            <a:r>
              <a:rPr lang="ru-RU" sz="28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Цель: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формирование навыка выделения </a:t>
            </a:r>
          </a:p>
          <a:p>
            <a:pPr algn="l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последнего звука.</a:t>
            </a:r>
          </a:p>
          <a:p>
            <a:pPr algn="l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Игровой материал: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клоун.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algn="l"/>
            <a:r>
              <a:rPr lang="ru-RU" sz="28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Ход игры:</a:t>
            </a:r>
          </a:p>
          <a:p>
            <a:pPr algn="l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Клоун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очень торопится, поэтому некоторые </a:t>
            </a:r>
          </a:p>
          <a:p>
            <a:pPr algn="l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слова выговаривает плохо: не все звуки </a:t>
            </a:r>
          </a:p>
          <a:p>
            <a:pPr algn="l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слышны.</a:t>
            </a:r>
          </a:p>
          <a:p>
            <a:pPr algn="l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Просим поправить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клоуна,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где необходимо.</a:t>
            </a:r>
          </a:p>
          <a:p>
            <a:pPr algn="l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44926" y="1663338"/>
            <a:ext cx="227946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0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309" y="984069"/>
            <a:ext cx="8412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На солнышке грелся маленький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котёно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... (К).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</a:p>
          <a:p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На него смотрел рыжий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щено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... (К). </a:t>
            </a:r>
          </a:p>
          <a:p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А рядом по двору гулял важный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пету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...(Х). </a:t>
            </a:r>
          </a:p>
          <a:p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За ним бегали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гус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... (И)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гусятам... (И).</a:t>
            </a: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182" y="435381"/>
            <a:ext cx="1066892" cy="1097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811" y="1634491"/>
            <a:ext cx="1253264" cy="1253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168" y="3039291"/>
            <a:ext cx="1194920" cy="1420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810" y="4560374"/>
            <a:ext cx="1317278" cy="105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949" y="104503"/>
            <a:ext cx="8107054" cy="1602376"/>
          </a:xfrm>
        </p:spPr>
        <p:txBody>
          <a:bodyPr/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ИГРА </a:t>
            </a:r>
            <a:r>
              <a:rPr lang="ru-RU" sz="32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«ПРЯТКИ»</a:t>
            </a:r>
            <a:br>
              <a:rPr lang="ru-RU" sz="32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</a:br>
            <a:r>
              <a:rPr lang="ru-RU" sz="32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НАЗОВИ КАРТИНКИ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152" y="1706880"/>
            <a:ext cx="1540697" cy="4352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846" y="2090057"/>
            <a:ext cx="2074931" cy="4274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652" y="2386149"/>
            <a:ext cx="1384662" cy="355309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7246" y="1706881"/>
            <a:ext cx="7794171" cy="4232366"/>
          </a:xfrm>
        </p:spPr>
        <p:txBody>
          <a:bodyPr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2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4766" y="592183"/>
            <a:ext cx="910916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Одним из необходимых качеств полноценной устной речи является правильное звукопроизношение. </a:t>
            </a:r>
            <a:r>
              <a:rPr lang="ru-RU" sz="3200" smtClean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Оно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необходимо ребенку для уверенного общения, успешного обучения, грамотного чтения и письма, гармоничного развития. Нарушение звукопроизношения не только косметический дефект, но и серьезное препятствие в овладении ребенком письменной речью. Оно отрицательно влияет на эмоциональное состояние дошкольника, его самооценку, формирование личностных черт, общение со сверстниками. Одним из таких дефектов являются заднеязычные звуки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3768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60960"/>
            <a:ext cx="7766936" cy="1105989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ОТГАДАЙ ЗАГАДКУ</a:t>
            </a:r>
            <a:br>
              <a:rPr lang="ru-RU" sz="32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</a:br>
            <a:r>
              <a:rPr lang="ru-RU" sz="32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ОБВЕДИ ОТГАДКУ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5989" y="1724296"/>
            <a:ext cx="8168014" cy="4346545"/>
          </a:xfrm>
        </p:spPr>
        <p:txBody>
          <a:bodyPr/>
          <a:lstStyle/>
          <a:p>
            <a:pPr algn="l"/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Скачет зверушка,</a:t>
            </a:r>
          </a:p>
          <a:p>
            <a:pPr algn="l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Не рот, а ловушка</a:t>
            </a:r>
          </a:p>
          <a:p>
            <a:pPr algn="l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Попадут в ловушку</a:t>
            </a:r>
          </a:p>
          <a:p>
            <a:pPr algn="l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 комар, и мушка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222" y="1248233"/>
            <a:ext cx="4467497" cy="439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35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78377"/>
            <a:ext cx="7766936" cy="1010194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Послушай и повтори. </a:t>
            </a:r>
            <a:r>
              <a:rPr lang="ru-RU" sz="3200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Обведи тучку и </a:t>
            </a:r>
            <a:r>
              <a:rPr lang="ru-RU" sz="32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</a:br>
            <a:r>
              <a:rPr lang="ru-RU" sz="32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капельки.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4069" y="1428207"/>
            <a:ext cx="8289934" cy="4232364"/>
          </a:xfrm>
        </p:spPr>
        <p:txBody>
          <a:bodyPr>
            <a:normAutofit/>
          </a:bodyPr>
          <a:lstStyle/>
          <a:p>
            <a:pPr algn="l"/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algn="l"/>
            <a:endParaRPr lang="ru-RU" sz="2800" dirty="0">
              <a:solidFill>
                <a:schemeClr val="accent1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algn="l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Дождик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 дождик, веселей!</a:t>
            </a:r>
          </a:p>
          <a:p>
            <a:pPr algn="l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Капай, капай, не жалей!</a:t>
            </a:r>
          </a:p>
          <a:p>
            <a:pPr algn="l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Кап! Кап! Кап!..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24845" y="1845311"/>
            <a:ext cx="4572000" cy="339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70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95794"/>
            <a:ext cx="7766936" cy="1567543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ИГРА «ВЕСЕЛЫЙ СЧЕТ»</a:t>
            </a:r>
            <a:br>
              <a:rPr lang="ru-RU" sz="32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</a:br>
            <a:r>
              <a:rPr lang="ru-RU" sz="32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СОСЧИТАЙ </a:t>
            </a:r>
            <a:r>
              <a:rPr lang="ru-RU" sz="3200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КАРАНДАШИ</a:t>
            </a:r>
            <a:r>
              <a:rPr lang="ru-RU" sz="32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</a:br>
            <a:endParaRPr lang="ru-RU" sz="3200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148" y="1693767"/>
            <a:ext cx="2121592" cy="23166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808" y="1663336"/>
            <a:ext cx="2121592" cy="23166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099" y="4206543"/>
            <a:ext cx="2121592" cy="23166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148" y="4206542"/>
            <a:ext cx="2121592" cy="23166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439" y="1693767"/>
            <a:ext cx="1201016" cy="231668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87481" y="1323703"/>
            <a:ext cx="1808770" cy="5147068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439" y="4154090"/>
            <a:ext cx="1228208" cy="236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71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595" y="1733005"/>
            <a:ext cx="93181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 smtClean="0">
              <a:solidFill>
                <a:srgbClr val="FF0000"/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ru-RU" sz="6600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СПАСИБО </a:t>
            </a:r>
            <a:r>
              <a:rPr lang="ru-RU" sz="66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ЗА </a:t>
            </a:r>
            <a:r>
              <a:rPr lang="ru-RU" sz="6600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ВНИМАНИЕ!</a:t>
            </a:r>
            <a:endParaRPr lang="ru-RU" sz="6600" dirty="0">
              <a:solidFill>
                <a:srgbClr val="FF0000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9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95795"/>
            <a:ext cx="7766936" cy="1184365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Bahnschrift SemiBold SemiConden" panose="020B0502040204020203" pitchFamily="34" charset="0"/>
              </a:rPr>
              <a:t>Постановка заднеязычных звуков</a:t>
            </a:r>
            <a:br>
              <a:rPr lang="ru-RU" sz="3200" b="1" dirty="0" smtClean="0">
                <a:solidFill>
                  <a:schemeClr val="accent5"/>
                </a:solidFill>
                <a:latin typeface="Bahnschrift SemiBold SemiConden" panose="020B0502040204020203" pitchFamily="34" charset="0"/>
              </a:rPr>
            </a:br>
            <a:r>
              <a:rPr lang="en-US" sz="3200" b="1" dirty="0" smtClean="0">
                <a:solidFill>
                  <a:schemeClr val="accent5"/>
                </a:solidFill>
                <a:latin typeface="Bahnschrift SemiBold SemiConden" panose="020B0502040204020203" pitchFamily="34" charset="0"/>
              </a:rPr>
              <a:t>[</a:t>
            </a:r>
            <a:r>
              <a:rPr lang="ru-RU" sz="3200" b="1" dirty="0" smtClean="0">
                <a:solidFill>
                  <a:schemeClr val="accent5"/>
                </a:solidFill>
                <a:latin typeface="Bahnschrift SemiBold SemiConden" panose="020B0502040204020203" pitchFamily="34" charset="0"/>
              </a:rPr>
              <a:t>К</a:t>
            </a:r>
            <a:r>
              <a:rPr lang="en-US" sz="3200" b="1" dirty="0" smtClean="0">
                <a:solidFill>
                  <a:schemeClr val="accent5"/>
                </a:solidFill>
                <a:latin typeface="Bahnschrift SemiBold SemiConden" panose="020B0502040204020203" pitchFamily="34" charset="0"/>
              </a:rPr>
              <a:t>]-[</a:t>
            </a:r>
            <a:r>
              <a:rPr lang="ru-RU" sz="3200" b="1" dirty="0" smtClean="0">
                <a:solidFill>
                  <a:schemeClr val="accent5"/>
                </a:solidFill>
                <a:latin typeface="Bahnschrift SemiBold SemiConden" panose="020B0502040204020203" pitchFamily="34" charset="0"/>
              </a:rPr>
              <a:t>Г</a:t>
            </a:r>
            <a:r>
              <a:rPr lang="en-US" sz="3200" b="1" dirty="0" smtClean="0">
                <a:solidFill>
                  <a:schemeClr val="accent5"/>
                </a:solidFill>
                <a:latin typeface="Bahnschrift SemiBold SemiConden" panose="020B0502040204020203" pitchFamily="34" charset="0"/>
              </a:rPr>
              <a:t>]-[</a:t>
            </a:r>
            <a:r>
              <a:rPr lang="ru-RU" sz="3200" b="1" dirty="0" smtClean="0">
                <a:solidFill>
                  <a:schemeClr val="accent5"/>
                </a:solidFill>
                <a:latin typeface="Bahnschrift SemiBold SemiConden" panose="020B0502040204020203" pitchFamily="34" charset="0"/>
              </a:rPr>
              <a:t>Х</a:t>
            </a:r>
            <a:r>
              <a:rPr lang="en-US" sz="3200" b="1" dirty="0" smtClean="0">
                <a:solidFill>
                  <a:schemeClr val="accent5"/>
                </a:solidFill>
                <a:latin typeface="Bahnschrift SemiBold SemiConden" panose="020B0502040204020203" pitchFamily="34" charset="0"/>
              </a:rPr>
              <a:t>]</a:t>
            </a:r>
            <a:endParaRPr lang="ru-RU" sz="3200" b="1" dirty="0">
              <a:solidFill>
                <a:schemeClr val="accent5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1828800"/>
            <a:ext cx="7766936" cy="46329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Заднеязычные звуки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[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К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]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[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Г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]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[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Х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]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в речи ребёнка появляются достаточно рано до 2 лет, однако в практике не редко встречаются дети, у которых нарушено произношение этих звуков и в более позднем возрасте.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Для подготовки мышц языка к произношению звуков К-Г-Х необходимо выполнять комплекс артикуляционной гимнастики для укрепления мышц задней части языка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48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0"/>
            <a:ext cx="7766936" cy="1332411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Комплекс артикуляционной гимнастики для заднеязычных звуков</a:t>
            </a:r>
            <a:endParaRPr lang="ru-RU" sz="3200" b="1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14400" y="1393371"/>
            <a:ext cx="8359603" cy="5129349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0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1. Покусать язык.</a:t>
            </a:r>
          </a:p>
          <a:p>
            <a:pPr algn="l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• Улыбнуться, приоткрыть рот и покусывать язык.</a:t>
            </a:r>
          </a:p>
          <a:p>
            <a:pPr algn="l"/>
            <a:r>
              <a:rPr lang="ru-RU" sz="20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2. «Наказать непослушный язык»</a:t>
            </a:r>
          </a:p>
          <a:p>
            <a:pPr algn="l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• Улыбнуться, приоткрыть рот, положить широкий передний край языка на нижнюю губу и «пошлепать» его губами, произнося «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пя-пя-пя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». (Чередовать упражнения №1 и №2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)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algn="l"/>
            <a:r>
              <a:rPr lang="ru-RU" sz="20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3. «Лопаточка»</a:t>
            </a:r>
          </a:p>
          <a:p>
            <a:pPr algn="l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• Улыбнуться, приоткрыть рот, положить широкий передний край языка на нижнюю губу. Удерживать его в таком положении под счет от 1 до 5-10.</a:t>
            </a:r>
          </a:p>
          <a:p>
            <a:pPr algn="l"/>
            <a:r>
              <a:rPr lang="ru-RU" sz="20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4</a:t>
            </a:r>
            <a:r>
              <a:rPr lang="ru-RU" sz="20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. «Горка»</a:t>
            </a:r>
          </a:p>
          <a:p>
            <a:pPr algn="l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• Улыбнуться, открыть рот, кончик языка упирается в нижние зубы. Выгнуть язык горкой, упираясь кончиком языка в нижние зубы.</a:t>
            </a:r>
          </a:p>
          <a:p>
            <a:pPr algn="l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5. «Горку построим — горку разрушим»</a:t>
            </a:r>
          </a:p>
          <a:p>
            <a:pPr algn="l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•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Улыбнуться, открыть рот, кончик языка упирается в нижние зубы. Выгнуть язык горкой, упираясь кончиком языка в нижние зубы, затем расслабить его. Попеременно выполнять эти движения.</a:t>
            </a:r>
          </a:p>
          <a:p>
            <a:pPr algn="l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6. «Ветерок дует с горки»</a:t>
            </a:r>
          </a:p>
          <a:p>
            <a:pPr algn="l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• Улыбнуться, приоткрыть рот. Установить язык «горкой», а затем спокойно и плавно подуть по середине языка. Воздух должен быть холодным.</a:t>
            </a:r>
          </a:p>
        </p:txBody>
      </p:sp>
    </p:spTree>
    <p:extLst>
      <p:ext uri="{BB962C8B-B14F-4D97-AF65-F5344CB8AC3E}">
        <p14:creationId xmlns:p14="http://schemas.microsoft.com/office/powerpoint/2010/main" val="34587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04504"/>
            <a:ext cx="7766936" cy="557348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Постановка звука </a:t>
            </a:r>
            <a:r>
              <a:rPr lang="en-US" sz="3200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[</a:t>
            </a:r>
            <a:r>
              <a:rPr lang="ru-RU" sz="3200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К</a:t>
            </a:r>
            <a:r>
              <a:rPr lang="en-US" sz="3200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]</a:t>
            </a:r>
            <a:endParaRPr lang="ru-RU" sz="3200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3737" y="809897"/>
            <a:ext cx="8220266" cy="5921829"/>
          </a:xfrm>
        </p:spPr>
        <p:txBody>
          <a:bodyPr>
            <a:normAutofit fontScale="77500" lnSpcReduction="20000"/>
          </a:bodyPr>
          <a:lstStyle/>
          <a:p>
            <a:pPr algn="l"/>
            <a:endParaRPr lang="ru-RU" dirty="0"/>
          </a:p>
          <a:p>
            <a:pPr algn="l"/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1. По подражанию (если звук отсутствует). Имитация </a:t>
            </a:r>
          </a:p>
          <a:p>
            <a:pPr algn="l"/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выстрела пистолета.</a:t>
            </a:r>
          </a:p>
          <a:p>
            <a:pPr algn="l"/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2. Постановка К от переднеязычного Т с помощью </a:t>
            </a:r>
          </a:p>
          <a:p>
            <a:pPr algn="l"/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шпателя, зонда или других подручных средств.</a:t>
            </a:r>
          </a:p>
          <a:p>
            <a:pPr algn="l"/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Ребёнок произносит ТА-ТА-ТА. Логопед нажимает </a:t>
            </a:r>
          </a:p>
          <a:p>
            <a:pPr algn="l"/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шпателем(зондом) на переднюю часть спинки языка, </a:t>
            </a:r>
          </a:p>
          <a:p>
            <a:pPr algn="l"/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продвигаясь приблизительно на 1 см. Получается </a:t>
            </a:r>
          </a:p>
          <a:p>
            <a:pPr algn="l"/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примерно так: ТА-ТЯ-КЯ-КА.</a:t>
            </a:r>
          </a:p>
          <a:p>
            <a:pPr algn="l"/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3. От сформированного с помощью гимнастики </a:t>
            </a:r>
          </a:p>
          <a:p>
            <a:pPr algn="l"/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правильного артикуляционного уклада. Кончик языка </a:t>
            </a:r>
          </a:p>
          <a:p>
            <a:pPr algn="l"/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у нижних дёсен, задняя часть спинки языка плотно </a:t>
            </a:r>
          </a:p>
          <a:p>
            <a:pPr algn="l"/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прижата к нёбу. Добавляем сильный резкий короткий </a:t>
            </a:r>
          </a:p>
          <a:p>
            <a:pPr algn="l"/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выдох</a:t>
            </a:r>
          </a:p>
        </p:txBody>
      </p:sp>
    </p:spTree>
    <p:extLst>
      <p:ext uri="{BB962C8B-B14F-4D97-AF65-F5344CB8AC3E}">
        <p14:creationId xmlns:p14="http://schemas.microsoft.com/office/powerpoint/2010/main" val="31116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60961"/>
            <a:ext cx="7766936" cy="635726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Постановка звука </a:t>
            </a:r>
            <a:r>
              <a:rPr lang="en-US" sz="3200" b="1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[</a:t>
            </a:r>
            <a:r>
              <a:rPr lang="ru-RU" sz="3200" b="1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Г</a:t>
            </a:r>
            <a:r>
              <a:rPr lang="en-US" sz="3200" b="1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]</a:t>
            </a:r>
            <a:endParaRPr lang="ru-RU" sz="3200" b="1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9566" y="696688"/>
            <a:ext cx="8394437" cy="604374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1. Звук Г ставится от звука К путём озвончения.</a:t>
            </a:r>
          </a:p>
          <a:p>
            <a:pPr algn="l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2. Так же звук Г можно поставить по аналогии со звуком К от </a:t>
            </a:r>
          </a:p>
          <a:p>
            <a:pPr algn="l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слога ДА механическим способом.</a:t>
            </a:r>
          </a:p>
          <a:p>
            <a:pPr algn="l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ДА-ДЯ-ГЯ-ГА.</a:t>
            </a:r>
          </a:p>
          <a:p>
            <a:pPr algn="ctr"/>
            <a:r>
              <a:rPr lang="ru-RU" sz="35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Постановка звука </a:t>
            </a:r>
            <a:r>
              <a:rPr lang="en-US" sz="3500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[</a:t>
            </a:r>
            <a:r>
              <a:rPr lang="ru-RU" sz="3500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Х</a:t>
            </a:r>
            <a:r>
              <a:rPr lang="en-US" sz="3500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]</a:t>
            </a:r>
            <a:endParaRPr lang="ru-RU" sz="3500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  <a:p>
            <a:pPr algn="l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1.От звука СЬ механическим способом, продвигая </a:t>
            </a:r>
          </a:p>
          <a:p>
            <a:pPr algn="l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шпатель (зонд) или черенок чайной ложки по спинке </a:t>
            </a:r>
          </a:p>
          <a:p>
            <a:pPr algn="l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языка вглубь полости рта СЬ-Щ-ХЬ-Х или СА-ЩАХЯ-ХА</a:t>
            </a:r>
          </a:p>
          <a:p>
            <a:pPr algn="l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2. От звука К. Произносить звук К с придыханием, т.е. </a:t>
            </a:r>
          </a:p>
          <a:p>
            <a:pPr algn="l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К не резкий, взрывной, а плавный с размыканием </a:t>
            </a:r>
          </a:p>
          <a:p>
            <a:pPr algn="l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смычки и переход её в щель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КХХхх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.</a:t>
            </a:r>
          </a:p>
          <a:p>
            <a:pPr algn="l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3. По подражанию (если звук отсутствует). Имитация </a:t>
            </a:r>
          </a:p>
          <a:p>
            <a:pPr algn="l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согревания рук дыханием.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9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0160" y="78377"/>
            <a:ext cx="7993843" cy="809897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ЛОГОПЕДИЧЕСКОЕ ЛОТО</a:t>
            </a:r>
            <a:br>
              <a:rPr lang="ru-RU" sz="28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</a:br>
            <a:r>
              <a:rPr lang="ru-RU" sz="28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ДЛЯ АВТОМАТИЗАЦИИ ЗВУКА </a:t>
            </a:r>
            <a:r>
              <a:rPr lang="ru-RU" sz="2800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[К]</a:t>
            </a:r>
            <a:endParaRPr lang="ru-RU" sz="2800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8938" y="1045029"/>
            <a:ext cx="8525066" cy="5747657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Цель: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автоматизация звука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[К]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algn="l"/>
            <a:r>
              <a:rPr lang="ru-RU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Назначение: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Игра предназначена для закрепления правильного произношения звука </a:t>
            </a:r>
          </a:p>
          <a:p>
            <a:pPr algn="l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[К]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в словах.</a:t>
            </a:r>
          </a:p>
          <a:p>
            <a:pPr algn="l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- Развивает зрительное и слуховое внимание, зрительную память.</a:t>
            </a:r>
          </a:p>
          <a:p>
            <a:pPr algn="l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- Делает процесс автоматизации более увлекательным.</a:t>
            </a:r>
          </a:p>
          <a:p>
            <a:pPr algn="l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- Присутствует элемент соревнования.</a:t>
            </a:r>
          </a:p>
          <a:p>
            <a:pPr algn="l"/>
            <a:r>
              <a:rPr lang="ru-RU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Возможности использования: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Игра может быть использована для занятий с детьми 4 -</a:t>
            </a:r>
          </a:p>
          <a:p>
            <a:pPr algn="l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7 лет учителями-логопедами, воспитателями, а так же заинтересованными родителями. </a:t>
            </a:r>
          </a:p>
          <a:p>
            <a:pPr algn="l"/>
            <a:r>
              <a:rPr lang="ru-RU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ИГРОВЫЕ АТРИБУТЫ: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Игра представляет собой 5 игровых полей, а так же по 12 </a:t>
            </a:r>
          </a:p>
          <a:p>
            <a:pPr algn="l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маленьких карточек к каждому игровому полю.</a:t>
            </a:r>
          </a:p>
          <a:p>
            <a:pPr algn="l"/>
            <a:r>
              <a:rPr lang="ru-RU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ПРАВИЛА ИГРЫ </a:t>
            </a:r>
          </a:p>
          <a:p>
            <a:pPr algn="l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• Организационные: в игру одновременно могут играть пять игроков.</a:t>
            </a:r>
          </a:p>
          <a:p>
            <a:pPr algn="l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• Дисциплинарные: поведением детей в игре управляет ведущий (или ребенок, или </a:t>
            </a:r>
          </a:p>
          <a:p>
            <a:pPr algn="l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воспитатель, учитель-логопед, родитель).</a:t>
            </a:r>
          </a:p>
          <a:p>
            <a:pPr algn="l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• Игровые: Побеждает тот игрок, кто быстрее закроет свое игровое поле.</a:t>
            </a:r>
          </a:p>
          <a:p>
            <a:pPr algn="l"/>
            <a:r>
              <a:rPr lang="ru-RU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ИГРОВЫЕ ДЕЙСТВИЯ:</a:t>
            </a:r>
          </a:p>
          <a:p>
            <a:pPr algn="l"/>
            <a:r>
              <a:rPr lang="ru-RU" dirty="0">
                <a:solidFill>
                  <a:srgbClr val="00B0F0"/>
                </a:solidFill>
                <a:latin typeface="Bahnschrift SemiBold SemiConden" panose="020B0502040204020203" pitchFamily="34" charset="0"/>
              </a:rPr>
              <a:t>1 вариант. Традиционное лото. </a:t>
            </a:r>
          </a:p>
          <a:p>
            <a:pPr algn="l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Каждый лист необходимо распечатать в двух экземплярах. Один лист является игровым </a:t>
            </a:r>
          </a:p>
          <a:p>
            <a:pPr algn="l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полем. Другой лист необходимо разрезать по линиям. Все картинки сложить в </a:t>
            </a:r>
          </a:p>
          <a:p>
            <a:pPr algn="l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мешочек. Каждый из игроков по очереди достает по одной картинке. Если картинка </a:t>
            </a:r>
          </a:p>
          <a:p>
            <a:pPr algn="l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совпала, игрок забирает её себе. Если нет – картинку обратно кладут в мешочек. </a:t>
            </a:r>
          </a:p>
          <a:p>
            <a:pPr algn="l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Каждый ребенок картинки называет вслух, четко проговаривая автоматизируемый звук.</a:t>
            </a:r>
          </a:p>
          <a:p>
            <a:pPr algn="l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Можно придумать свой вариант игры.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2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87085"/>
            <a:ext cx="7766936" cy="47026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ЛОТО</a:t>
            </a:r>
            <a:endParaRPr lang="ru-RU" sz="3200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6354" y="557349"/>
            <a:ext cx="8507649" cy="6104708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2" y="557350"/>
            <a:ext cx="8334104" cy="599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87086"/>
            <a:ext cx="7766936" cy="1053737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ИГРЫ И ЗАДАНИЯ ПОСТАНОВКИ И </a:t>
            </a:r>
            <a:br>
              <a:rPr lang="ru-RU" sz="32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</a:br>
            <a:r>
              <a:rPr lang="ru-RU" sz="32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АВТОМАТИЗАЦИИ ЗВУКОВ [Г]-[К]-[Х]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1384663"/>
            <a:ext cx="7766936" cy="5068388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Дидактическая игра «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Слоговая ромашка»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endParaRPr lang="ru-RU" dirty="0"/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310" y="2368732"/>
            <a:ext cx="2690465" cy="4258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75" y="2299063"/>
            <a:ext cx="2810602" cy="4397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68" y="1492975"/>
            <a:ext cx="148590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775" y="3611335"/>
            <a:ext cx="1485900" cy="1485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277" y="1492975"/>
            <a:ext cx="14859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473</TotalTime>
  <Words>1333</Words>
  <Application>Microsoft Office PowerPoint</Application>
  <PresentationFormat>Широкоэкранный</PresentationFormat>
  <Paragraphs>155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Bahnschrift SemiBold Condensed</vt:lpstr>
      <vt:lpstr>Bahnschrift SemiBold SemiConden</vt:lpstr>
      <vt:lpstr>Trebuchet MS</vt:lpstr>
      <vt:lpstr>Wingdings 3</vt:lpstr>
      <vt:lpstr>Аспект</vt:lpstr>
      <vt:lpstr>«ПОСТАНОВКА И АВТОМАТИЗАЦИЯ В РЕЧИ ЗВУКОВ РАННЕГО ОНТОГЕНЕЗА  [К]-[Г]-[Х] У ДЕТЕЙ С ОВЗ» </vt:lpstr>
      <vt:lpstr>Презентация PowerPoint</vt:lpstr>
      <vt:lpstr>Постановка заднеязычных звуков [К]-[Г]-[Х]</vt:lpstr>
      <vt:lpstr>Комплекс артикуляционной гимнастики для заднеязычных звуков</vt:lpstr>
      <vt:lpstr>Постановка звука [К]</vt:lpstr>
      <vt:lpstr>Постановка звука [Г]</vt:lpstr>
      <vt:lpstr>ЛОГОПЕДИЧЕСКОЕ ЛОТО ДЛЯ АВТОМАТИЗАЦИИ ЗВУКА [К]</vt:lpstr>
      <vt:lpstr>ЛОТО</vt:lpstr>
      <vt:lpstr>ИГРЫ И ЗАДАНИЯ ПОСТАНОВКИ И  АВТОМАТИЗАЦИИ ЗВУКОВ [Г]-[К]-[Х]</vt:lpstr>
      <vt:lpstr>Презентация PowerPoint</vt:lpstr>
      <vt:lpstr>ДИДАКТИЧЕСКАЯ ИГРА «СЛОГОВАЯ РОМАШКА»</vt:lpstr>
      <vt:lpstr>СКОРОГОВОРКИ В КАРТИНКАХ. </vt:lpstr>
      <vt:lpstr>Презентация PowerPoint</vt:lpstr>
      <vt:lpstr>ПОВТОРИ ЧИСТОГОВОРКУ И ВЫЛОЖИ  ИЗ СЧЕТНЫХ ПАЛОЧЕК КАРТИНКУ</vt:lpstr>
      <vt:lpstr>Презентация PowerPoint</vt:lpstr>
      <vt:lpstr>Презентация PowerPoint</vt:lpstr>
      <vt:lpstr>"Подскажи клоуну звук"</vt:lpstr>
      <vt:lpstr>Презентация PowerPoint</vt:lpstr>
      <vt:lpstr>   ИГРА «ПРЯТКИ» НАЗОВИ КАРТИНКИ </vt:lpstr>
      <vt:lpstr>ОТГАДАЙ ЗАГАДКУ ОБВЕДИ ОТГАДКУ</vt:lpstr>
      <vt:lpstr>Послушай и повтори. Обведи тучку и  капельки.</vt:lpstr>
      <vt:lpstr>ИГРА «ВЕСЕЛЫЙ СЧЕТ» СОСЧИТАЙ КАРАНДАШИ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«ПОСТАНОВКА И АВТОМАТИЗАЦИЯ В РЕЧИ ЗВУКОВ РАННЕГО ОНТОГЕНЕЗА  [К]-[Г]-[Х] У ДЕТЕЙ С ОВЗ»</dc:title>
  <dc:creator>User</dc:creator>
  <cp:lastModifiedBy>User</cp:lastModifiedBy>
  <cp:revision>41</cp:revision>
  <dcterms:created xsi:type="dcterms:W3CDTF">2023-02-03T14:55:11Z</dcterms:created>
  <dcterms:modified xsi:type="dcterms:W3CDTF">2023-02-06T16:44:56Z</dcterms:modified>
</cp:coreProperties>
</file>