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264" r:id="rId3"/>
    <p:sldId id="257" r:id="rId4"/>
    <p:sldId id="259" r:id="rId5"/>
    <p:sldId id="265" r:id="rId6"/>
    <p:sldId id="267" r:id="rId7"/>
    <p:sldId id="269" r:id="rId8"/>
    <p:sldId id="271" r:id="rId9"/>
    <p:sldId id="273" r:id="rId10"/>
    <p:sldId id="331" r:id="rId11"/>
    <p:sldId id="281" r:id="rId12"/>
    <p:sldId id="275" r:id="rId13"/>
    <p:sldId id="278" r:id="rId14"/>
    <p:sldId id="277" r:id="rId15"/>
    <p:sldId id="280" r:id="rId16"/>
    <p:sldId id="282" r:id="rId17"/>
    <p:sldId id="284" r:id="rId18"/>
    <p:sldId id="292" r:id="rId19"/>
    <p:sldId id="286" r:id="rId20"/>
    <p:sldId id="293" r:id="rId21"/>
    <p:sldId id="294" r:id="rId22"/>
    <p:sldId id="289" r:id="rId23"/>
    <p:sldId id="288" r:id="rId24"/>
    <p:sldId id="295" r:id="rId25"/>
    <p:sldId id="291" r:id="rId26"/>
    <p:sldId id="296" r:id="rId27"/>
    <p:sldId id="299" r:id="rId28"/>
    <p:sldId id="298" r:id="rId29"/>
    <p:sldId id="301" r:id="rId30"/>
    <p:sldId id="303" r:id="rId31"/>
    <p:sldId id="304" r:id="rId32"/>
    <p:sldId id="306" r:id="rId33"/>
    <p:sldId id="308" r:id="rId34"/>
    <p:sldId id="310" r:id="rId35"/>
    <p:sldId id="315" r:id="rId36"/>
    <p:sldId id="312" r:id="rId37"/>
    <p:sldId id="314" r:id="rId38"/>
    <p:sldId id="316" r:id="rId39"/>
    <p:sldId id="317" r:id="rId40"/>
    <p:sldId id="319" r:id="rId41"/>
    <p:sldId id="321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7" r:id="rId50"/>
    <p:sldId id="336" r:id="rId51"/>
    <p:sldId id="335" r:id="rId52"/>
    <p:sldId id="334" r:id="rId53"/>
    <p:sldId id="333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manyfacesofspaces.com/Quagga_op_800x629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dobrochan.ru/src/jpg/0909/1253120403551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1region.org/uploads/posts/2011-08/1314250759_1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turometr.ru/uploads/images/31/b2/bd/1183/9f51f5302e.jpg" TargetMode="Externa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1.bp.blogspot.com/_JHklTiXb3O8/S9RESN4iKKI/AAAAAAAABL4/4teZJgJ4Lp0/s320/tarpan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zverki.org/wp-content/uploads/2010/09/0_103d7_612626cb_XL.jpe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kroko.narod.ru/image/1/croc2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://mulka.ru/uploads/posts4/14146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img-2007-07.photosight.ru/04/217998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img15.nnm.ru/8/a/8/a/0/871bcb37782aebf0cf5d66b5235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dic.academic.ru/pictures/wiki/files/84/Trollius-o5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hyperlink" Target="http://flower.onego.ru/lukov/enc_4727.jpg" TargetMode="Externa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021.radikal.ru/1012/52/6b916e43ac93t.jpg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hyperlink" Target="http://www.smolensk2.ru/images/img_16971.jpg" TargetMode="Externa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hyperlink" Target="http://zveruhki.ucoz.com/foto/manki/2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img15.nnm.ru/2/3/e/8/3/6391cec14e7c664ee77784e06e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hyperlink" Target="http://dino.rasdva.ru/attachments/CropImages/d16f456a758853ecb2f7aa6bbb96413c.jpe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img-fotki.yandex.ru/get/4523/83602574.0/0_78312_a88a1c34_X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outanimals.ru/Ads/photo/271006.jpg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hyperlink" Target="http://img11.nnm.ru/5/5/0/7/a/6696f297298f4515bfd7a0f1cb8.jpg" TargetMode="External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7.jpeg"/><Relationship Id="rId7" Type="http://schemas.openxmlformats.org/officeDocument/2006/relationships/image" Target="../media/image69.jpeg"/><Relationship Id="rId2" Type="http://schemas.openxmlformats.org/officeDocument/2006/relationships/hyperlink" Target="http://max-geolog.narod.ru/zuk_ole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.neftegaz.ru/images/photos/2944/d7920d21ba5ef69a1c54d8b1955ee8ea.jpg" TargetMode="External"/><Relationship Id="rId5" Type="http://schemas.openxmlformats.org/officeDocument/2006/relationships/image" Target="../media/image68.jpeg"/><Relationship Id="rId4" Type="http://schemas.openxmlformats.org/officeDocument/2006/relationships/hyperlink" Target="http://www.media-kuban.ru/images/thumbs/7/6/3/46367_original.jp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nature.air.ru/picture/mammal/1-52.jpg" TargetMode="External"/><Relationship Id="rId3" Type="http://schemas.openxmlformats.org/officeDocument/2006/relationships/image" Target="../media/image72.png"/><Relationship Id="rId7" Type="http://schemas.openxmlformats.org/officeDocument/2006/relationships/image" Target="../media/image74.jpeg"/><Relationship Id="rId2" Type="http://schemas.openxmlformats.org/officeDocument/2006/relationships/hyperlink" Target="http://www.lebza.ru/published/publicdata/LEBZA/attachments/SC/products_pictures/large_igrushka_deti_78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tureworld.ru/misc/carnivore/fret/mustela_nigripes_01.jpg" TargetMode="External"/><Relationship Id="rId5" Type="http://schemas.openxmlformats.org/officeDocument/2006/relationships/image" Target="../media/image73.jpeg"/><Relationship Id="rId4" Type="http://schemas.openxmlformats.org/officeDocument/2006/relationships/hyperlink" Target="http://static.diary.ru/userdir/3/1/9/5/319559/39757034.jpg" TargetMode="External"/><Relationship Id="rId9" Type="http://schemas.openxmlformats.org/officeDocument/2006/relationships/image" Target="../media/image7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gabay.com/images/2005-05/sumatra_rhino-mother_17.jpg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hyperlink" Target="http://bicsecns.files.wordpress.com/2010/09/laotianrockrat.jpg" TargetMode="External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onedelnik.info/resources/filesDb/5/0d/50d91e96b6ad1a3a98b6f5fe7a70b51f.jpg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ndemik-prim.narod.ru/str/pic/image014.jpg" TargetMode="External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3.jpeg"/><Relationship Id="rId2" Type="http://schemas.openxmlformats.org/officeDocument/2006/relationships/hyperlink" Target="http://www.ljplus.ru/img4/b/u/burmat0ff/bfefa62e98e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png"/><Relationship Id="rId4" Type="http://schemas.openxmlformats.org/officeDocument/2006/relationships/hyperlink" Target="http://img0.bloggum.com/upload/lib/img/5018/o/r_uwkuruvcxij4juj0u5ij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hyperlink" Target="http://dic.academic.ru/pictures/wiki/files/115/salzkatz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hyperlink" Target="http://helpanimal.ucoz.ru/_ph/4/2/220187008.jpg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nk1.ru/pics_books/9785699481682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www.mr7.ru/netcat_files/825/620/h_ea9b4fa6ff85999cc75a5b5e6cd0704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a1ed10a0e237094d4d1a7ff968e85235_l-775177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714356"/>
            <a:ext cx="70009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5400" b="1" i="1" dirty="0" smtClean="0"/>
              <a:t>Тема урока: «Путешествие по Красной книге»</a:t>
            </a:r>
            <a:endParaRPr lang="ru-RU" sz="5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429265"/>
            <a:ext cx="857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Учитель начальных классов МБОУ школы – интерната № 13</a:t>
            </a:r>
          </a:p>
          <a:p>
            <a:r>
              <a:rPr lang="ru-RU" sz="2400" b="1" dirty="0" smtClean="0"/>
              <a:t>Плотникова Елена Ивановна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68313" y="0"/>
            <a:ext cx="8135937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dirty="0" smtClean="0">
                <a:solidFill>
                  <a:schemeClr val="bg1"/>
                </a:solidFill>
              </a:rPr>
              <a:t>Животные и растения, которых удалось спасти от вымирания и сохранить их численность.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600" b="1" dirty="0" smtClean="0"/>
              <a:t>В нашей стране Красная книга вышла  впервые в 1978 году. Выполнена она аналогично и  содержит список исчезающих видов животных, растений и грибов Российской Федерации.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  <a:solidFill>
            <a:schemeClr val="tx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Животные, которых мы больше не увидим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морская корова</a:t>
            </a:r>
          </a:p>
          <a:p>
            <a:endParaRPr lang="ru-RU" dirty="0"/>
          </a:p>
        </p:txBody>
      </p:sp>
      <p:pic>
        <p:nvPicPr>
          <p:cNvPr id="4" name="Picture 5" descr="Картинка 7 из 74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5544615" cy="32124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052736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морская корова</a:t>
            </a:r>
            <a:endParaRPr lang="ru-RU" sz="2000" b="1" dirty="0"/>
          </a:p>
        </p:txBody>
      </p:sp>
      <p:pic>
        <p:nvPicPr>
          <p:cNvPr id="6" name="Picture 8" descr="Картинка 10 из 1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980728"/>
            <a:ext cx="2819400" cy="4968875"/>
          </a:xfrm>
          <a:prstGeom prst="rect">
            <a:avLst/>
          </a:prstGeom>
          <a:noFill/>
        </p:spPr>
      </p:pic>
      <p:pic>
        <p:nvPicPr>
          <p:cNvPr id="7" name="Picture 8" descr="Картинка 10 из 1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980728"/>
            <a:ext cx="2819400" cy="4968875"/>
          </a:xfrm>
          <a:prstGeom prst="rect">
            <a:avLst/>
          </a:prstGeom>
          <a:noFill/>
        </p:spPr>
      </p:pic>
      <p:pic>
        <p:nvPicPr>
          <p:cNvPr id="8" name="Picture 8" descr="Картинка 10 из 1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8640"/>
            <a:ext cx="2819400" cy="57609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10800000" flipV="1">
            <a:off x="6012159" y="6099020"/>
            <a:ext cx="2880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dirty="0" smtClean="0"/>
              <a:t>странствующие голуби</a:t>
            </a:r>
            <a:endParaRPr lang="ru-RU" b="1" dirty="0"/>
          </a:p>
        </p:txBody>
      </p:sp>
      <p:pic>
        <p:nvPicPr>
          <p:cNvPr id="10" name="Picture 10" descr="Картинка 1 из 258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429000"/>
            <a:ext cx="2662238" cy="2736304"/>
          </a:xfrm>
          <a:prstGeom prst="rect">
            <a:avLst/>
          </a:prstGeom>
          <a:noFill/>
        </p:spPr>
      </p:pic>
      <p:pic>
        <p:nvPicPr>
          <p:cNvPr id="11" name="Picture 14" descr="Картинка 2 из 138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3573016"/>
            <a:ext cx="3140075" cy="290378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10800000" flipV="1">
            <a:off x="696382" y="6210555"/>
            <a:ext cx="779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дронт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3203848" y="6326962"/>
            <a:ext cx="20827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зебра </a:t>
            </a:r>
            <a:r>
              <a:rPr lang="ru-RU" sz="2000" b="1" dirty="0" err="1" smtClean="0"/>
              <a:t>квагга</a:t>
            </a:r>
            <a:endParaRPr lang="ru-R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3" y="260350"/>
            <a:ext cx="3322216" cy="72037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b="1" dirty="0"/>
              <a:t>тарпан </a:t>
            </a:r>
          </a:p>
        </p:txBody>
      </p:sp>
      <p:pic>
        <p:nvPicPr>
          <p:cNvPr id="27653" name="Picture 5" descr="Картинка 9 из 62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5184576" cy="2663701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436097" y="6116077"/>
            <a:ext cx="3456384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anchor="ctr">
            <a:spAutoFit/>
          </a:bodyPr>
          <a:lstStyle/>
          <a:p>
            <a:r>
              <a:rPr lang="ru-RU" sz="2400" b="1" dirty="0"/>
              <a:t>бескрылая птица </a:t>
            </a:r>
            <a:r>
              <a:rPr lang="ru-RU" sz="2400" b="1" dirty="0" err="1"/>
              <a:t>Моа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7656" name="Picture 8" descr="Бескрылая птица Моа Р#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9913" y="332656"/>
            <a:ext cx="3292475" cy="5609357"/>
          </a:xfrm>
          <a:prstGeom prst="rect">
            <a:avLst/>
          </a:prstGeom>
          <a:noFill/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23850" y="3478704"/>
            <a:ext cx="200048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anchor="ctr">
            <a:spAutoFit/>
          </a:bodyPr>
          <a:lstStyle/>
          <a:p>
            <a:r>
              <a:rPr lang="ru-RU" sz="2400" b="1" dirty="0"/>
              <a:t>сумчатый волк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7659" name="Picture 11" descr="Сумчатый волк Р#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860800"/>
            <a:ext cx="3816350" cy="2773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нелетающая птица - бескрылая гагар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528391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Саблезубый тигр фото Саблезубые тигры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лени с чудо-рогами Динозавры, эволюц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8640"/>
            <a:ext cx="474345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600" y="37170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Бескрылая гагарка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40050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Большерогий олень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55892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Саблезубый тигр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476672"/>
            <a:ext cx="9143999" cy="563231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dirty="0"/>
              <a:t>Животные и растения,</a:t>
            </a:r>
          </a:p>
          <a:p>
            <a:pPr algn="ctr">
              <a:spcBef>
                <a:spcPct val="50000"/>
              </a:spcBef>
            </a:pPr>
            <a:r>
              <a:rPr lang="ru-RU" sz="7200" b="1" dirty="0"/>
              <a:t>которые находятся на грани </a:t>
            </a:r>
            <a:endParaRPr lang="ru-RU" sz="7200" b="1" dirty="0" smtClean="0"/>
          </a:p>
          <a:p>
            <a:pPr algn="ctr">
              <a:spcBef>
                <a:spcPct val="50000"/>
              </a:spcBef>
            </a:pPr>
            <a:r>
              <a:rPr lang="ru-RU" sz="7200" b="1" dirty="0" smtClean="0"/>
              <a:t>вымирания</a:t>
            </a:r>
            <a:r>
              <a:rPr lang="ru-RU" sz="7200" b="1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DOC.RU - сборник интересной информации. GETDOC.RU - колле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0800000" flipV="1">
            <a:off x="1115616" y="547839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      </a:t>
            </a:r>
            <a:r>
              <a:rPr lang="ru-RU" sz="4000" b="1" dirty="0" smtClean="0"/>
              <a:t>Синий кит</a:t>
            </a:r>
            <a:endParaRPr lang="ru-RU" sz="4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6449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dirty="0"/>
              <a:t> </a:t>
            </a:r>
          </a:p>
          <a:p>
            <a:endParaRPr lang="ru-RU" dirty="0"/>
          </a:p>
        </p:txBody>
      </p:sp>
      <p:pic>
        <p:nvPicPr>
          <p:cNvPr id="18439" name="Picture 7" descr="601705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4680198" cy="2798762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484438" y="2492375"/>
            <a:ext cx="2415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снежный барс</a:t>
            </a:r>
          </a:p>
        </p:txBody>
      </p:sp>
      <p:pic>
        <p:nvPicPr>
          <p:cNvPr id="18442" name="Picture 10" descr="Картинка 6 из 597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8913"/>
            <a:ext cx="3886969" cy="3170237"/>
          </a:xfrm>
          <a:prstGeom prst="rect">
            <a:avLst/>
          </a:prstGeom>
          <a:noFill/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516688" y="3500438"/>
            <a:ext cx="23473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красный волк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176" y="580526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леопард</a:t>
            </a:r>
            <a:endParaRPr lang="ru-RU" sz="2800" b="1" dirty="0"/>
          </a:p>
        </p:txBody>
      </p:sp>
      <p:pic>
        <p:nvPicPr>
          <p:cNvPr id="34820" name="Picture 4" descr="знают Gооdlu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54292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n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032395" cy="52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0800000" flipV="1">
            <a:off x="1331640" y="570567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филин</a:t>
            </a:r>
            <a:endParaRPr lang="ru-RU" sz="2800" b="1" dirty="0"/>
          </a:p>
        </p:txBody>
      </p:sp>
      <p:pic>
        <p:nvPicPr>
          <p:cNvPr id="27650" name="Picture 2" descr="африканский слон Зимбабве. Эта восхитительная Афр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0648"/>
            <a:ext cx="5472608" cy="52565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0800000" flipV="1">
            <a:off x="5796136" y="539238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слон</a:t>
            </a:r>
            <a:endParaRPr lang="ru-RU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3213100"/>
            <a:ext cx="3815407" cy="4603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кубинский крокодил</a:t>
            </a:r>
          </a:p>
        </p:txBody>
      </p:sp>
      <p:pic>
        <p:nvPicPr>
          <p:cNvPr id="36869" name="Picture 5" descr="Картинка 37 из 7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5888"/>
            <a:ext cx="8208911" cy="3032125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220072" y="5926565"/>
            <a:ext cx="37444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dirty="0"/>
              <a:t>     </a:t>
            </a:r>
            <a:r>
              <a:rPr lang="ru-RU" sz="2400" b="1" dirty="0" err="1"/>
              <a:t>мадагаскарская</a:t>
            </a:r>
            <a:endParaRPr lang="ru-RU" sz="2400" b="1" dirty="0"/>
          </a:p>
          <a:p>
            <a:r>
              <a:rPr lang="ru-RU" sz="2400" b="1" dirty="0"/>
              <a:t> </a:t>
            </a:r>
            <a:r>
              <a:rPr lang="ru-RU" sz="2400" b="1" dirty="0" err="1"/>
              <a:t>клювогрудная</a:t>
            </a:r>
            <a:r>
              <a:rPr lang="ru-RU" sz="2400" b="1" dirty="0"/>
              <a:t> черепаха </a:t>
            </a:r>
          </a:p>
        </p:txBody>
      </p:sp>
      <p:pic>
        <p:nvPicPr>
          <p:cNvPr id="36872" name="Picture 8" descr="Картинка 4 из 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213100"/>
            <a:ext cx="3617913" cy="2708275"/>
          </a:xfrm>
          <a:prstGeom prst="rect">
            <a:avLst/>
          </a:prstGeom>
          <a:noFill/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115617" y="6118374"/>
            <a:ext cx="3168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/>
              <a:t>гренадский голубь</a:t>
            </a:r>
            <a:r>
              <a:rPr lang="ru-RU" sz="2400" dirty="0"/>
              <a:t> </a:t>
            </a:r>
          </a:p>
        </p:txBody>
      </p:sp>
      <p:pic>
        <p:nvPicPr>
          <p:cNvPr id="36875" name="Picture 11" descr="grena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573463"/>
            <a:ext cx="3744913" cy="248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_3e805_6b71aa8c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196752"/>
            <a:ext cx="60304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Любите родную природу –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Озера, леса и поля.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Ведь это же наша с тобою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Навеки родная земля.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На ней мы с тобою родились,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Живем мы с тобою на ней!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Так будем же, люди, все вместе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Мы к ней относиться добрей</a:t>
            </a:r>
            <a:r>
              <a:rPr lang="ru-RU" sz="2800" b="1" i="1" dirty="0" smtClean="0">
                <a:solidFill>
                  <a:srgbClr val="FF0000"/>
                </a:solidFill>
              </a:rPr>
              <a:t>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ampus griseus, Серый дельфин. Delphinidae Gray, 1821 = Дельфиновы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8290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Забавные фотографии Больших панд PandaFriends.ru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46085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256490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Серый дельфин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382736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панда</a:t>
            </a:r>
            <a:endParaRPr lang="ru-RU" sz="2800" b="1" dirty="0"/>
          </a:p>
        </p:txBody>
      </p:sp>
      <p:pic>
        <p:nvPicPr>
          <p:cNvPr id="8" name="Рисунок 7" descr="Мишка коала фото, мишка коала фото обои рабочий стол коала, фото фотографии сумчатые животные картинка изображение кенгуру wall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40324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3568" y="62827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коала</a:t>
            </a:r>
            <a:endParaRPr lang="ru-RU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quus grevii Photos, Equus grevii Images NaturePhoto-CZ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5" y="4721662"/>
            <a:ext cx="2304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Зебра </a:t>
            </a:r>
            <a:r>
              <a:rPr lang="ru-RU" sz="2800" b="1" dirty="0" err="1" smtClean="0"/>
              <a:t>Грави</a:t>
            </a:r>
            <a:endParaRPr lang="ru-RU" sz="2800" b="1" dirty="0"/>
          </a:p>
        </p:txBody>
      </p:sp>
      <p:pic>
        <p:nvPicPr>
          <p:cNvPr id="6" name="Рисунок 5" descr="Все книги Сборник свежих книг и журналов Page 1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45365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20072" y="573325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Зубр</a:t>
            </a:r>
            <a:endParaRPr lang="ru-RU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1863" y="2133600"/>
            <a:ext cx="2098675" cy="436563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3933825"/>
            <a:ext cx="3024336" cy="533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Башмачок настоящий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«Венерин башмачок»</a:t>
            </a:r>
          </a:p>
        </p:txBody>
      </p:sp>
      <p:pic>
        <p:nvPicPr>
          <p:cNvPr id="25605" name="Picture 5" descr="information_items_28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4992688" cy="3789362"/>
          </a:xfrm>
          <a:prstGeom prst="rect">
            <a:avLst/>
          </a:prstGeom>
          <a:noFill/>
        </p:spPr>
      </p:pic>
      <p:pic>
        <p:nvPicPr>
          <p:cNvPr id="6" name="Рисунок 5" descr="Венерин башмачок (Красная книга) 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88840"/>
            <a:ext cx="52863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Картинка 10 из 991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9149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982998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лилия водная белая</a:t>
            </a:r>
            <a:endParaRPr lang="ru-RU" sz="2800" dirty="0"/>
          </a:p>
        </p:txBody>
      </p:sp>
      <p:pic>
        <p:nvPicPr>
          <p:cNvPr id="6" name="Рисунок 5" descr="Ядовитые растения: 36 смертельных врагов под ног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8640"/>
            <a:ext cx="3692649" cy="505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52120" y="573325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Ландыш майский</a:t>
            </a:r>
            <a:endParaRPr lang="ru-RU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79512" y="184150"/>
            <a:ext cx="8640960" cy="563231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dirty="0"/>
              <a:t>Животные и растения, количество которых стремительно снижается!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6449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dirty="0"/>
              <a:t> </a:t>
            </a:r>
          </a:p>
          <a:p>
            <a:endParaRPr lang="ru-RU" dirty="0"/>
          </a:p>
        </p:txBody>
      </p:sp>
      <p:pic>
        <p:nvPicPr>
          <p:cNvPr id="18445" name="Picture 13" descr="Картинка 23 из 176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352928" cy="4968552"/>
          </a:xfrm>
          <a:prstGeom prst="rect">
            <a:avLst/>
          </a:prstGeom>
          <a:noFill/>
        </p:spPr>
      </p:pic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2267744" y="5445224"/>
            <a:ext cx="48245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dirty="0" smtClean="0"/>
              <a:t>амурский тигр</a:t>
            </a:r>
            <a:endParaRPr lang="ru-RU" sz="4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ивотные - Savageworld.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61817" cy="32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начок Курильского тюлен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лыши бельки и загадочные ламантин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429000"/>
            <a:ext cx="40481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364502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лев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386104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тюлень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4929198"/>
            <a:ext cx="1981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Атланти-ческий</a:t>
            </a:r>
            <a:endParaRPr lang="ru-RU" sz="2800" b="1" dirty="0" smtClean="0"/>
          </a:p>
          <a:p>
            <a:r>
              <a:rPr lang="ru-RU" sz="2800" b="1" dirty="0" smtClean="0"/>
              <a:t>морж</a:t>
            </a:r>
            <a:endParaRPr lang="ru-RU" sz="28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260350"/>
            <a:ext cx="3754438" cy="581025"/>
          </a:xfrm>
        </p:spPr>
        <p:txBody>
          <a:bodyPr>
            <a:normAutofit/>
          </a:bodyPr>
          <a:lstStyle/>
          <a:p>
            <a:r>
              <a:rPr lang="ru-RU" sz="2800" b="1" dirty="0"/>
              <a:t>тюльпан </a:t>
            </a:r>
            <a:r>
              <a:rPr lang="ru-RU" sz="2800" b="1" dirty="0" err="1"/>
              <a:t>шренка</a:t>
            </a:r>
            <a:endParaRPr lang="ru-RU" sz="28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400" b="1"/>
              <a:t>ьпан</a:t>
            </a:r>
          </a:p>
        </p:txBody>
      </p:sp>
      <p:pic>
        <p:nvPicPr>
          <p:cNvPr id="28677" name="Picture 5" descr="Картинка 5 из 597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3305175" cy="3810000"/>
          </a:xfrm>
          <a:prstGeom prst="rect">
            <a:avLst/>
          </a:prstGeom>
          <a:noFill/>
        </p:spPr>
      </p:pic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211638" y="6308725"/>
            <a:ext cx="27930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рябчик большой</a:t>
            </a:r>
          </a:p>
        </p:txBody>
      </p:sp>
      <p:pic>
        <p:nvPicPr>
          <p:cNvPr id="28686" name="Picture 14" descr="1271929916_1249879578_ryabchik-i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429000"/>
            <a:ext cx="3810000" cy="2847975"/>
          </a:xfrm>
          <a:prstGeom prst="rect">
            <a:avLst/>
          </a:prstGeom>
          <a:noFill/>
        </p:spPr>
      </p:pic>
      <p:pic>
        <p:nvPicPr>
          <p:cNvPr id="28688" name="Picture 16" descr="Картинка 5 из 49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692150"/>
            <a:ext cx="3529013" cy="2641600"/>
          </a:xfrm>
          <a:prstGeom prst="rect">
            <a:avLst/>
          </a:prstGeom>
          <a:noFill/>
        </p:spPr>
      </p:pic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755650" y="4861273"/>
            <a:ext cx="2274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/>
              <a:t>купальница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333375"/>
            <a:ext cx="3754437" cy="1905000"/>
          </a:xfrm>
        </p:spPr>
        <p:txBody>
          <a:bodyPr/>
          <a:lstStyle/>
          <a:p>
            <a:endParaRPr lang="ru-RU"/>
          </a:p>
        </p:txBody>
      </p:sp>
      <p:pic>
        <p:nvPicPr>
          <p:cNvPr id="19461" name="Picture 5" descr="drofa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463157" cy="3517702"/>
          </a:xfrm>
          <a:prstGeom prst="rect">
            <a:avLst/>
          </a:prstGeom>
          <a:noFill/>
        </p:spPr>
      </p:pic>
      <p:pic>
        <p:nvPicPr>
          <p:cNvPr id="19467" name="Picture 11" descr="Картинка 12 из 287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46038"/>
            <a:ext cx="6576665" cy="2654300"/>
          </a:xfrm>
          <a:prstGeom prst="rect">
            <a:avLst/>
          </a:prstGeom>
          <a:noFill/>
        </p:spPr>
      </p:pic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6443663" y="6308725"/>
            <a:ext cx="2133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чёрный аист</a:t>
            </a:r>
          </a:p>
        </p:txBody>
      </p:sp>
      <p:pic>
        <p:nvPicPr>
          <p:cNvPr id="19473" name="Picture 17" descr="Картинка 2 из 564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420888"/>
            <a:ext cx="3096343" cy="39592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flipH="1">
            <a:off x="6876256" y="620688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джейран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623731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Дрофа</a:t>
            </a:r>
            <a:endParaRPr lang="ru-RU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435280" cy="1224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32656"/>
            <a:ext cx="8856983" cy="604867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4800" b="1" dirty="0" smtClean="0">
                <a:solidFill>
                  <a:srgbClr val="6600CC"/>
                </a:solidFill>
              </a:rPr>
              <a:t>Физ</a:t>
            </a:r>
            <a:r>
              <a:rPr lang="ru-RU" sz="4800" b="1" dirty="0" smtClean="0">
                <a:solidFill>
                  <a:srgbClr val="008000"/>
                </a:solidFill>
              </a:rPr>
              <a:t>культ</a:t>
            </a:r>
            <a:r>
              <a:rPr lang="ru-RU" sz="4800" b="1" dirty="0" smtClean="0"/>
              <a:t>ми</a:t>
            </a:r>
            <a:r>
              <a:rPr lang="ru-RU" sz="4800" b="1" dirty="0" smtClean="0">
                <a:solidFill>
                  <a:srgbClr val="FF0000"/>
                </a:solidFill>
              </a:rPr>
              <a:t>нут</a:t>
            </a:r>
            <a:r>
              <a:rPr lang="ru-RU" sz="4800" b="1" dirty="0" smtClean="0">
                <a:solidFill>
                  <a:schemeClr val="accent2"/>
                </a:solidFill>
              </a:rPr>
              <a:t>ка</a:t>
            </a:r>
          </a:p>
          <a:p>
            <a:pPr algn="ctr">
              <a:buFontTx/>
              <a:buNone/>
            </a:pPr>
            <a:r>
              <a:rPr lang="ru-RU" b="1" dirty="0" smtClean="0"/>
              <a:t>Руки подняли и покачали-</a:t>
            </a:r>
          </a:p>
          <a:p>
            <a:pPr algn="ctr">
              <a:buFontTx/>
              <a:buNone/>
            </a:pPr>
            <a:r>
              <a:rPr lang="ru-RU" b="1" dirty="0" smtClean="0"/>
              <a:t>Это деревья в лесу.</a:t>
            </a:r>
          </a:p>
          <a:p>
            <a:pPr algn="ctr">
              <a:buFontTx/>
              <a:buNone/>
            </a:pPr>
            <a:r>
              <a:rPr lang="ru-RU" b="1" dirty="0" smtClean="0"/>
              <a:t>Руки согнули, кисти встряхнули-</a:t>
            </a:r>
          </a:p>
          <a:p>
            <a:pPr algn="ctr">
              <a:buFontTx/>
              <a:buNone/>
            </a:pPr>
            <a:r>
              <a:rPr lang="ru-RU" b="1" dirty="0" smtClean="0"/>
              <a:t>Ветер сбивает росу.</a:t>
            </a:r>
          </a:p>
          <a:p>
            <a:pPr algn="ctr">
              <a:buFontTx/>
              <a:buNone/>
            </a:pPr>
            <a:r>
              <a:rPr lang="ru-RU" b="1" dirty="0" smtClean="0"/>
              <a:t>В стороны руки, плавно помашем-</a:t>
            </a:r>
          </a:p>
          <a:p>
            <a:pPr algn="ctr">
              <a:buFontTx/>
              <a:buNone/>
            </a:pPr>
            <a:r>
              <a:rPr lang="ru-RU" b="1" dirty="0" smtClean="0"/>
              <a:t>Это к нам птицы летят.</a:t>
            </a:r>
          </a:p>
          <a:p>
            <a:pPr algn="ctr">
              <a:buFontTx/>
              <a:buNone/>
            </a:pPr>
            <a:r>
              <a:rPr lang="ru-RU" b="1" dirty="0" smtClean="0"/>
              <a:t>Как они тихо садятся, покажем-</a:t>
            </a:r>
          </a:p>
          <a:p>
            <a:pPr algn="ctr">
              <a:buFontTx/>
              <a:buNone/>
            </a:pPr>
            <a:r>
              <a:rPr lang="ru-RU" b="1" dirty="0" smtClean="0"/>
              <a:t>Крылья сложили вперёд.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___1_~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81695">
            <a:off x="451232" y="161661"/>
            <a:ext cx="4281700" cy="3384550"/>
          </a:xfrm>
          <a:prstGeom prst="rect">
            <a:avLst/>
          </a:prstGeom>
          <a:noFill/>
        </p:spPr>
      </p:pic>
      <p:pic>
        <p:nvPicPr>
          <p:cNvPr id="23557" name="Picture 5" descr="0_1bb56_8d0909ef_-3-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350"/>
            <a:ext cx="4097338" cy="2298700"/>
          </a:xfrm>
          <a:prstGeom prst="rect">
            <a:avLst/>
          </a:prstGeom>
          <a:noFill/>
        </p:spPr>
      </p:pic>
      <p:pic>
        <p:nvPicPr>
          <p:cNvPr id="23558" name="Picture 6" descr="0_2b389_284f9bdc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005263"/>
            <a:ext cx="3665537" cy="2446337"/>
          </a:xfrm>
          <a:prstGeom prst="rect">
            <a:avLst/>
          </a:prstGeom>
          <a:noFill/>
        </p:spPr>
      </p:pic>
      <p:pic>
        <p:nvPicPr>
          <p:cNvPr id="23559" name="Picture 7" descr="0_2d2bc_6f72a347_-1-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92372">
            <a:off x="5219700" y="3068638"/>
            <a:ext cx="3449638" cy="269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395536" y="548680"/>
            <a:ext cx="8497118" cy="501675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 dirty="0"/>
              <a:t>Животные, которые до сих пор мало изучены!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SA мягкие игрушки, купить HANSA мягкие игрушки, Детские игрушки (HANSA мягкие игрушки), Мягкие игрушки по лучшей цене, интер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6004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ингвины занесены в красную книгу Все книг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28625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9712" y="566124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Императорский пингвин</a:t>
            </a:r>
            <a:endParaRPr lang="ru-RU" sz="32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60350"/>
            <a:ext cx="3384376" cy="365125"/>
          </a:xfrm>
        </p:spPr>
        <p:txBody>
          <a:bodyPr>
            <a:noAutofit/>
          </a:bodyPr>
          <a:lstStyle/>
          <a:p>
            <a:r>
              <a:rPr lang="ru-RU" sz="2400" b="1" dirty="0"/>
              <a:t>ирис сибирский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4525" y="5157788"/>
            <a:ext cx="2819400" cy="46037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400" b="1" dirty="0" err="1"/>
              <a:t>тасманский</a:t>
            </a:r>
            <a:r>
              <a:rPr lang="ru-RU" sz="2400" b="1" dirty="0"/>
              <a:t> дьявол. </a:t>
            </a:r>
          </a:p>
        </p:txBody>
      </p:sp>
      <p:pic>
        <p:nvPicPr>
          <p:cNvPr id="20485" name="Picture 5" descr="File1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8913"/>
            <a:ext cx="4103688" cy="2530475"/>
          </a:xfrm>
          <a:prstGeom prst="rect">
            <a:avLst/>
          </a:prstGeom>
          <a:noFill/>
        </p:spPr>
      </p:pic>
      <p:pic>
        <p:nvPicPr>
          <p:cNvPr id="20487" name="Picture 7" descr="1267788327_trektasdev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196975"/>
            <a:ext cx="4551362" cy="3976688"/>
          </a:xfrm>
          <a:prstGeom prst="rect">
            <a:avLst/>
          </a:prstGeom>
          <a:noFill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500563" y="6308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b="1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419475" y="6189812"/>
            <a:ext cx="2317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dirty="0"/>
              <a:t>горная горилла</a:t>
            </a:r>
            <a:r>
              <a:rPr lang="ru-RU" sz="2400" dirty="0"/>
              <a:t> </a:t>
            </a:r>
          </a:p>
        </p:txBody>
      </p:sp>
      <p:pic>
        <p:nvPicPr>
          <p:cNvPr id="20493" name="Picture 13" descr="Картинка 146 из 21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852738"/>
            <a:ext cx="2971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863" y="333375"/>
            <a:ext cx="2376487" cy="53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/>
              <a:t>большая панда</a:t>
            </a:r>
            <a:r>
              <a:rPr lang="ru-RU" sz="2400" dirty="0"/>
              <a:t> </a:t>
            </a:r>
          </a:p>
        </p:txBody>
      </p:sp>
      <p:pic>
        <p:nvPicPr>
          <p:cNvPr id="35845" name="Picture 5" descr="Зверь, берегись! Человек идет">
            <a:hlinkClick r:id="rId2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664"/>
            <a:ext cx="4824214" cy="5400824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827088" y="6021388"/>
            <a:ext cx="351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гигантская бурозубка</a:t>
            </a:r>
          </a:p>
        </p:txBody>
      </p:sp>
      <p:pic>
        <p:nvPicPr>
          <p:cNvPr id="35848" name="Picture 8" descr="Картинка 70 из 18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692696"/>
            <a:ext cx="3573091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971550" y="0"/>
            <a:ext cx="7345363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/>
              <a:t>Животные и растения, численность которых всегда была невелика!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2 из 191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992888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551723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Розовый фламинго</a:t>
            </a:r>
            <a:endParaRPr lang="ru-RU" sz="32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57563"/>
            <a:ext cx="1584325" cy="4318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400" b="1" dirty="0"/>
              <a:t>Гепард</a:t>
            </a:r>
          </a:p>
        </p:txBody>
      </p:sp>
      <p:pic>
        <p:nvPicPr>
          <p:cNvPr id="32773" name="Picture 5" descr="КРАСНАЯ КНИГА (семейство гепардов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4752652" cy="3019425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372225" y="3716338"/>
            <a:ext cx="2771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err="1"/>
              <a:t>краснозобая</a:t>
            </a:r>
            <a:r>
              <a:rPr lang="ru-RU" sz="2400" b="1" dirty="0"/>
              <a:t> казарка</a:t>
            </a:r>
          </a:p>
        </p:txBody>
      </p:sp>
      <p:pic>
        <p:nvPicPr>
          <p:cNvPr id="32776" name="Picture 8" descr="Картинка 5 из 133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9" y="188913"/>
            <a:ext cx="3720852" cy="2697162"/>
          </a:xfrm>
          <a:prstGeom prst="rect">
            <a:avLst/>
          </a:prstGeom>
          <a:noFill/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484438" y="6230472"/>
            <a:ext cx="4271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dirty="0"/>
              <a:t>высоколобый бутылконос</a:t>
            </a:r>
          </a:p>
        </p:txBody>
      </p:sp>
      <p:pic>
        <p:nvPicPr>
          <p:cNvPr id="32779" name="Picture 11" descr="Зверь, берегись! Человек идет">
            <a:hlinkClick r:id="rId5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2997200"/>
            <a:ext cx="4319587" cy="324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960" y="2781300"/>
            <a:ext cx="1872208" cy="292100"/>
          </a:xfrm>
        </p:spPr>
        <p:txBody>
          <a:bodyPr>
            <a:noAutofit/>
          </a:bodyPr>
          <a:lstStyle/>
          <a:p>
            <a:r>
              <a:rPr lang="ru-RU" sz="2400" b="1" dirty="0"/>
              <a:t>лук косой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333375"/>
            <a:ext cx="1882775" cy="3206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жук олень</a:t>
            </a:r>
          </a:p>
        </p:txBody>
      </p:sp>
      <p:pic>
        <p:nvPicPr>
          <p:cNvPr id="21509" name="Picture 5" descr="Картинка 9 из 33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3121025" cy="3046412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084168" y="6261973"/>
            <a:ext cx="1505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r>
              <a:rPr lang="ru-RU" sz="2400" b="1" dirty="0"/>
              <a:t>Вырезуб</a:t>
            </a:r>
            <a:r>
              <a:rPr lang="ru-RU" sz="2400" dirty="0"/>
              <a:t> </a:t>
            </a:r>
          </a:p>
        </p:txBody>
      </p:sp>
      <p:pic>
        <p:nvPicPr>
          <p:cNvPr id="21512" name="Picture 8" descr="Картинка 1 из 47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3716338"/>
            <a:ext cx="3205163" cy="2398712"/>
          </a:xfrm>
          <a:prstGeom prst="rect">
            <a:avLst/>
          </a:prstGeom>
          <a:noFill/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23529" y="5926565"/>
            <a:ext cx="1584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/>
              <a:t>Астрагал</a:t>
            </a:r>
          </a:p>
          <a:p>
            <a:r>
              <a:rPr lang="ru-RU" sz="2400" b="1" dirty="0"/>
              <a:t>сходный</a:t>
            </a:r>
            <a:r>
              <a:rPr lang="ru-RU" sz="2400" dirty="0"/>
              <a:t> </a:t>
            </a:r>
          </a:p>
        </p:txBody>
      </p:sp>
      <p:pic>
        <p:nvPicPr>
          <p:cNvPr id="21515" name="Picture 11" descr="Картинка 1 из 3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9" y="3213100"/>
            <a:ext cx="3021360" cy="3314700"/>
          </a:xfrm>
          <a:prstGeom prst="rect">
            <a:avLst/>
          </a:prstGeom>
          <a:noFill/>
        </p:spPr>
      </p:pic>
      <p:pic>
        <p:nvPicPr>
          <p:cNvPr id="21517" name="Picture 13" descr="File05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188913"/>
            <a:ext cx="2918098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solidFill>
            <a:srgbClr val="00B050"/>
          </a:solidFill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Животные и растения, которых удалось спасти от вымирания и сохранить их численность</a:t>
            </a:r>
            <a:endParaRPr lang="ru-RU" sz="6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Животные и растения, которых удалось спасти от вымирания и сохранить их численность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Животные, медведь, бурый обои, фото, картинк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67744" y="587727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Бурый медведь</a:t>
            </a: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0_2aed6_f2fca51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60350"/>
            <a:ext cx="3233738" cy="2425700"/>
          </a:xfrm>
          <a:prstGeom prst="rect">
            <a:avLst/>
          </a:prstGeom>
          <a:noFill/>
        </p:spPr>
      </p:pic>
      <p:pic>
        <p:nvPicPr>
          <p:cNvPr id="22533" name="Picture 5" descr="0_1c504_24e4f09e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933825"/>
            <a:ext cx="3594100" cy="2695575"/>
          </a:xfrm>
          <a:prstGeom prst="rect">
            <a:avLst/>
          </a:prstGeom>
          <a:noFill/>
        </p:spPr>
      </p:pic>
      <p:pic>
        <p:nvPicPr>
          <p:cNvPr id="22534" name="Picture 6" descr="0_1d06c_d9bce486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2528887" cy="3378200"/>
          </a:xfrm>
          <a:prstGeom prst="rect">
            <a:avLst/>
          </a:prstGeom>
          <a:noFill/>
        </p:spPr>
      </p:pic>
      <p:pic>
        <p:nvPicPr>
          <p:cNvPr id="22535" name="Picture 7" descr="0_1eba3_385bd3a1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88913"/>
            <a:ext cx="2735263" cy="2279650"/>
          </a:xfrm>
          <a:prstGeom prst="rect">
            <a:avLst/>
          </a:prstGeom>
          <a:noFill/>
        </p:spPr>
      </p:pic>
      <p:pic>
        <p:nvPicPr>
          <p:cNvPr id="22536" name="Picture 8" descr="0_2d5a0_96664f56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2565400"/>
            <a:ext cx="2879725" cy="1928813"/>
          </a:xfrm>
          <a:prstGeom prst="rect">
            <a:avLst/>
          </a:prstGeom>
          <a:noFill/>
        </p:spPr>
      </p:pic>
      <p:pic>
        <p:nvPicPr>
          <p:cNvPr id="22537" name="Picture 9" descr="0_4aed9_6514042d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781300"/>
            <a:ext cx="2946400" cy="2946400"/>
          </a:xfrm>
          <a:prstGeom prst="rect">
            <a:avLst/>
          </a:prstGeom>
          <a:noFill/>
        </p:spPr>
      </p:pic>
      <p:pic>
        <p:nvPicPr>
          <p:cNvPr id="22538" name="Picture 10" descr="0_445db_643e4830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4508500"/>
            <a:ext cx="2879725" cy="220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3213100"/>
            <a:ext cx="2027237" cy="38893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400" b="1" dirty="0"/>
              <a:t>речной бобр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084168" y="3284538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лось</a:t>
            </a:r>
          </a:p>
        </p:txBody>
      </p:sp>
      <p:pic>
        <p:nvPicPr>
          <p:cNvPr id="33800" name="Picture 8" descr="Картинка 126 из 1030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913"/>
            <a:ext cx="3961135" cy="3005137"/>
          </a:xfrm>
          <a:prstGeom prst="rect">
            <a:avLst/>
          </a:prstGeom>
          <a:noFill/>
        </p:spPr>
      </p:pic>
      <p:pic>
        <p:nvPicPr>
          <p:cNvPr id="33801" name="Picture 9" descr="Картинка 11 из 649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4681215" cy="3028950"/>
          </a:xfrm>
          <a:prstGeom prst="rect">
            <a:avLst/>
          </a:prstGeom>
          <a:noFill/>
        </p:spPr>
      </p:pic>
      <p:pic>
        <p:nvPicPr>
          <p:cNvPr id="33803" name="Picture 11" descr="Картинка 3 из 9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3789363"/>
            <a:ext cx="3617913" cy="2409825"/>
          </a:xfrm>
          <a:prstGeom prst="rect">
            <a:avLst/>
          </a:prstGeom>
          <a:noFill/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5724525" y="6308725"/>
            <a:ext cx="26175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/>
              <a:t>черноногий хорёк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611188" y="6237288"/>
            <a:ext cx="196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горбатый кит</a:t>
            </a:r>
          </a:p>
        </p:txBody>
      </p:sp>
      <p:pic>
        <p:nvPicPr>
          <p:cNvPr id="33810" name="Picture 18" descr="Картинка 58 из 251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3860800"/>
            <a:ext cx="3816350" cy="207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165850"/>
            <a:ext cx="3035300" cy="509588"/>
          </a:xfrm>
        </p:spPr>
        <p:txBody>
          <a:bodyPr>
            <a:noAutofit/>
          </a:bodyPr>
          <a:lstStyle/>
          <a:p>
            <a:r>
              <a:rPr lang="ru-RU" sz="2400" b="1" dirty="0"/>
              <a:t>примула длинноножковая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-73025"/>
            <a:ext cx="3609975" cy="73025"/>
          </a:xfrm>
        </p:spPr>
        <p:txBody>
          <a:bodyPr>
            <a:normAutofit fontScale="25000" lnSpcReduction="20000"/>
          </a:bodyPr>
          <a:lstStyle/>
          <a:p>
            <a:endParaRPr lang="ru-RU" sz="2800" dirty="0"/>
          </a:p>
          <a:p>
            <a:pPr>
              <a:buFontTx/>
              <a:buNone/>
            </a:pPr>
            <a:r>
              <a:rPr lang="ru-RU" sz="1800" b="1" dirty="0"/>
              <a:t>носорог </a:t>
            </a:r>
            <a:r>
              <a:rPr lang="ru-RU" sz="1800" b="1" dirty="0" err="1"/>
              <a:t>суматранский</a:t>
            </a:r>
            <a:endParaRPr lang="ru-RU" sz="1800" b="1" dirty="0"/>
          </a:p>
        </p:txBody>
      </p:sp>
      <p:pic>
        <p:nvPicPr>
          <p:cNvPr id="10245" name="Picture 5" descr="File0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762500" cy="3048000"/>
          </a:xfrm>
          <a:prstGeom prst="rect">
            <a:avLst/>
          </a:prstGeom>
          <a:noFill/>
        </p:spPr>
      </p:pic>
      <p:pic>
        <p:nvPicPr>
          <p:cNvPr id="10247" name="Picture 7" descr="Картинка 72 из 1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4573588" cy="2917825"/>
          </a:xfrm>
          <a:prstGeom prst="rect">
            <a:avLst/>
          </a:prstGeom>
          <a:noFill/>
        </p:spPr>
      </p:pic>
      <p:pic>
        <p:nvPicPr>
          <p:cNvPr id="10249" name="Picture 9" descr="Картинка 15 из 143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1268413"/>
            <a:ext cx="4113212" cy="3290887"/>
          </a:xfrm>
          <a:prstGeom prst="rect">
            <a:avLst/>
          </a:prstGeom>
          <a:noFill/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795963" y="4724400"/>
            <a:ext cx="22887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/>
              <a:t>     </a:t>
            </a:r>
            <a:r>
              <a:rPr lang="ru-RU" sz="2400" b="1" dirty="0"/>
              <a:t>лаосская </a:t>
            </a:r>
          </a:p>
          <a:p>
            <a:r>
              <a:rPr lang="ru-RU" sz="2400" b="1" dirty="0"/>
              <a:t>скальная крыса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88640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 smtClean="0"/>
              <a:t>носорог </a:t>
            </a:r>
            <a:r>
              <a:rPr lang="ru-RU" sz="2400" b="1" dirty="0" err="1" smtClean="0"/>
              <a:t>суматранский</a:t>
            </a:r>
            <a:endParaRPr lang="ru-RU" sz="2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/>
              <a:t>Пройдёмся по страницам </a:t>
            </a:r>
          </a:p>
          <a:p>
            <a:r>
              <a:rPr lang="ru-RU" sz="6600" b="1" dirty="0" smtClean="0"/>
              <a:t>                                            Красной книги России</a:t>
            </a:r>
            <a:endParaRPr lang="ru-RU" sz="66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смотр темы - Берём нужные вещи . Игра с картинками * vladmama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433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рикрепленные изображения. - 10 June 2013 - Blog - Freesoft3…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989065" cy="450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3012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Женьшень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5143512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Иглица </a:t>
            </a:r>
            <a:r>
              <a:rPr lang="ru-RU" sz="2800" b="1" dirty="0" err="1" smtClean="0"/>
              <a:t>колхидская</a:t>
            </a:r>
            <a:endParaRPr lang="ru-RU" sz="28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орусские ботаники примут участие в создании Красной книги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04812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Самшит колхидский (Buxus colchica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6724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580526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Тис ягодный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928670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Самшит </a:t>
            </a:r>
            <a:r>
              <a:rPr lang="ru-RU" sz="2800" b="1" dirty="0" err="1" smtClean="0"/>
              <a:t>колхидский</a:t>
            </a:r>
            <a:endParaRPr lang="ru-RU" sz="28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ная книга россии животные реферат - Файловый архи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8100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АХУЧИЙ КРАСОТЕЛ Красная Книга Челябинской област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43924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Насекомые - Insect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000504"/>
            <a:ext cx="4680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4429132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Дровосек реликтовый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3500438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Крастотель</a:t>
            </a:r>
            <a:r>
              <a:rPr lang="ru-RU" sz="2800" b="1" dirty="0" smtClean="0"/>
              <a:t> пахучий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621508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Дыбка</a:t>
            </a:r>
            <a:endParaRPr lang="ru-RU" sz="28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секомые : - Фото 2818/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9239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Крече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309634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Степной орел видео (Aquila rapax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068960"/>
            <a:ext cx="29432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350043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Жужелица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43702" y="450057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Кречет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628652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Степной орёл</a:t>
            </a:r>
            <a:endParaRPr lang="ru-RU" sz="28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вотные, занесенные в Красную Книгу СССР и Красную Книгу МСОП . - 5 Декабря 2013 - Blog - Fi134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048000" cy="50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upload.wikimedia.org/wikipedia/commons/4/4a/Cygnus_bewickii_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4608512" cy="39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Журавль белый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464344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Лебедь</a:t>
            </a:r>
            <a:endParaRPr lang="ru-RU" sz="28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ая красивая утка - мандарин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41044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800x600 медведь, полярный, зима, солнечно, медвежата, семья картинки на рабочий стол обои фото скача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1"/>
            <a:ext cx="43204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дкие животные из красной книги Простая фау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583264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3857628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Утка- мандаринка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335756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Белый медведь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5929330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Беломордый дельфин</a:t>
            </a:r>
            <a:endParaRPr lang="ru-RU" sz="28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661025"/>
            <a:ext cx="2530475" cy="533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400" b="1" dirty="0"/>
              <a:t>красный коршун</a:t>
            </a:r>
          </a:p>
        </p:txBody>
      </p:sp>
      <p:pic>
        <p:nvPicPr>
          <p:cNvPr id="31749" name="Picture 5" descr="k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648"/>
            <a:ext cx="3625850" cy="5255915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724525" y="260350"/>
            <a:ext cx="2497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утка мандаринка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724525" y="3714753"/>
            <a:ext cx="2609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/>
              <a:t>жёлтая кувшинка</a:t>
            </a:r>
            <a:r>
              <a:rPr lang="ru-RU" sz="2400" dirty="0"/>
              <a:t> </a:t>
            </a:r>
          </a:p>
        </p:txBody>
      </p:sp>
      <p:pic>
        <p:nvPicPr>
          <p:cNvPr id="31756" name="Picture 12" descr="1323554955_zheltaya-kuvshi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66"/>
            <a:ext cx="4180582" cy="273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908143" y="499831"/>
            <a:ext cx="52594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Дерево, трава и птица.,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На планете мы останемся одни!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47813" y="4581525"/>
            <a:ext cx="7138987" cy="1544638"/>
          </a:xfrm>
        </p:spPr>
        <p:txBody>
          <a:bodyPr/>
          <a:lstStyle/>
          <a:p>
            <a:endParaRPr lang="ru-RU"/>
          </a:p>
        </p:txBody>
      </p:sp>
      <p:pic>
        <p:nvPicPr>
          <p:cNvPr id="9224" name="Picture 8" descr="Картинка 12 из 450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352928" cy="63816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692696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Дерево, трава и птица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Не всегда умеют защититься.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Если будут уничтожены они,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На планете мы останемся одни!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141663"/>
            <a:ext cx="3817813" cy="431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dirty="0"/>
              <a:t>когтистый тритон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164388" y="2781300"/>
            <a:ext cx="9749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гюрза</a:t>
            </a:r>
          </a:p>
        </p:txBody>
      </p:sp>
      <p:pic>
        <p:nvPicPr>
          <p:cNvPr id="30728" name="Picture 8" descr="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850" y="188913"/>
            <a:ext cx="4375150" cy="2520950"/>
          </a:xfrm>
          <a:prstGeom prst="rect">
            <a:avLst/>
          </a:prstGeom>
          <a:noFill/>
        </p:spPr>
      </p:pic>
      <p:pic>
        <p:nvPicPr>
          <p:cNvPr id="30729" name="Picture 9" descr="Картинка 2 из 9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46038"/>
            <a:ext cx="4743450" cy="3057525"/>
          </a:xfrm>
          <a:prstGeom prst="rect">
            <a:avLst/>
          </a:prstGeom>
          <a:noFill/>
        </p:spPr>
      </p:pic>
      <p:pic>
        <p:nvPicPr>
          <p:cNvPr id="30733" name="Picture 13" descr="osprey-div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84538"/>
            <a:ext cx="4124325" cy="2771775"/>
          </a:xfrm>
          <a:prstGeom prst="rect">
            <a:avLst/>
          </a:prstGeom>
          <a:noFill/>
        </p:spPr>
      </p:pic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6227763" y="6165850"/>
            <a:ext cx="942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скопа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468313" y="6189812"/>
            <a:ext cx="2891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dirty="0"/>
              <a:t>пион </a:t>
            </a:r>
            <a:r>
              <a:rPr lang="ru-RU" sz="2400" b="1" dirty="0" err="1"/>
              <a:t>тонколистный</a:t>
            </a:r>
            <a:r>
              <a:rPr lang="ru-RU" sz="2400" dirty="0"/>
              <a:t> </a:t>
            </a:r>
          </a:p>
        </p:txBody>
      </p:sp>
      <p:pic>
        <p:nvPicPr>
          <p:cNvPr id="30739" name="Picture 19" descr="1290429445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3632200"/>
            <a:ext cx="2736850" cy="257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025" y="3716338"/>
            <a:ext cx="2160588" cy="433387"/>
          </a:xfrm>
        </p:spPr>
        <p:txBody>
          <a:bodyPr>
            <a:noAutofit/>
          </a:bodyPr>
          <a:lstStyle/>
          <a:p>
            <a:r>
              <a:rPr lang="ru-RU" sz="2000" b="1" dirty="0"/>
              <a:t>дятел </a:t>
            </a:r>
            <a:br>
              <a:rPr lang="ru-RU" sz="2000" b="1" dirty="0"/>
            </a:br>
            <a:r>
              <a:rPr lang="ru-RU" sz="2000" b="1" dirty="0"/>
              <a:t>рыжебрюхий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88913"/>
            <a:ext cx="1593850" cy="82073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400" b="1" dirty="0"/>
              <a:t>выхухоль</a:t>
            </a:r>
          </a:p>
        </p:txBody>
      </p:sp>
      <p:pic>
        <p:nvPicPr>
          <p:cNvPr id="34825" name="Picture 9" descr="Картинка 31 из 77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549275"/>
            <a:ext cx="4046537" cy="3130550"/>
          </a:xfrm>
          <a:prstGeom prst="rect">
            <a:avLst/>
          </a:prstGeom>
          <a:noFill/>
        </p:spPr>
      </p:pic>
      <p:pic>
        <p:nvPicPr>
          <p:cNvPr id="34827" name="Picture 11" descr="Картинка 115 из 773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357563"/>
            <a:ext cx="2857500" cy="1304925"/>
          </a:xfrm>
          <a:prstGeom prst="rect">
            <a:avLst/>
          </a:prstGeom>
          <a:noFill/>
        </p:spPr>
      </p:pic>
      <p:pic>
        <p:nvPicPr>
          <p:cNvPr id="34828" name="Picture 12" descr="Dendrocopos hyperythr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333375"/>
            <a:ext cx="3348037" cy="3348038"/>
          </a:xfrm>
          <a:prstGeom prst="rect">
            <a:avLst/>
          </a:prstGeom>
          <a:noFill/>
        </p:spPr>
      </p:pic>
      <p:pic>
        <p:nvPicPr>
          <p:cNvPr id="34830" name="Picture 14" descr="0490500530480560550530490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3789363"/>
            <a:ext cx="3887788" cy="2643187"/>
          </a:xfrm>
          <a:prstGeom prst="rect">
            <a:avLst/>
          </a:prstGeom>
          <a:noFill/>
        </p:spPr>
      </p:pic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1763713" y="5942013"/>
            <a:ext cx="15696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северный </a:t>
            </a:r>
          </a:p>
          <a:p>
            <a:r>
              <a:rPr lang="ru-RU" sz="2400" b="1" dirty="0">
                <a:solidFill>
                  <a:schemeClr val="tx2"/>
                </a:solidFill>
              </a:rPr>
              <a:t>олень 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771775" y="5876925"/>
            <a:ext cx="336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ь</a:t>
            </a:r>
            <a:endParaRPr lang="ru-RU" sz="24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92950" y="333375"/>
            <a:ext cx="1666875" cy="652463"/>
          </a:xfrm>
        </p:spPr>
        <p:txBody>
          <a:bodyPr/>
          <a:lstStyle/>
          <a:p>
            <a:r>
              <a:rPr lang="ru-RU" sz="1800" b="1"/>
              <a:t>осёл дикий азиатский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45259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400" b="1" dirty="0"/>
              <a:t>кавказский камышовый кот</a:t>
            </a:r>
          </a:p>
        </p:txBody>
      </p:sp>
      <p:pic>
        <p:nvPicPr>
          <p:cNvPr id="29701" name="Picture 5" descr="Картинка 5 из 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49275"/>
            <a:ext cx="3529012" cy="2705100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928662" y="6215082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камышовая жаба</a:t>
            </a:r>
          </a:p>
        </p:txBody>
      </p:sp>
      <p:pic>
        <p:nvPicPr>
          <p:cNvPr id="29704" name="Picture 8" descr="Картинка 25 из 2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357562"/>
            <a:ext cx="3825875" cy="2868613"/>
          </a:xfrm>
          <a:prstGeom prst="rect">
            <a:avLst/>
          </a:prstGeom>
          <a:noFill/>
        </p:spPr>
      </p:pic>
      <p:pic>
        <p:nvPicPr>
          <p:cNvPr id="29709" name="Picture 13" descr="0490500530480570550520480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57166"/>
            <a:ext cx="2808287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0000"/>
                </a:solidFill>
              </a:rPr>
              <a:t>Правила поведения в природе.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	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5288" y="1325563"/>
            <a:ext cx="8208962" cy="4784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endParaRPr lang="ru-RU"/>
          </a:p>
          <a:p>
            <a:pPr>
              <a:lnSpc>
                <a:spcPct val="110000"/>
              </a:lnSpc>
              <a:tabLst>
                <a:tab pos="457200" algn="l"/>
              </a:tabLst>
            </a:pPr>
            <a:r>
              <a:rPr lang="ru-RU" sz="2400"/>
              <a:t>Правило </a:t>
            </a:r>
            <a:r>
              <a:rPr lang="ru-RU" sz="2400">
                <a:solidFill>
                  <a:srgbClr val="FF0000"/>
                </a:solidFill>
              </a:rPr>
              <a:t>1</a:t>
            </a:r>
            <a:r>
              <a:rPr lang="ru-RU" sz="2400"/>
              <a:t>.Не шумите на природе! Не берите с собой на экскурсию магнитофоны, горны и барабаны! </a:t>
            </a:r>
          </a:p>
          <a:p>
            <a:pPr>
              <a:lnSpc>
                <a:spcPct val="110000"/>
              </a:lnSpc>
              <a:tabLst>
                <a:tab pos="457200" algn="l"/>
              </a:tabLst>
            </a:pPr>
            <a:r>
              <a:rPr lang="ru-RU" sz="2400"/>
              <a:t>Правило </a:t>
            </a:r>
            <a:r>
              <a:rPr lang="ru-RU" sz="2400">
                <a:solidFill>
                  <a:srgbClr val="FF0000"/>
                </a:solidFill>
              </a:rPr>
              <a:t>2</a:t>
            </a:r>
            <a:r>
              <a:rPr lang="ru-RU" sz="2400"/>
              <a:t>. Не ловите бабочек, стрекоз, жуков! </a:t>
            </a:r>
          </a:p>
          <a:p>
            <a:pPr>
              <a:lnSpc>
                <a:spcPct val="110000"/>
              </a:lnSpc>
              <a:tabLst>
                <a:tab pos="457200" algn="l"/>
              </a:tabLst>
            </a:pPr>
            <a:r>
              <a:rPr lang="ru-RU" sz="2400"/>
              <a:t>Правило </a:t>
            </a:r>
            <a:r>
              <a:rPr lang="ru-RU" sz="2400">
                <a:solidFill>
                  <a:srgbClr val="FF0000"/>
                </a:solidFill>
              </a:rPr>
              <a:t>3</a:t>
            </a:r>
            <a:r>
              <a:rPr lang="ru-RU" sz="2400"/>
              <a:t>. Не ломайте ветки деревьев и кустарников! </a:t>
            </a:r>
          </a:p>
          <a:p>
            <a:pPr>
              <a:lnSpc>
                <a:spcPct val="110000"/>
              </a:lnSpc>
              <a:tabLst>
                <a:tab pos="457200" algn="l"/>
              </a:tabLst>
            </a:pPr>
            <a:r>
              <a:rPr lang="ru-RU" sz="2400"/>
              <a:t>Правило </a:t>
            </a:r>
            <a:r>
              <a:rPr lang="ru-RU" sz="2400">
                <a:solidFill>
                  <a:srgbClr val="FF0000"/>
                </a:solidFill>
              </a:rPr>
              <a:t>4</a:t>
            </a:r>
            <a:r>
              <a:rPr lang="ru-RU" sz="2400"/>
              <a:t>. Убирайте за собой мусор! </a:t>
            </a:r>
          </a:p>
          <a:p>
            <a:pPr>
              <a:lnSpc>
                <a:spcPct val="110000"/>
              </a:lnSpc>
              <a:tabLst>
                <a:tab pos="457200" algn="l"/>
              </a:tabLst>
            </a:pPr>
            <a:r>
              <a:rPr lang="ru-RU" sz="2400"/>
              <a:t>Правило </a:t>
            </a:r>
            <a:r>
              <a:rPr lang="ru-RU" sz="2400">
                <a:solidFill>
                  <a:srgbClr val="FF0000"/>
                </a:solidFill>
              </a:rPr>
              <a:t>5</a:t>
            </a:r>
            <a:r>
              <a:rPr lang="ru-RU" sz="2400"/>
              <a:t>. Берегите почву! </a:t>
            </a:r>
          </a:p>
          <a:p>
            <a:pPr>
              <a:lnSpc>
                <a:spcPct val="110000"/>
              </a:lnSpc>
              <a:tabLst>
                <a:tab pos="457200" algn="l"/>
              </a:tabLst>
            </a:pPr>
            <a:r>
              <a:rPr lang="ru-RU" sz="2400"/>
              <a:t>Правило </a:t>
            </a:r>
            <a:r>
              <a:rPr lang="ru-RU" sz="2400">
                <a:solidFill>
                  <a:srgbClr val="FF0000"/>
                </a:solidFill>
              </a:rPr>
              <a:t>6</a:t>
            </a:r>
            <a:r>
              <a:rPr lang="ru-RU" sz="2400"/>
              <a:t>. Берегите прекрасный мир растений! </a:t>
            </a:r>
          </a:p>
          <a:p>
            <a:pPr>
              <a:lnSpc>
                <a:spcPct val="110000"/>
              </a:lnSpc>
              <a:tabLst>
                <a:tab pos="457200" algn="l"/>
              </a:tabLst>
            </a:pPr>
            <a:r>
              <a:rPr lang="ru-RU" sz="2400"/>
              <a:t>Правило </a:t>
            </a:r>
            <a:r>
              <a:rPr lang="ru-RU" sz="2400">
                <a:solidFill>
                  <a:srgbClr val="FF0000"/>
                </a:solidFill>
              </a:rPr>
              <a:t>7</a:t>
            </a:r>
            <a:r>
              <a:rPr lang="ru-RU" sz="2400"/>
              <a:t>. При сборе трав, плодов и грибов бережно относитесь к тому, на чем они росли! </a:t>
            </a:r>
          </a:p>
          <a:p>
            <a:pPr>
              <a:lnSpc>
                <a:spcPct val="110000"/>
              </a:lnSpc>
              <a:tabLst>
                <a:tab pos="457200" algn="l"/>
              </a:tabLst>
            </a:pPr>
            <a:r>
              <a:rPr lang="ru-RU" sz="2400"/>
              <a:t>Правило </a:t>
            </a:r>
            <a:r>
              <a:rPr lang="ru-RU" sz="2400">
                <a:solidFill>
                  <a:srgbClr val="FF0000"/>
                </a:solidFill>
              </a:rPr>
              <a:t>8</a:t>
            </a:r>
            <a:r>
              <a:rPr lang="ru-RU" sz="2400"/>
              <a:t>. Не ловите детенышей диких животных и не уносите их домой!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476250"/>
            <a:ext cx="5186363" cy="2765425"/>
          </a:xfrm>
        </p:spPr>
        <p:txBody>
          <a:bodyPr/>
          <a:lstStyle/>
          <a:p>
            <a:r>
              <a:rPr lang="ru-RU" sz="4800" b="1">
                <a:solidFill>
                  <a:srgbClr val="FF0000"/>
                </a:solidFill>
              </a:rPr>
              <a:t>«Красная книга </a:t>
            </a:r>
            <a:br>
              <a:rPr lang="ru-RU" sz="4800" b="1">
                <a:solidFill>
                  <a:srgbClr val="FF0000"/>
                </a:solidFill>
              </a:rPr>
            </a:br>
            <a:r>
              <a:rPr lang="ru-RU" sz="4800" b="1">
                <a:solidFill>
                  <a:srgbClr val="FF0000"/>
                </a:solidFill>
              </a:rPr>
              <a:t>России»</a:t>
            </a:r>
            <a:br>
              <a:rPr lang="ru-RU" sz="4800" b="1">
                <a:solidFill>
                  <a:srgbClr val="FF0000"/>
                </a:solidFill>
              </a:rPr>
            </a:br>
            <a:endParaRPr lang="ru-RU" sz="4800" b="1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6381750"/>
            <a:ext cx="6400800" cy="2397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bg2"/>
                </a:solidFill>
              </a:rPr>
              <a:t>Подготовила: Ваганова Н.А.</a:t>
            </a:r>
          </a:p>
        </p:txBody>
      </p:sp>
      <p:pic>
        <p:nvPicPr>
          <p:cNvPr id="2053" name="Picture 5" descr="Картинка 32 из 684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2803525" cy="3671887"/>
          </a:xfrm>
          <a:prstGeom prst="rect">
            <a:avLst/>
          </a:prstGeom>
          <a:noFill/>
        </p:spPr>
      </p:pic>
      <p:pic>
        <p:nvPicPr>
          <p:cNvPr id="2055" name="Picture 7" descr="Картинка 30 из 6848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2997200"/>
            <a:ext cx="5076825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«Красная книга»</a:t>
            </a:r>
            <a:r>
              <a:rPr lang="ru-RU" dirty="0" smtClean="0"/>
              <a:t> —</a:t>
            </a:r>
            <a:br>
              <a:rPr lang="ru-RU" dirty="0" smtClean="0"/>
            </a:br>
            <a:r>
              <a:rPr lang="ru-RU" b="1" dirty="0" smtClean="0"/>
              <a:t>список редких и находящихся под</a:t>
            </a:r>
            <a:br>
              <a:rPr lang="ru-RU" b="1" dirty="0" smtClean="0"/>
            </a:br>
            <a:r>
              <a:rPr lang="ru-RU" b="1" dirty="0" smtClean="0"/>
              <a:t>угрозой исчезновения животных,</a:t>
            </a:r>
            <a:br>
              <a:rPr lang="ru-RU" b="1" dirty="0" smtClean="0"/>
            </a:br>
            <a:r>
              <a:rPr lang="ru-RU" b="1" dirty="0" smtClean="0"/>
              <a:t>растений и грибов.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142" y="2667943"/>
            <a:ext cx="4685715" cy="239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Эта книга называется так потому, что красный цвет – действительно означает сигнал опасности. Он заставляет своей яркостью всех обратить внимание на указанную опасность, в данном случае предостерегает людей о возможных тяжёлых последствиях, которые произойдут с гибелью целых видов растений и животных</a:t>
            </a: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291513" cy="44259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/>
              <a:t>	</a:t>
            </a:r>
            <a:r>
              <a:rPr lang="ru-RU" sz="2800" b="1" dirty="0" smtClean="0"/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Ученые мира в 1966 году создали Международный союз охраны природы, который стал изучать, каким растениям и животным надо помочь в первую очередь. Составили списки растений, которые исчезли или находятся под угрозой, издали в виде книги и назвали ее Красная книга.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561</Words>
  <Application>Microsoft Office PowerPoint</Application>
  <PresentationFormat>Экран (4:3)</PresentationFormat>
  <Paragraphs>145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«Красная книга  России» </vt:lpstr>
      <vt:lpstr>«Красная книга» — список редких и находящихся под угрозой исчезновения животных, растений и грибов. </vt:lpstr>
      <vt:lpstr>Эта книга называется так потому, что красный цвет – действительно означает сигнал опасности. Он заставляет своей яркостью всех обратить внимание на указанную опасность, в данном случае предостерегает людей о возможных тяжёлых последствиях, которые произойдут с гибелью целых видов растений и животных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тюльпан шренка</vt:lpstr>
      <vt:lpstr>Слайд 28</vt:lpstr>
      <vt:lpstr>Слайд 29</vt:lpstr>
      <vt:lpstr>Слайд 30</vt:lpstr>
      <vt:lpstr>Слайд 31</vt:lpstr>
      <vt:lpstr>ирис сибирский</vt:lpstr>
      <vt:lpstr>Слайд 33</vt:lpstr>
      <vt:lpstr>Слайд 34</vt:lpstr>
      <vt:lpstr>Слайд 35</vt:lpstr>
      <vt:lpstr>Слайд 36</vt:lpstr>
      <vt:lpstr>лук косой</vt:lpstr>
      <vt:lpstr>Слайд 38</vt:lpstr>
      <vt:lpstr>Животные и растения, которых удалось спасти от вымирания и сохранить их численность</vt:lpstr>
      <vt:lpstr>Слайд 40</vt:lpstr>
      <vt:lpstr>примула длинноножковая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дятел  рыжебрюхий</vt:lpstr>
      <vt:lpstr>осёл дикий азиатский</vt:lpstr>
      <vt:lpstr>Правила поведения в природе.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19</cp:revision>
  <dcterms:created xsi:type="dcterms:W3CDTF">2015-02-10T13:37:09Z</dcterms:created>
  <dcterms:modified xsi:type="dcterms:W3CDTF">2023-04-07T05:36:28Z</dcterms:modified>
</cp:coreProperties>
</file>