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Merriweather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Merriweather-bold.fntdata"/><Relationship Id="rId27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erriweather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2bc4142980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2bc4142980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2bc4142980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2bc4142980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2bc4142980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2bc4142980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2bc4142980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2bc4142980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2bc4142980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2bc4142980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2bc4142980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2bc4142980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2bc4142980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2bc4142980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2bc4142980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2bc4142980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2bc414298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22bc414298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2bc4142980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2bc4142980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2bc4142980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2bc4142980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2bc4142980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2bc4142980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2bc4142980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2bc4142980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2bc4142980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2bc4142980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2bc4142980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2bc4142980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2bc4142980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22bc414298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37224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3"/>
          <p:cNvSpPr txBox="1"/>
          <p:nvPr/>
        </p:nvSpPr>
        <p:spPr>
          <a:xfrm>
            <a:off x="5977200" y="3722450"/>
            <a:ext cx="31668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Georgia"/>
                <a:ea typeface="Georgia"/>
                <a:cs typeface="Georgia"/>
                <a:sym typeface="Georgia"/>
              </a:rPr>
              <a:t>Подготовила: Барминова  Елизавета  Александровна, учитель 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>
                <a:latin typeface="Georgia"/>
                <a:ea typeface="Georgia"/>
                <a:cs typeface="Georgia"/>
                <a:sym typeface="Georgia"/>
              </a:rPr>
              <a:t>                                           2023  год</a:t>
            </a:r>
            <a:endParaRPr sz="16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ctrTitle"/>
          </p:nvPr>
        </p:nvSpPr>
        <p:spPr>
          <a:xfrm>
            <a:off x="311700" y="22627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Составьте  слово   из  букв  </a:t>
            </a:r>
            <a:endParaRPr/>
          </a:p>
        </p:txBody>
      </p:sp>
      <p:sp>
        <p:nvSpPr>
          <p:cNvPr id="124" name="Google Shape;124;p22"/>
          <p:cNvSpPr txBox="1"/>
          <p:nvPr>
            <p:ph idx="1" type="subTitle"/>
          </p:nvPr>
        </p:nvSpPr>
        <p:spPr>
          <a:xfrm>
            <a:off x="311700" y="2462225"/>
            <a:ext cx="87048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49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       </a:t>
            </a:r>
            <a:r>
              <a:rPr lang="ru" sz="4900">
                <a:solidFill>
                  <a:srgbClr val="741B47"/>
                </a:solidFill>
                <a:latin typeface="Georgia"/>
                <a:ea typeface="Georgia"/>
                <a:cs typeface="Georgia"/>
                <a:sym typeface="Georgia"/>
              </a:rPr>
              <a:t>Л   Е   О   Д   М   Я   И</a:t>
            </a:r>
            <a:endParaRPr sz="4900">
              <a:solidFill>
                <a:srgbClr val="741B4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Составьте  слово  из  букв </a:t>
            </a:r>
            <a:endParaRPr/>
          </a:p>
        </p:txBody>
      </p:sp>
      <p:sp>
        <p:nvSpPr>
          <p:cNvPr id="130" name="Google Shape;130;p23"/>
          <p:cNvSpPr txBox="1"/>
          <p:nvPr>
            <p:ph idx="1" type="subTitle"/>
          </p:nvPr>
        </p:nvSpPr>
        <p:spPr>
          <a:xfrm>
            <a:off x="700500" y="2840500"/>
            <a:ext cx="81318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700">
                <a:solidFill>
                  <a:srgbClr val="0B5394"/>
                </a:solidFill>
                <a:latin typeface="Georgia"/>
                <a:ea typeface="Georgia"/>
                <a:cs typeface="Georgia"/>
                <a:sym typeface="Georgia"/>
              </a:rPr>
              <a:t>К   В   И   С    С    О    У    Т    В    О</a:t>
            </a:r>
            <a:endParaRPr sz="3700">
              <a:solidFill>
                <a:srgbClr val="0B5394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  Раунд  lll</a:t>
            </a:r>
            <a:endParaRPr/>
          </a:p>
        </p:txBody>
      </p:sp>
      <p:sp>
        <p:nvSpPr>
          <p:cNvPr id="136" name="Google Shape;136;p24"/>
          <p:cNvSpPr txBox="1"/>
          <p:nvPr>
            <p:ph idx="1" type="subTitle"/>
          </p:nvPr>
        </p:nvSpPr>
        <p:spPr>
          <a:xfrm>
            <a:off x="4840450" y="419158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03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</a:t>
            </a:r>
            <a:r>
              <a:rPr lang="ru" sz="5032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МУЗПРОФИ</a:t>
            </a:r>
            <a:r>
              <a:rPr lang="ru"/>
              <a:t> </a:t>
            </a:r>
            <a:endParaRPr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42484" cy="30164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   Вопрос  1</a:t>
            </a:r>
            <a:endParaRPr/>
          </a:p>
        </p:txBody>
      </p:sp>
      <p:sp>
        <p:nvSpPr>
          <p:cNvPr id="143" name="Google Shape;143;p25"/>
          <p:cNvSpPr txBox="1"/>
          <p:nvPr>
            <p:ph idx="1" type="subTitle"/>
          </p:nvPr>
        </p:nvSpPr>
        <p:spPr>
          <a:xfrm>
            <a:off x="4901400" y="2948557"/>
            <a:ext cx="4242600" cy="20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190500" marR="1397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5695">
                <a:solidFill>
                  <a:srgbClr val="000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Какую музыку мы ставим на самые истоки музыкального творчества?</a:t>
            </a:r>
            <a:endParaRPr sz="5695">
              <a:solidFill>
                <a:srgbClr val="000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190500" marR="139700" rtl="0" algn="l">
              <a:lnSpc>
                <a:spcPct val="115000"/>
              </a:lnSpc>
              <a:spcBef>
                <a:spcPts val="2300"/>
              </a:spcBef>
              <a:spcAft>
                <a:spcPts val="0"/>
              </a:spcAft>
              <a:buNone/>
            </a:pPr>
            <a:r>
              <a:rPr lang="ru" sz="4917">
                <a:solidFill>
                  <a:srgbClr val="008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" sz="5882">
                <a:solidFill>
                  <a:srgbClr val="008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народную</a:t>
            </a:r>
            <a:endParaRPr sz="5882">
              <a:solidFill>
                <a:srgbClr val="008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190500" marR="139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5882">
                <a:solidFill>
                  <a:srgbClr val="008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авторскую</a:t>
            </a:r>
            <a:endParaRPr sz="5882">
              <a:solidFill>
                <a:srgbClr val="008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190500" marR="13970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rPr lang="ru" sz="5882">
                <a:solidFill>
                  <a:srgbClr val="00800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 зарубежную</a:t>
            </a:r>
            <a:endParaRPr sz="5882">
              <a:solidFill>
                <a:srgbClr val="00800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Вопрос  2</a:t>
            </a:r>
            <a:endParaRPr/>
          </a:p>
        </p:txBody>
      </p:sp>
      <p:sp>
        <p:nvSpPr>
          <p:cNvPr id="149" name="Google Shape;149;p26"/>
          <p:cNvSpPr txBox="1"/>
          <p:nvPr>
            <p:ph idx="1" type="subTitle"/>
          </p:nvPr>
        </p:nvSpPr>
        <p:spPr>
          <a:xfrm>
            <a:off x="4656700" y="2970200"/>
            <a:ext cx="5548800" cy="23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" sz="1887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Романс – это</a:t>
            </a:r>
            <a:endParaRPr sz="1887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" sz="1887">
                <a:solidFill>
                  <a:srgbClr val="008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ru" sz="1887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песня без слов</a:t>
            </a:r>
            <a:endParaRPr sz="1887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" sz="1887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небольшое вокальное произведение для     голоса с инструментом</a:t>
            </a:r>
            <a:endParaRPr sz="1887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" sz="1887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 произведение для оркестра</a:t>
            </a:r>
            <a:endParaRPr sz="2200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  Вопрос  3</a:t>
            </a:r>
            <a:endParaRPr/>
          </a:p>
        </p:txBody>
      </p:sp>
      <p:sp>
        <p:nvSpPr>
          <p:cNvPr id="155" name="Google Shape;155;p27"/>
          <p:cNvSpPr txBox="1"/>
          <p:nvPr>
            <p:ph idx="1" type="subTitle"/>
          </p:nvPr>
        </p:nvSpPr>
        <p:spPr>
          <a:xfrm>
            <a:off x="4462150" y="3110685"/>
            <a:ext cx="4242600" cy="18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" sz="1887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Оркестровое вступление к опере называется-</a:t>
            </a:r>
            <a:endParaRPr sz="1887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ru" sz="1887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либретто</a:t>
            </a:r>
            <a:endParaRPr sz="1887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" sz="1887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увертюра</a:t>
            </a:r>
            <a:endParaRPr sz="1887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ru" sz="1887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эпилог</a:t>
            </a:r>
            <a:endParaRPr sz="2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ctrTitle"/>
          </p:nvPr>
        </p:nvSpPr>
        <p:spPr>
          <a:xfrm>
            <a:off x="387375" y="23339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Georgia"/>
                <a:ea typeface="Georgia"/>
                <a:cs typeface="Georgia"/>
                <a:sym typeface="Georgia"/>
              </a:rPr>
              <a:t>          </a:t>
            </a:r>
            <a:r>
              <a:rPr lang="ru">
                <a:latin typeface="Georgia"/>
                <a:ea typeface="Georgia"/>
                <a:cs typeface="Georgia"/>
                <a:sym typeface="Georgia"/>
              </a:rPr>
              <a:t>ПОДВЕДЕНИЕ  ИТОГОВ 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1" name="Google Shape;161;p28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ctrTitle"/>
          </p:nvPr>
        </p:nvSpPr>
        <p:spPr>
          <a:xfrm>
            <a:off x="419775" y="2063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НАГРАЖДЕНИЕ </a:t>
            </a:r>
            <a:endParaRPr/>
          </a:p>
        </p:txBody>
      </p:sp>
      <p:sp>
        <p:nvSpPr>
          <p:cNvPr id="167" name="Google Shape;167;p29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975" y="2684825"/>
            <a:ext cx="3907026" cy="237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ctrTitle"/>
          </p:nvPr>
        </p:nvSpPr>
        <p:spPr>
          <a:xfrm>
            <a:off x="268450" y="8577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latin typeface="Georgia"/>
                <a:ea typeface="Georgia"/>
                <a:cs typeface="Georgia"/>
                <a:sym typeface="Georgia"/>
              </a:rPr>
              <a:t>              </a:t>
            </a:r>
            <a:r>
              <a:rPr lang="ru" sz="6000">
                <a:latin typeface="Georgia"/>
                <a:ea typeface="Georgia"/>
                <a:cs typeface="Georgia"/>
                <a:sym typeface="Georgia"/>
              </a:rPr>
              <a:t>Раунд  l</a:t>
            </a:r>
            <a:endParaRPr sz="6000"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4853025" y="295921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         </a:t>
            </a:r>
            <a:r>
              <a:rPr lang="ru" sz="32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РАЗМИНКА</a:t>
            </a:r>
            <a:endParaRPr sz="32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74" name="Google Shape;7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675" y="1117600"/>
            <a:ext cx="8474952" cy="3653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 Вопрос  1</a:t>
            </a:r>
            <a:endParaRPr/>
          </a:p>
        </p:txBody>
      </p:sp>
      <p:sp>
        <p:nvSpPr>
          <p:cNvPr id="80" name="Google Shape;80;p15"/>
          <p:cNvSpPr txBox="1"/>
          <p:nvPr>
            <p:ph idx="1" type="subTitle"/>
          </p:nvPr>
        </p:nvSpPr>
        <p:spPr>
          <a:xfrm>
            <a:off x="4950300" y="322961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7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Какой  композитор  изображен  на  фотографии?</a:t>
            </a:r>
            <a:endParaRPr sz="27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36500"/>
            <a:ext cx="4950300" cy="390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Вопрос  2</a:t>
            </a:r>
            <a:endParaRPr/>
          </a:p>
        </p:txBody>
      </p:sp>
      <p:sp>
        <p:nvSpPr>
          <p:cNvPr id="87" name="Google Shape;87;p16"/>
          <p:cNvSpPr txBox="1"/>
          <p:nvPr>
            <p:ph idx="1" type="subTitle"/>
          </p:nvPr>
        </p:nvSpPr>
        <p:spPr>
          <a:xfrm>
            <a:off x="4572000" y="327283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Какой  композитор  написал  знаменитое  произведение - романс - Жаворонок?</a:t>
            </a:r>
            <a:endParaRPr sz="23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 Вопрос  3</a:t>
            </a:r>
            <a:endParaRPr/>
          </a:p>
        </p:txBody>
      </p:sp>
      <p:sp>
        <p:nvSpPr>
          <p:cNvPr id="93" name="Google Shape;93;p17"/>
          <p:cNvSpPr txBox="1"/>
          <p:nvPr>
            <p:ph idx="1" type="subTitle"/>
          </p:nvPr>
        </p:nvSpPr>
        <p:spPr>
          <a:xfrm>
            <a:off x="4690900" y="3110735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ru" sz="252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Какое  слово  </a:t>
            </a:r>
            <a:r>
              <a:rPr lang="ru" sz="252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пропущено</a:t>
            </a:r>
            <a:r>
              <a:rPr lang="ru" sz="252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? </a:t>
            </a:r>
            <a:endParaRPr sz="252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252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ru" sz="252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Музыка - это  мир  чарующих ……… , мелодий  и  настроений !</a:t>
            </a:r>
            <a:endParaRPr sz="252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12150"/>
            <a:ext cx="4690898" cy="383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        Раунд  ll</a:t>
            </a:r>
            <a:endParaRPr/>
          </a:p>
        </p:txBody>
      </p:sp>
      <p:sp>
        <p:nvSpPr>
          <p:cNvPr id="100" name="Google Shape;100;p18"/>
          <p:cNvSpPr txBox="1"/>
          <p:nvPr>
            <p:ph idx="1" type="subTitle"/>
          </p:nvPr>
        </p:nvSpPr>
        <p:spPr>
          <a:xfrm>
            <a:off x="311700" y="2267625"/>
            <a:ext cx="8520600" cy="24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“Музыкальное  слово” </a:t>
            </a:r>
            <a:endParaRPr sz="60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Составьте  слово  из  букв </a:t>
            </a:r>
            <a:endParaRPr/>
          </a:p>
        </p:txBody>
      </p:sp>
      <p:sp>
        <p:nvSpPr>
          <p:cNvPr id="106" name="Google Shape;106;p19"/>
          <p:cNvSpPr txBox="1"/>
          <p:nvPr>
            <p:ph idx="1" type="subTitle"/>
          </p:nvPr>
        </p:nvSpPr>
        <p:spPr>
          <a:xfrm>
            <a:off x="268200" y="2105525"/>
            <a:ext cx="8607600" cy="20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700">
                <a:solidFill>
                  <a:srgbClr val="CC0000"/>
                </a:solidFill>
                <a:latin typeface="Georgia"/>
                <a:ea typeface="Georgia"/>
                <a:cs typeface="Georgia"/>
                <a:sym typeface="Georgia"/>
              </a:rPr>
              <a:t>о   л       ф     ь    к    р  о    л</a:t>
            </a:r>
            <a:endParaRPr sz="5700">
              <a:solidFill>
                <a:srgbClr val="CC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0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Составьте  слово  из  букв</a:t>
            </a:r>
            <a:endParaRPr/>
          </a:p>
        </p:txBody>
      </p:sp>
      <p:sp>
        <p:nvSpPr>
          <p:cNvPr id="112" name="Google Shape;112;p20"/>
          <p:cNvSpPr txBox="1"/>
          <p:nvPr>
            <p:ph idx="1" type="subTitle"/>
          </p:nvPr>
        </p:nvSpPr>
        <p:spPr>
          <a:xfrm>
            <a:off x="257650" y="1975850"/>
            <a:ext cx="81969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9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        </a:t>
            </a:r>
            <a:r>
              <a:rPr lang="ru" sz="5900">
                <a:solidFill>
                  <a:srgbClr val="1C4587"/>
                </a:solidFill>
                <a:latin typeface="Georgia"/>
                <a:ea typeface="Georgia"/>
                <a:cs typeface="Georgia"/>
                <a:sym typeface="Georgia"/>
              </a:rPr>
              <a:t>а   п    р    е    о</a:t>
            </a:r>
            <a:endParaRPr sz="5900">
              <a:solidFill>
                <a:srgbClr val="1C4587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1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Составьте  слово  из  букв </a:t>
            </a:r>
            <a:endParaRPr/>
          </a:p>
        </p:txBody>
      </p:sp>
      <p:sp>
        <p:nvSpPr>
          <p:cNvPr id="118" name="Google Shape;118;p21"/>
          <p:cNvSpPr txBox="1"/>
          <p:nvPr>
            <p:ph idx="1" type="subTitle"/>
          </p:nvPr>
        </p:nvSpPr>
        <p:spPr>
          <a:xfrm>
            <a:off x="722425" y="2571750"/>
            <a:ext cx="78510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5514">
                <a:solidFill>
                  <a:srgbClr val="BF9000"/>
                </a:solidFill>
                <a:latin typeface="Georgia"/>
                <a:ea typeface="Georgia"/>
                <a:cs typeface="Georgia"/>
                <a:sym typeface="Georgia"/>
              </a:rPr>
              <a:t>          </a:t>
            </a:r>
            <a:r>
              <a:rPr lang="ru" sz="5514">
                <a:solidFill>
                  <a:srgbClr val="BF9000"/>
                </a:solidFill>
                <a:latin typeface="Georgia"/>
                <a:ea typeface="Georgia"/>
                <a:cs typeface="Georgia"/>
                <a:sym typeface="Georgia"/>
              </a:rPr>
              <a:t>О  Ц    Р   А    Т   М</a:t>
            </a:r>
            <a:r>
              <a:rPr lang="ru" sz="3300">
                <a:latin typeface="Georgia"/>
                <a:ea typeface="Georgia"/>
                <a:cs typeface="Georgia"/>
                <a:sym typeface="Georgia"/>
              </a:rPr>
              <a:t>   </a:t>
            </a:r>
            <a:endParaRPr sz="33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