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73" r:id="rId2"/>
    <p:sldId id="291" r:id="rId3"/>
    <p:sldId id="290" r:id="rId4"/>
    <p:sldId id="256" r:id="rId5"/>
    <p:sldId id="292" r:id="rId6"/>
    <p:sldId id="277" r:id="rId7"/>
    <p:sldId id="294" r:id="rId8"/>
    <p:sldId id="289" r:id="rId9"/>
    <p:sldId id="296" r:id="rId10"/>
    <p:sldId id="281" r:id="rId11"/>
    <p:sldId id="295" r:id="rId12"/>
    <p:sldId id="299" r:id="rId13"/>
    <p:sldId id="300" r:id="rId14"/>
    <p:sldId id="298" r:id="rId15"/>
    <p:sldId id="284" r:id="rId16"/>
    <p:sldId id="293" r:id="rId17"/>
    <p:sldId id="282" r:id="rId18"/>
    <p:sldId id="297" r:id="rId19"/>
    <p:sldId id="279" r:id="rId20"/>
    <p:sldId id="301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60" d="100"/>
          <a:sy n="60" d="100"/>
        </p:scale>
        <p:origin x="72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978C171-3FA1-4862-B759-F46600F1D0AD}" type="doc">
      <dgm:prSet loTypeId="urn:microsoft.com/office/officeart/2005/8/layout/cycle2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EB4D2C69-046C-4375-9FC1-90CBBC47EBA8}">
      <dgm:prSet phldrT="[Текст]"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Зона реальной жизни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CDD6C0F-5A55-4BA8-8884-37530837F7DD}" type="parTrans" cxnId="{9C318028-7CDA-4D5F-8FAE-CD75ACFA7FDA}">
      <dgm:prSet/>
      <dgm:spPr/>
      <dgm:t>
        <a:bodyPr/>
        <a:lstStyle/>
        <a:p>
          <a:endParaRPr lang="ru-RU"/>
        </a:p>
      </dgm:t>
    </dgm:pt>
    <dgm:pt modelId="{4AE8BE1A-27EE-46E4-8981-4FCEE05811DD}" type="sibTrans" cxnId="{9C318028-7CDA-4D5F-8FAE-CD75ACFA7FDA}">
      <dgm:prSet/>
      <dgm:spPr/>
      <dgm:t>
        <a:bodyPr/>
        <a:lstStyle/>
        <a:p>
          <a:endParaRPr lang="ru-RU"/>
        </a:p>
      </dgm:t>
    </dgm:pt>
    <dgm:pt modelId="{747A1E1B-C776-483C-A38B-494AE798E2FC}">
      <dgm:prSet phldrT="[Текст]"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Зона сенсорного развития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6B8E8CC-C8E7-46FE-A049-CA6ECDDE21DF}" type="parTrans" cxnId="{3021AFB9-701F-4F70-BD0A-4A35A7DB7E96}">
      <dgm:prSet/>
      <dgm:spPr/>
      <dgm:t>
        <a:bodyPr/>
        <a:lstStyle/>
        <a:p>
          <a:endParaRPr lang="ru-RU"/>
        </a:p>
      </dgm:t>
    </dgm:pt>
    <dgm:pt modelId="{89C51ABF-5DD3-4225-AC3A-E3B6E8997986}" type="sibTrans" cxnId="{3021AFB9-701F-4F70-BD0A-4A35A7DB7E96}">
      <dgm:prSet/>
      <dgm:spPr/>
      <dgm:t>
        <a:bodyPr/>
        <a:lstStyle/>
        <a:p>
          <a:endParaRPr lang="ru-RU"/>
        </a:p>
      </dgm:t>
    </dgm:pt>
    <dgm:pt modelId="{7D12D4AE-E72A-42DF-B9AF-A9172006BA09}">
      <dgm:prSet phldrT="[Текст]"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Зона родного языка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F45A4E8-B1CB-436E-ACBD-C2DA1B550357}" type="parTrans" cxnId="{E78892AC-335D-4E1D-8E86-C0975CD46119}">
      <dgm:prSet/>
      <dgm:spPr/>
      <dgm:t>
        <a:bodyPr/>
        <a:lstStyle/>
        <a:p>
          <a:endParaRPr lang="ru-RU"/>
        </a:p>
      </dgm:t>
    </dgm:pt>
    <dgm:pt modelId="{C2451606-1D6B-4625-B5A2-17F0F258C8A2}" type="sibTrans" cxnId="{E78892AC-335D-4E1D-8E86-C0975CD46119}">
      <dgm:prSet/>
      <dgm:spPr/>
      <dgm:t>
        <a:bodyPr/>
        <a:lstStyle/>
        <a:p>
          <a:endParaRPr lang="ru-RU"/>
        </a:p>
      </dgm:t>
    </dgm:pt>
    <dgm:pt modelId="{D0D23653-5D1B-4043-8B3E-B1AD6114C42F}">
      <dgm:prSet phldrT="[Текст]"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Математическая зона 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0002834-B8D4-4116-9913-351EBB9B2BA5}" type="parTrans" cxnId="{A956B916-AC6D-4FDD-AE10-B5F6A7569FEC}">
      <dgm:prSet/>
      <dgm:spPr/>
      <dgm:t>
        <a:bodyPr/>
        <a:lstStyle/>
        <a:p>
          <a:endParaRPr lang="ru-RU"/>
        </a:p>
      </dgm:t>
    </dgm:pt>
    <dgm:pt modelId="{3483B2E4-E916-4B57-8B00-4C9BA331FEBF}" type="sibTrans" cxnId="{A956B916-AC6D-4FDD-AE10-B5F6A7569FEC}">
      <dgm:prSet/>
      <dgm:spPr/>
      <dgm:t>
        <a:bodyPr/>
        <a:lstStyle/>
        <a:p>
          <a:endParaRPr lang="ru-RU"/>
        </a:p>
      </dgm:t>
    </dgm:pt>
    <dgm:pt modelId="{7589EA33-3465-4F00-B0A1-4A440C901913}">
      <dgm:prSet phldrT="[Текст]" custT="1"/>
      <dgm:spPr/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Познаем космос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CF8FF29-009C-4836-97D7-5E4260D40BB4}" type="parTrans" cxnId="{F6E6A4A8-EF93-4227-9459-DFFD8C0EA881}">
      <dgm:prSet/>
      <dgm:spPr/>
      <dgm:t>
        <a:bodyPr/>
        <a:lstStyle/>
        <a:p>
          <a:endParaRPr lang="ru-RU"/>
        </a:p>
      </dgm:t>
    </dgm:pt>
    <dgm:pt modelId="{CA44F4AA-C979-406E-BA3D-1A3A168CB0C4}" type="sibTrans" cxnId="{F6E6A4A8-EF93-4227-9459-DFFD8C0EA881}">
      <dgm:prSet/>
      <dgm:spPr/>
      <dgm:t>
        <a:bodyPr/>
        <a:lstStyle/>
        <a:p>
          <a:endParaRPr lang="ru-RU"/>
        </a:p>
      </dgm:t>
    </dgm:pt>
    <dgm:pt modelId="{FAD66721-0DB2-426E-9403-7382E688213C}" type="pres">
      <dgm:prSet presAssocID="{F978C171-3FA1-4862-B759-F46600F1D0AD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A01376A-3F2F-4B41-8006-654CEB5266A4}" type="pres">
      <dgm:prSet presAssocID="{EB4D2C69-046C-4375-9FC1-90CBBC47EBA8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DC270C-AF33-49C4-832F-93EDFEA2FDBD}" type="pres">
      <dgm:prSet presAssocID="{4AE8BE1A-27EE-46E4-8981-4FCEE05811DD}" presName="sibTrans" presStyleLbl="sibTrans2D1" presStyleIdx="0" presStyleCnt="5"/>
      <dgm:spPr/>
      <dgm:t>
        <a:bodyPr/>
        <a:lstStyle/>
        <a:p>
          <a:endParaRPr lang="ru-RU"/>
        </a:p>
      </dgm:t>
    </dgm:pt>
    <dgm:pt modelId="{619BB897-C904-449E-A909-F1276D08DCD8}" type="pres">
      <dgm:prSet presAssocID="{4AE8BE1A-27EE-46E4-8981-4FCEE05811DD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C788D3F9-FCFF-48CC-9313-05476762262F}" type="pres">
      <dgm:prSet presAssocID="{747A1E1B-C776-483C-A38B-494AE798E2FC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A77BD5-5E0D-4ABC-BBA6-7FF6EF851845}" type="pres">
      <dgm:prSet presAssocID="{89C51ABF-5DD3-4225-AC3A-E3B6E8997986}" presName="sibTrans" presStyleLbl="sibTrans2D1" presStyleIdx="1" presStyleCnt="5"/>
      <dgm:spPr/>
      <dgm:t>
        <a:bodyPr/>
        <a:lstStyle/>
        <a:p>
          <a:endParaRPr lang="ru-RU"/>
        </a:p>
      </dgm:t>
    </dgm:pt>
    <dgm:pt modelId="{9095BF5E-6245-4131-ACFE-C53127320B01}" type="pres">
      <dgm:prSet presAssocID="{89C51ABF-5DD3-4225-AC3A-E3B6E8997986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0CC8F5EE-439D-4DDC-B430-904EE8097500}" type="pres">
      <dgm:prSet presAssocID="{7D12D4AE-E72A-42DF-B9AF-A9172006BA09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4BAA79-BE7D-4F07-AB10-838E9C735678}" type="pres">
      <dgm:prSet presAssocID="{C2451606-1D6B-4625-B5A2-17F0F258C8A2}" presName="sibTrans" presStyleLbl="sibTrans2D1" presStyleIdx="2" presStyleCnt="5"/>
      <dgm:spPr/>
      <dgm:t>
        <a:bodyPr/>
        <a:lstStyle/>
        <a:p>
          <a:endParaRPr lang="ru-RU"/>
        </a:p>
      </dgm:t>
    </dgm:pt>
    <dgm:pt modelId="{2E64793B-654F-428D-8E29-D0BCEB19533E}" type="pres">
      <dgm:prSet presAssocID="{C2451606-1D6B-4625-B5A2-17F0F258C8A2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873062F9-97E7-4433-B37E-9B7FAF9FB8FA}" type="pres">
      <dgm:prSet presAssocID="{D0D23653-5D1B-4043-8B3E-B1AD6114C42F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15E7EF-AF20-4943-AEF9-93324464F2A0}" type="pres">
      <dgm:prSet presAssocID="{3483B2E4-E916-4B57-8B00-4C9BA331FEBF}" presName="sibTrans" presStyleLbl="sibTrans2D1" presStyleIdx="3" presStyleCnt="5"/>
      <dgm:spPr/>
      <dgm:t>
        <a:bodyPr/>
        <a:lstStyle/>
        <a:p>
          <a:endParaRPr lang="ru-RU"/>
        </a:p>
      </dgm:t>
    </dgm:pt>
    <dgm:pt modelId="{F21EB8AF-B56D-46EF-875C-0E33CDBF3CD2}" type="pres">
      <dgm:prSet presAssocID="{3483B2E4-E916-4B57-8B00-4C9BA331FEBF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E10E4303-5C89-47A0-B86F-FD88E74438B9}" type="pres">
      <dgm:prSet presAssocID="{7589EA33-3465-4F00-B0A1-4A440C901913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CB7D7F-9581-4432-83D2-63139E2B7EAE}" type="pres">
      <dgm:prSet presAssocID="{CA44F4AA-C979-406E-BA3D-1A3A168CB0C4}" presName="sibTrans" presStyleLbl="sibTrans2D1" presStyleIdx="4" presStyleCnt="5"/>
      <dgm:spPr/>
      <dgm:t>
        <a:bodyPr/>
        <a:lstStyle/>
        <a:p>
          <a:endParaRPr lang="ru-RU"/>
        </a:p>
      </dgm:t>
    </dgm:pt>
    <dgm:pt modelId="{39F1D632-6366-4BAC-ACBA-FBB57028952E}" type="pres">
      <dgm:prSet presAssocID="{CA44F4AA-C979-406E-BA3D-1A3A168CB0C4}" presName="connectorText" presStyleLbl="sibTrans2D1" presStyleIdx="4" presStyleCnt="5"/>
      <dgm:spPr/>
      <dgm:t>
        <a:bodyPr/>
        <a:lstStyle/>
        <a:p>
          <a:endParaRPr lang="ru-RU"/>
        </a:p>
      </dgm:t>
    </dgm:pt>
  </dgm:ptLst>
  <dgm:cxnLst>
    <dgm:cxn modelId="{D833A92E-DD23-4991-9AB5-B6D3D645EAAD}" type="presOf" srcId="{747A1E1B-C776-483C-A38B-494AE798E2FC}" destId="{C788D3F9-FCFF-48CC-9313-05476762262F}" srcOrd="0" destOrd="0" presId="urn:microsoft.com/office/officeart/2005/8/layout/cycle2"/>
    <dgm:cxn modelId="{551FBCBE-DFB2-426A-875C-1C6F5EAE702D}" type="presOf" srcId="{3483B2E4-E916-4B57-8B00-4C9BA331FEBF}" destId="{F21EB8AF-B56D-46EF-875C-0E33CDBF3CD2}" srcOrd="1" destOrd="0" presId="urn:microsoft.com/office/officeart/2005/8/layout/cycle2"/>
    <dgm:cxn modelId="{BBFA2509-F12E-423E-B629-B95E8EE993BF}" type="presOf" srcId="{4AE8BE1A-27EE-46E4-8981-4FCEE05811DD}" destId="{619BB897-C904-449E-A909-F1276D08DCD8}" srcOrd="1" destOrd="0" presId="urn:microsoft.com/office/officeart/2005/8/layout/cycle2"/>
    <dgm:cxn modelId="{BFA99464-24BE-44A7-A6C4-2092E9598E33}" type="presOf" srcId="{3483B2E4-E916-4B57-8B00-4C9BA331FEBF}" destId="{8015E7EF-AF20-4943-AEF9-93324464F2A0}" srcOrd="0" destOrd="0" presId="urn:microsoft.com/office/officeart/2005/8/layout/cycle2"/>
    <dgm:cxn modelId="{DA0CB1CA-E33D-45BA-8CD2-300C35A21051}" type="presOf" srcId="{4AE8BE1A-27EE-46E4-8981-4FCEE05811DD}" destId="{CEDC270C-AF33-49C4-832F-93EDFEA2FDBD}" srcOrd="0" destOrd="0" presId="urn:microsoft.com/office/officeart/2005/8/layout/cycle2"/>
    <dgm:cxn modelId="{BEB29D98-A79B-4431-9AAB-E20A658943D8}" type="presOf" srcId="{7D12D4AE-E72A-42DF-B9AF-A9172006BA09}" destId="{0CC8F5EE-439D-4DDC-B430-904EE8097500}" srcOrd="0" destOrd="0" presId="urn:microsoft.com/office/officeart/2005/8/layout/cycle2"/>
    <dgm:cxn modelId="{5C577505-AFAF-4E4C-B64D-35804E44044B}" type="presOf" srcId="{C2451606-1D6B-4625-B5A2-17F0F258C8A2}" destId="{4A4BAA79-BE7D-4F07-AB10-838E9C735678}" srcOrd="0" destOrd="0" presId="urn:microsoft.com/office/officeart/2005/8/layout/cycle2"/>
    <dgm:cxn modelId="{AAC69462-7B3C-4E2F-A781-114CB4D41D09}" type="presOf" srcId="{CA44F4AA-C979-406E-BA3D-1A3A168CB0C4}" destId="{39F1D632-6366-4BAC-ACBA-FBB57028952E}" srcOrd="1" destOrd="0" presId="urn:microsoft.com/office/officeart/2005/8/layout/cycle2"/>
    <dgm:cxn modelId="{19FEC058-CB68-445C-8691-476E9CF2367A}" type="presOf" srcId="{7589EA33-3465-4F00-B0A1-4A440C901913}" destId="{E10E4303-5C89-47A0-B86F-FD88E74438B9}" srcOrd="0" destOrd="0" presId="urn:microsoft.com/office/officeart/2005/8/layout/cycle2"/>
    <dgm:cxn modelId="{B14815E2-DF43-4029-9D50-BFA0C2FC1EFC}" type="presOf" srcId="{D0D23653-5D1B-4043-8B3E-B1AD6114C42F}" destId="{873062F9-97E7-4433-B37E-9B7FAF9FB8FA}" srcOrd="0" destOrd="0" presId="urn:microsoft.com/office/officeart/2005/8/layout/cycle2"/>
    <dgm:cxn modelId="{9C318028-7CDA-4D5F-8FAE-CD75ACFA7FDA}" srcId="{F978C171-3FA1-4862-B759-F46600F1D0AD}" destId="{EB4D2C69-046C-4375-9FC1-90CBBC47EBA8}" srcOrd="0" destOrd="0" parTransId="{6CDD6C0F-5A55-4BA8-8884-37530837F7DD}" sibTransId="{4AE8BE1A-27EE-46E4-8981-4FCEE05811DD}"/>
    <dgm:cxn modelId="{CE641469-AF79-4C3A-9F46-5A6E53B405FF}" type="presOf" srcId="{CA44F4AA-C979-406E-BA3D-1A3A168CB0C4}" destId="{C6CB7D7F-9581-4432-83D2-63139E2B7EAE}" srcOrd="0" destOrd="0" presId="urn:microsoft.com/office/officeart/2005/8/layout/cycle2"/>
    <dgm:cxn modelId="{3021AFB9-701F-4F70-BD0A-4A35A7DB7E96}" srcId="{F978C171-3FA1-4862-B759-F46600F1D0AD}" destId="{747A1E1B-C776-483C-A38B-494AE798E2FC}" srcOrd="1" destOrd="0" parTransId="{D6B8E8CC-C8E7-46FE-A049-CA6ECDDE21DF}" sibTransId="{89C51ABF-5DD3-4225-AC3A-E3B6E8997986}"/>
    <dgm:cxn modelId="{0E884B87-14A8-4810-A37C-27B638E1B33A}" type="presOf" srcId="{89C51ABF-5DD3-4225-AC3A-E3B6E8997986}" destId="{D1A77BD5-5E0D-4ABC-BBA6-7FF6EF851845}" srcOrd="0" destOrd="0" presId="urn:microsoft.com/office/officeart/2005/8/layout/cycle2"/>
    <dgm:cxn modelId="{46DB006F-3C9D-43F3-B0E3-1CA9B88C96E7}" type="presOf" srcId="{EB4D2C69-046C-4375-9FC1-90CBBC47EBA8}" destId="{5A01376A-3F2F-4B41-8006-654CEB5266A4}" srcOrd="0" destOrd="0" presId="urn:microsoft.com/office/officeart/2005/8/layout/cycle2"/>
    <dgm:cxn modelId="{EBC1D024-7349-47FC-979D-4C2799BE711A}" type="presOf" srcId="{F978C171-3FA1-4862-B759-F46600F1D0AD}" destId="{FAD66721-0DB2-426E-9403-7382E688213C}" srcOrd="0" destOrd="0" presId="urn:microsoft.com/office/officeart/2005/8/layout/cycle2"/>
    <dgm:cxn modelId="{A956B916-AC6D-4FDD-AE10-B5F6A7569FEC}" srcId="{F978C171-3FA1-4862-B759-F46600F1D0AD}" destId="{D0D23653-5D1B-4043-8B3E-B1AD6114C42F}" srcOrd="3" destOrd="0" parTransId="{20002834-B8D4-4116-9913-351EBB9B2BA5}" sibTransId="{3483B2E4-E916-4B57-8B00-4C9BA331FEBF}"/>
    <dgm:cxn modelId="{E78892AC-335D-4E1D-8E86-C0975CD46119}" srcId="{F978C171-3FA1-4862-B759-F46600F1D0AD}" destId="{7D12D4AE-E72A-42DF-B9AF-A9172006BA09}" srcOrd="2" destOrd="0" parTransId="{8F45A4E8-B1CB-436E-ACBD-C2DA1B550357}" sibTransId="{C2451606-1D6B-4625-B5A2-17F0F258C8A2}"/>
    <dgm:cxn modelId="{04DE4F07-B499-4E13-ABE5-A8A50C5F5A3B}" type="presOf" srcId="{C2451606-1D6B-4625-B5A2-17F0F258C8A2}" destId="{2E64793B-654F-428D-8E29-D0BCEB19533E}" srcOrd="1" destOrd="0" presId="urn:microsoft.com/office/officeart/2005/8/layout/cycle2"/>
    <dgm:cxn modelId="{027FAAEE-D63D-4334-A5A7-E732104E5478}" type="presOf" srcId="{89C51ABF-5DD3-4225-AC3A-E3B6E8997986}" destId="{9095BF5E-6245-4131-ACFE-C53127320B01}" srcOrd="1" destOrd="0" presId="urn:microsoft.com/office/officeart/2005/8/layout/cycle2"/>
    <dgm:cxn modelId="{F6E6A4A8-EF93-4227-9459-DFFD8C0EA881}" srcId="{F978C171-3FA1-4862-B759-F46600F1D0AD}" destId="{7589EA33-3465-4F00-B0A1-4A440C901913}" srcOrd="4" destOrd="0" parTransId="{CCF8FF29-009C-4836-97D7-5E4260D40BB4}" sibTransId="{CA44F4AA-C979-406E-BA3D-1A3A168CB0C4}"/>
    <dgm:cxn modelId="{25866E5E-97A5-4A0A-956F-AE2FE85534F2}" type="presParOf" srcId="{FAD66721-0DB2-426E-9403-7382E688213C}" destId="{5A01376A-3F2F-4B41-8006-654CEB5266A4}" srcOrd="0" destOrd="0" presId="urn:microsoft.com/office/officeart/2005/8/layout/cycle2"/>
    <dgm:cxn modelId="{6E6FB67F-3D1C-4BF5-B238-009343FAE831}" type="presParOf" srcId="{FAD66721-0DB2-426E-9403-7382E688213C}" destId="{CEDC270C-AF33-49C4-832F-93EDFEA2FDBD}" srcOrd="1" destOrd="0" presId="urn:microsoft.com/office/officeart/2005/8/layout/cycle2"/>
    <dgm:cxn modelId="{4D4DEC57-A67C-4C96-A962-8C73A8AD4906}" type="presParOf" srcId="{CEDC270C-AF33-49C4-832F-93EDFEA2FDBD}" destId="{619BB897-C904-449E-A909-F1276D08DCD8}" srcOrd="0" destOrd="0" presId="urn:microsoft.com/office/officeart/2005/8/layout/cycle2"/>
    <dgm:cxn modelId="{2A8A21CD-2200-420C-8B9C-0FB67E41C0FD}" type="presParOf" srcId="{FAD66721-0DB2-426E-9403-7382E688213C}" destId="{C788D3F9-FCFF-48CC-9313-05476762262F}" srcOrd="2" destOrd="0" presId="urn:microsoft.com/office/officeart/2005/8/layout/cycle2"/>
    <dgm:cxn modelId="{4F4D8694-784B-4DCC-BB17-35B72734B76E}" type="presParOf" srcId="{FAD66721-0DB2-426E-9403-7382E688213C}" destId="{D1A77BD5-5E0D-4ABC-BBA6-7FF6EF851845}" srcOrd="3" destOrd="0" presId="urn:microsoft.com/office/officeart/2005/8/layout/cycle2"/>
    <dgm:cxn modelId="{26F09D28-C9FF-4AB9-A2D0-F8D2FF47E3C5}" type="presParOf" srcId="{D1A77BD5-5E0D-4ABC-BBA6-7FF6EF851845}" destId="{9095BF5E-6245-4131-ACFE-C53127320B01}" srcOrd="0" destOrd="0" presId="urn:microsoft.com/office/officeart/2005/8/layout/cycle2"/>
    <dgm:cxn modelId="{D220D550-33F0-4C5E-9B5D-AC269B24C394}" type="presParOf" srcId="{FAD66721-0DB2-426E-9403-7382E688213C}" destId="{0CC8F5EE-439D-4DDC-B430-904EE8097500}" srcOrd="4" destOrd="0" presId="urn:microsoft.com/office/officeart/2005/8/layout/cycle2"/>
    <dgm:cxn modelId="{8336FDDF-1563-469F-BA19-9845EB5ED019}" type="presParOf" srcId="{FAD66721-0DB2-426E-9403-7382E688213C}" destId="{4A4BAA79-BE7D-4F07-AB10-838E9C735678}" srcOrd="5" destOrd="0" presId="urn:microsoft.com/office/officeart/2005/8/layout/cycle2"/>
    <dgm:cxn modelId="{130AD103-40D2-436E-B1E9-B944ECFAEF12}" type="presParOf" srcId="{4A4BAA79-BE7D-4F07-AB10-838E9C735678}" destId="{2E64793B-654F-428D-8E29-D0BCEB19533E}" srcOrd="0" destOrd="0" presId="urn:microsoft.com/office/officeart/2005/8/layout/cycle2"/>
    <dgm:cxn modelId="{A9CC613F-72B3-494F-84DD-A5F2086D0DAD}" type="presParOf" srcId="{FAD66721-0DB2-426E-9403-7382E688213C}" destId="{873062F9-97E7-4433-B37E-9B7FAF9FB8FA}" srcOrd="6" destOrd="0" presId="urn:microsoft.com/office/officeart/2005/8/layout/cycle2"/>
    <dgm:cxn modelId="{247A310F-8A5D-4E73-9311-5839FCDF8643}" type="presParOf" srcId="{FAD66721-0DB2-426E-9403-7382E688213C}" destId="{8015E7EF-AF20-4943-AEF9-93324464F2A0}" srcOrd="7" destOrd="0" presId="urn:microsoft.com/office/officeart/2005/8/layout/cycle2"/>
    <dgm:cxn modelId="{CE3CBE40-AFA9-41FE-92C6-4C30367171E7}" type="presParOf" srcId="{8015E7EF-AF20-4943-AEF9-93324464F2A0}" destId="{F21EB8AF-B56D-46EF-875C-0E33CDBF3CD2}" srcOrd="0" destOrd="0" presId="urn:microsoft.com/office/officeart/2005/8/layout/cycle2"/>
    <dgm:cxn modelId="{55B94BE1-47A8-461C-BB24-85AC8DBCDC2B}" type="presParOf" srcId="{FAD66721-0DB2-426E-9403-7382E688213C}" destId="{E10E4303-5C89-47A0-B86F-FD88E74438B9}" srcOrd="8" destOrd="0" presId="urn:microsoft.com/office/officeart/2005/8/layout/cycle2"/>
    <dgm:cxn modelId="{F90C1D15-CE06-4F9E-A878-0E6E2BEAB03D}" type="presParOf" srcId="{FAD66721-0DB2-426E-9403-7382E688213C}" destId="{C6CB7D7F-9581-4432-83D2-63139E2B7EAE}" srcOrd="9" destOrd="0" presId="urn:microsoft.com/office/officeart/2005/8/layout/cycle2"/>
    <dgm:cxn modelId="{9F2C3809-5FDE-4132-BBB9-DCE64E629D7C}" type="presParOf" srcId="{C6CB7D7F-9581-4432-83D2-63139E2B7EAE}" destId="{39F1D632-6366-4BAC-ACBA-FBB57028952E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01376A-3F2F-4B41-8006-654CEB5266A4}">
      <dsp:nvSpPr>
        <dsp:cNvPr id="0" name=""/>
        <dsp:cNvSpPr/>
      </dsp:nvSpPr>
      <dsp:spPr>
        <a:xfrm>
          <a:off x="4099887" y="1572"/>
          <a:ext cx="1597856" cy="159785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Зона реальной жизни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333888" y="235573"/>
        <a:ext cx="1129854" cy="1129854"/>
      </dsp:txXfrm>
    </dsp:sp>
    <dsp:sp modelId="{CEDC270C-AF33-49C4-832F-93EDFEA2FDBD}">
      <dsp:nvSpPr>
        <dsp:cNvPr id="0" name=""/>
        <dsp:cNvSpPr/>
      </dsp:nvSpPr>
      <dsp:spPr>
        <a:xfrm rot="2160000">
          <a:off x="5647306" y="1229071"/>
          <a:ext cx="425023" cy="539276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/>
        </a:p>
      </dsp:txBody>
      <dsp:txXfrm>
        <a:off x="5659482" y="1299453"/>
        <a:ext cx="297516" cy="323566"/>
      </dsp:txXfrm>
    </dsp:sp>
    <dsp:sp modelId="{C788D3F9-FCFF-48CC-9313-05476762262F}">
      <dsp:nvSpPr>
        <dsp:cNvPr id="0" name=""/>
        <dsp:cNvSpPr/>
      </dsp:nvSpPr>
      <dsp:spPr>
        <a:xfrm>
          <a:off x="6041356" y="1412131"/>
          <a:ext cx="1597856" cy="1597856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Зона сенсорного развития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275357" y="1646132"/>
        <a:ext cx="1129854" cy="1129854"/>
      </dsp:txXfrm>
    </dsp:sp>
    <dsp:sp modelId="{D1A77BD5-5E0D-4ABC-BBA6-7FF6EF851845}">
      <dsp:nvSpPr>
        <dsp:cNvPr id="0" name=""/>
        <dsp:cNvSpPr/>
      </dsp:nvSpPr>
      <dsp:spPr>
        <a:xfrm rot="6480000">
          <a:off x="6260702" y="3071147"/>
          <a:ext cx="425023" cy="53927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/>
        </a:p>
      </dsp:txBody>
      <dsp:txXfrm rot="10800000">
        <a:off x="6344156" y="3118369"/>
        <a:ext cx="297516" cy="323566"/>
      </dsp:txXfrm>
    </dsp:sp>
    <dsp:sp modelId="{0CC8F5EE-439D-4DDC-B430-904EE8097500}">
      <dsp:nvSpPr>
        <dsp:cNvPr id="0" name=""/>
        <dsp:cNvSpPr/>
      </dsp:nvSpPr>
      <dsp:spPr>
        <a:xfrm>
          <a:off x="5299781" y="3694464"/>
          <a:ext cx="1597856" cy="1597856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Зона родного языка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533782" y="3928465"/>
        <a:ext cx="1129854" cy="1129854"/>
      </dsp:txXfrm>
    </dsp:sp>
    <dsp:sp modelId="{4A4BAA79-BE7D-4F07-AB10-838E9C735678}">
      <dsp:nvSpPr>
        <dsp:cNvPr id="0" name=""/>
        <dsp:cNvSpPr/>
      </dsp:nvSpPr>
      <dsp:spPr>
        <a:xfrm rot="10800000">
          <a:off x="4698333" y="4223754"/>
          <a:ext cx="425023" cy="539276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/>
        </a:p>
      </dsp:txBody>
      <dsp:txXfrm rot="10800000">
        <a:off x="4825840" y="4331609"/>
        <a:ext cx="297516" cy="323566"/>
      </dsp:txXfrm>
    </dsp:sp>
    <dsp:sp modelId="{873062F9-97E7-4433-B37E-9B7FAF9FB8FA}">
      <dsp:nvSpPr>
        <dsp:cNvPr id="0" name=""/>
        <dsp:cNvSpPr/>
      </dsp:nvSpPr>
      <dsp:spPr>
        <a:xfrm>
          <a:off x="2899994" y="3694464"/>
          <a:ext cx="1597856" cy="1597856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Математическая зона 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133995" y="3928465"/>
        <a:ext cx="1129854" cy="1129854"/>
      </dsp:txXfrm>
    </dsp:sp>
    <dsp:sp modelId="{8015E7EF-AF20-4943-AEF9-93324464F2A0}">
      <dsp:nvSpPr>
        <dsp:cNvPr id="0" name=""/>
        <dsp:cNvSpPr/>
      </dsp:nvSpPr>
      <dsp:spPr>
        <a:xfrm rot="15120000">
          <a:off x="3119340" y="3094028"/>
          <a:ext cx="425023" cy="539276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/>
        </a:p>
      </dsp:txBody>
      <dsp:txXfrm rot="10800000">
        <a:off x="3202794" y="3262516"/>
        <a:ext cx="297516" cy="323566"/>
      </dsp:txXfrm>
    </dsp:sp>
    <dsp:sp modelId="{E10E4303-5C89-47A0-B86F-FD88E74438B9}">
      <dsp:nvSpPr>
        <dsp:cNvPr id="0" name=""/>
        <dsp:cNvSpPr/>
      </dsp:nvSpPr>
      <dsp:spPr>
        <a:xfrm>
          <a:off x="2158419" y="1412131"/>
          <a:ext cx="1597856" cy="1597856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Познаем космос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392420" y="1646132"/>
        <a:ext cx="1129854" cy="1129854"/>
      </dsp:txXfrm>
    </dsp:sp>
    <dsp:sp modelId="{C6CB7D7F-9581-4432-83D2-63139E2B7EAE}">
      <dsp:nvSpPr>
        <dsp:cNvPr id="0" name=""/>
        <dsp:cNvSpPr/>
      </dsp:nvSpPr>
      <dsp:spPr>
        <a:xfrm rot="19440000">
          <a:off x="3705838" y="1243212"/>
          <a:ext cx="425023" cy="539276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/>
        </a:p>
      </dsp:txBody>
      <dsp:txXfrm>
        <a:off x="3718014" y="1388540"/>
        <a:ext cx="297516" cy="3235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92D68-0DC3-45F4-BB1C-B38F30E5677F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5D35B-CAE9-470A-B7CB-B6AEE24C64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20265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92D68-0DC3-45F4-BB1C-B38F30E5677F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5D35B-CAE9-470A-B7CB-B6AEE24C64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60904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92D68-0DC3-45F4-BB1C-B38F30E5677F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5D35B-CAE9-470A-B7CB-B6AEE24C6450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447657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92D68-0DC3-45F4-BB1C-B38F30E5677F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5D35B-CAE9-470A-B7CB-B6AEE24C64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41619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92D68-0DC3-45F4-BB1C-B38F30E5677F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5D35B-CAE9-470A-B7CB-B6AEE24C6450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196681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92D68-0DC3-45F4-BB1C-B38F30E5677F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5D35B-CAE9-470A-B7CB-B6AEE24C64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34432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92D68-0DC3-45F4-BB1C-B38F30E5677F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5D35B-CAE9-470A-B7CB-B6AEE24C64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31502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92D68-0DC3-45F4-BB1C-B38F30E5677F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5D35B-CAE9-470A-B7CB-B6AEE24C64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53291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92D68-0DC3-45F4-BB1C-B38F30E5677F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5D35B-CAE9-470A-B7CB-B6AEE24C64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17462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92D68-0DC3-45F4-BB1C-B38F30E5677F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5D35B-CAE9-470A-B7CB-B6AEE24C64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93804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92D68-0DC3-45F4-BB1C-B38F30E5677F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5D35B-CAE9-470A-B7CB-B6AEE24C64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55571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92D68-0DC3-45F4-BB1C-B38F30E5677F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5D35B-CAE9-470A-B7CB-B6AEE24C64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25703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92D68-0DC3-45F4-BB1C-B38F30E5677F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5D35B-CAE9-470A-B7CB-B6AEE24C64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08459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92D68-0DC3-45F4-BB1C-B38F30E5677F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5D35B-CAE9-470A-B7CB-B6AEE24C64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5550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92D68-0DC3-45F4-BB1C-B38F30E5677F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5D35B-CAE9-470A-B7CB-B6AEE24C64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32685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92D68-0DC3-45F4-BB1C-B38F30E5677F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5D35B-CAE9-470A-B7CB-B6AEE24C64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59246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592D68-0DC3-45F4-BB1C-B38F30E5677F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03F5D35B-CAE9-470A-B7CB-B6AEE24C64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77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openxmlformats.org/officeDocument/2006/relationships/image" Target="../media/image17.png"/><Relationship Id="rId5" Type="http://schemas.openxmlformats.org/officeDocument/2006/relationships/diagramColors" Target="../diagrams/colors1.xml"/><Relationship Id="rId10" Type="http://schemas.openxmlformats.org/officeDocument/2006/relationships/image" Target="../media/image16.pn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5690" y="1652711"/>
            <a:ext cx="9198542" cy="1924544"/>
          </a:xfrm>
        </p:spPr>
        <p:txBody>
          <a:bodyPr>
            <a:noAutofit/>
          </a:bodyPr>
          <a:lstStyle/>
          <a:p>
            <a:r>
              <a:rPr lang="ru-RU" alt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«Сенсорное развитие дошкольников по методу </a:t>
            </a:r>
            <a:r>
              <a:rPr lang="ru-RU" alt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Марии </a:t>
            </a:r>
            <a:r>
              <a:rPr lang="ru-RU" altLang="ru-RU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Монтессори</a:t>
            </a:r>
            <a:r>
              <a:rPr lang="ru-RU" alt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4800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8158" y="130813"/>
            <a:ext cx="9152726" cy="1120711"/>
          </a:xfrm>
        </p:spPr>
        <p:txBody>
          <a:bodyPr>
            <a:noAutofit/>
          </a:bodyPr>
          <a:lstStyle/>
          <a:p>
            <a:pPr lvl="0" algn="ctr" defTabSz="914400" fontAlgn="base">
              <a:spcBef>
                <a:spcPct val="20000"/>
              </a:spcBef>
              <a:spcAft>
                <a:spcPct val="0"/>
              </a:spcAft>
              <a:buClrTx/>
              <a:buSzTx/>
            </a:pPr>
            <a:r>
              <a:rPr lang="ru-RU" altLang="ru-RU" sz="2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</a:t>
            </a:r>
            <a:r>
              <a:rPr lang="ru-RU" alt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учреждение «</a:t>
            </a:r>
            <a:r>
              <a:rPr lang="ru-RU" altLang="ru-RU" sz="24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Детский сад № 52 г. Йошкар-Олы «Колибри»</a:t>
            </a:r>
          </a:p>
          <a:p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989094" y="4990465"/>
            <a:ext cx="527785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Автор: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Воеводина Оксана Леонидовна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89605" y="6203339"/>
            <a:ext cx="13094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350" y="3978442"/>
            <a:ext cx="3131376" cy="2686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1650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6987" y="149498"/>
            <a:ext cx="9770302" cy="4919808"/>
          </a:xfrm>
        </p:spPr>
        <p:txBody>
          <a:bodyPr/>
          <a:lstStyle/>
          <a:p>
            <a:pPr lvl="0" algn="l" defTabSz="914400" fontAlgn="base">
              <a:spcBef>
                <a:spcPct val="20000"/>
              </a:spcBef>
              <a:spcAft>
                <a:spcPct val="0"/>
              </a:spcAft>
            </a:pPr>
            <a:r>
              <a:rPr lang="ru-RU" altLang="ru-RU" sz="3600" b="1" dirty="0" smtClean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                               Сенсорная  зона</a:t>
            </a:r>
            <a:r>
              <a:rPr lang="ru-RU" altLang="ru-RU" sz="36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altLang="ru-RU" sz="36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altLang="ru-RU" sz="28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Здесь используются материалы, которые способствуют сенсорному развитию ребенка. С помощью этих материалов у ребенка также развивается мелкая моторика, их использование готовит малыша к знакомству с различными предметами школьной программы</a:t>
            </a:r>
            <a:r>
              <a:rPr lang="ru-RU" alt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  <a:br>
              <a:rPr lang="ru-RU" alt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altLang="ru-RU" sz="1800" b="1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Определи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предмет по запаху;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                     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•	Вспомни, как они пахнут;</a:t>
            </a:r>
            <a:br>
              <a:rPr lang="ru-RU" altLang="ru-RU" sz="1800" b="1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altLang="ru-RU" sz="1800" b="1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•	Коробочки с запахами;          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    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•	“Тихо и громко”.</a:t>
            </a:r>
            <a:br>
              <a:rPr lang="ru-RU" altLang="ru-RU" sz="1800" b="1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altLang="ru-RU" sz="1800" b="1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•	“Угадай, что звучит”.            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    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•	“Шагаем и танцуем”.</a:t>
            </a:r>
            <a:br>
              <a:rPr lang="ru-RU" altLang="ru-RU" sz="1800" b="1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altLang="ru-RU" sz="1800" b="1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•	Высокий и низкий звук”.       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  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•	“Звоночки”.</a:t>
            </a:r>
            <a:br>
              <a:rPr lang="ru-RU" altLang="ru-RU" sz="1800" b="1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altLang="ru-RU" sz="1800" b="1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•	“Шумящие коробочки”.      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     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•	“Что слышно”.</a:t>
            </a:r>
            <a:br>
              <a:rPr lang="ru-RU" altLang="ru-RU" sz="1800" b="1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altLang="ru-RU" sz="1800" b="1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•	“Чудесный мешочек”.        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       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•	“Определи на ощупь”.</a:t>
            </a:r>
            <a:br>
              <a:rPr lang="ru-RU" altLang="ru-RU" sz="1800" b="1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altLang="ru-RU" sz="1800" b="1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•	“Узнай фигуру”.                    </a:t>
            </a:r>
            <a:r>
              <a:rPr lang="ru-RU" altLang="ru-RU" sz="1800" b="1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       </a:t>
            </a:r>
            <a:r>
              <a:rPr lang="ru-RU" altLang="ru-RU" sz="1800" b="1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•	“Угадай, что внутри”.</a:t>
            </a:r>
            <a:br>
              <a:rPr lang="ru-RU" altLang="ru-RU" sz="1800" b="1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sz="1800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67093" y="3134726"/>
            <a:ext cx="4020391" cy="294140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1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0138" y="4921796"/>
            <a:ext cx="2412000" cy="1809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1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52000" y="149498"/>
            <a:ext cx="2340000" cy="3515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98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76463"/>
            <a:ext cx="8596668" cy="1753937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Учебные  «</a:t>
            </a:r>
            <a:r>
              <a:rPr lang="ru-RU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Монтессори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-материалы»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-1" y="946484"/>
            <a:ext cx="6585338" cy="5768646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Принципиальной идеей дидактики М.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Монтессори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является идея спонтанного, опосредованного обучения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учится легко, не замечая, что учится! </a:t>
            </a:r>
            <a:endPara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дидактический материал, предлагаемый детям для упражнений, содержит две цели: прямую и косвенную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Прямая – это цель, которую ставит перед собой ребенок. Скажем, собрать из кубиков стройную Розовую башню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косвенная – это цель профессионального взрослого, который придумал Розовую башню, чтобы ребенок, упражняясь с ней, незаметно развивал зрение, координировал движение, </a:t>
            </a:r>
            <a:endPara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учился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концентрировать внимание и готовился к изучению математики.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159127" y="902383"/>
            <a:ext cx="2792210" cy="20728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1337" y="176463"/>
            <a:ext cx="2139881" cy="271295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99218" y="3214604"/>
            <a:ext cx="2592000" cy="223081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22002" y="4785137"/>
            <a:ext cx="2952000" cy="192999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/>
          <a:srcRect b="49967"/>
          <a:stretch/>
        </p:blipFill>
        <p:spPr>
          <a:xfrm>
            <a:off x="6585337" y="2488419"/>
            <a:ext cx="1548000" cy="2131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8742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50945"/>
          <a:stretch/>
        </p:blipFill>
        <p:spPr>
          <a:xfrm>
            <a:off x="9274002" y="160421"/>
            <a:ext cx="2805255" cy="192650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226298" y="160421"/>
            <a:ext cx="5441082" cy="3304673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8578716" y="2423318"/>
            <a:ext cx="3273836" cy="246299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6298" y="3635947"/>
            <a:ext cx="4426080" cy="295072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22590" y="273206"/>
            <a:ext cx="2809115" cy="240582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75668" y="3193120"/>
            <a:ext cx="3603048" cy="3603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41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2578" y="214915"/>
            <a:ext cx="3816000" cy="288121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04800" y="4379495"/>
            <a:ext cx="4556569" cy="1661866"/>
          </a:xfrm>
        </p:spPr>
        <p:txBody>
          <a:bodyPr>
            <a:normAutofit fontScale="92500" lnSpcReduction="10000"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Идея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создания </a:t>
            </a:r>
            <a:r>
              <a:rPr lang="ru-RU" sz="2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бизиборда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(развивающей доски) принадлежит именно Марии </a:t>
            </a:r>
            <a:r>
              <a:rPr lang="ru-RU" sz="2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Монтессори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90758" y="214915"/>
            <a:ext cx="5861915" cy="41645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4730" y="3096126"/>
            <a:ext cx="5718544" cy="3631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9839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82316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Зрение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363579"/>
            <a:ext cx="8596668" cy="4677783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этой зоне находятся материалы, 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которые работают на утончение зрения ребенка.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Это предметы, которые могут помочь изучить 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такие понятия как большой/маленький, толстый/тонкий, высокий/низкий и конечно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же цвет. 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0484" y="-13368"/>
            <a:ext cx="4011516" cy="320067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9399" y="4361976"/>
            <a:ext cx="3966201" cy="243336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4168" y="3702470"/>
            <a:ext cx="4507832" cy="2804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1390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>
            <a:spLocks noGrp="1"/>
          </p:cNvSpPr>
          <p:nvPr>
            <p:ph type="ctrTitle"/>
          </p:nvPr>
        </p:nvSpPr>
        <p:spPr>
          <a:xfrm>
            <a:off x="325198" y="513348"/>
            <a:ext cx="8668489" cy="4283241"/>
          </a:xfrm>
        </p:spPr>
        <p:txBody>
          <a:bodyPr/>
          <a:lstStyle/>
          <a:p>
            <a:pPr lvl="0" algn="l" defTabSz="914400" fontAlgn="base">
              <a:spcBef>
                <a:spcPct val="20000"/>
              </a:spcBef>
              <a:spcAft>
                <a:spcPct val="0"/>
              </a:spcAft>
            </a:pPr>
            <a:r>
              <a:rPr lang="ru-RU" altLang="ru-RU" sz="4000" b="1" dirty="0" smtClean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                          Слух</a:t>
            </a:r>
            <a:r>
              <a:rPr lang="ru-RU" altLang="ru-RU" sz="40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altLang="ru-RU" sz="40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altLang="ru-RU" sz="32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   </a:t>
            </a:r>
            <a:r>
              <a:rPr lang="ru-RU" alt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Звоночки </a:t>
            </a:r>
            <a:r>
              <a:rPr lang="ru-RU" altLang="ru-RU" sz="28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и шумящие коробочки </a:t>
            </a:r>
            <a:r>
              <a:rPr lang="ru-RU" alt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отлично</a:t>
            </a:r>
            <a:br>
              <a:rPr lang="ru-RU" alt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alt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   развивают </a:t>
            </a:r>
            <a:r>
              <a:rPr lang="ru-RU" altLang="ru-RU" sz="28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слух. </a:t>
            </a:r>
            <a:r>
              <a:rPr lang="ru-RU" alt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alt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alt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  </a:t>
            </a:r>
            <a:r>
              <a:rPr lang="ru-RU" alt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аленькие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бутылочки из-под воды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выкрасите</a:t>
            </a:r>
            <a:b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одинаковый непрозрачный цвет и попарно насыпьте туда одинаковое количество фасоли, гороха, риса, бусин,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бисера.</a:t>
            </a:r>
            <a:b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Когда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гуляете с ребенком на улице –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играйте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игру “что я слышу?”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49186"/>
          <a:stretch/>
        </p:blipFill>
        <p:spPr>
          <a:xfrm>
            <a:off x="6673515" y="3656523"/>
            <a:ext cx="5349808" cy="320147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5065" y="-92827"/>
            <a:ext cx="4011516" cy="320067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084" y="4796589"/>
            <a:ext cx="4236715" cy="2061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2206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Обоняние</a:t>
            </a:r>
            <a:endParaRPr lang="ru-RU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336884" y="2261936"/>
            <a:ext cx="8149390" cy="4004013"/>
          </a:xfrm>
        </p:spPr>
        <p:txBody>
          <a:bodyPr>
            <a:normAutofit fontScale="92500" lnSpcReduction="10000"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развития обоняния используются коробочки с запахом. </a:t>
            </a:r>
            <a:endParaRPr lang="ru-RU" sz="2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Предлагайте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ребенку с закрытыми глазами нюхать продукты, имеющие выраженный запах – лимон, апельсин, ананас, дыня, 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арбуз.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Игры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2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 по запаху;</a:t>
            </a:r>
          </a:p>
          <a:p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Вспомни, как они пахнут;</a:t>
            </a:r>
          </a:p>
          <a:p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Коробочки с запахами;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9063788" y="2261937"/>
            <a:ext cx="210215" cy="3779425"/>
          </a:xfrm>
        </p:spPr>
        <p:txBody>
          <a:bodyPr>
            <a:normAutofit fontScale="92500" lnSpcReduction="1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b="48841"/>
          <a:stretch/>
        </p:blipFill>
        <p:spPr>
          <a:xfrm>
            <a:off x="6473822" y="3710491"/>
            <a:ext cx="5600360" cy="314750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0484" y="0"/>
            <a:ext cx="4011516" cy="320067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20894"/>
            <a:ext cx="3657600" cy="1964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5918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0807" y="561474"/>
            <a:ext cx="7845468" cy="6296527"/>
          </a:xfrm>
        </p:spPr>
        <p:txBody>
          <a:bodyPr/>
          <a:lstStyle/>
          <a:p>
            <a:pPr lvl="0" algn="l" defTabSz="914400" fontAlgn="base">
              <a:spcBef>
                <a:spcPct val="20000"/>
              </a:spcBef>
              <a:spcAft>
                <a:spcPct val="0"/>
              </a:spcAft>
            </a:pPr>
            <a:r>
              <a:rPr lang="ru-RU" altLang="ru-RU" sz="4000" b="1" dirty="0" smtClean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                         Вкус</a:t>
            </a:r>
            <a:r>
              <a:rPr lang="ru-RU" altLang="ru-RU" sz="2800" b="1" dirty="0" smtClean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altLang="ru-RU" sz="2800" b="1" dirty="0" smtClean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altLang="ru-RU" sz="2800" b="1" dirty="0" smtClean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altLang="ru-RU" sz="2800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Для </a:t>
            </a:r>
            <a:r>
              <a:rPr lang="ru-RU" altLang="ru-RU" sz="2800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развития вкусовых рецепторов  </a:t>
            </a:r>
            <a:r>
              <a:rPr lang="ru-RU" altLang="ru-RU" sz="2800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можно использовать продукты в коробочках,</a:t>
            </a:r>
            <a:br>
              <a:rPr lang="ru-RU" altLang="ru-RU" sz="2800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altLang="ru-RU" sz="2800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например  </a:t>
            </a:r>
            <a:r>
              <a:rPr lang="ru-RU" altLang="ru-RU" sz="2800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попарно: сок </a:t>
            </a:r>
            <a:r>
              <a:rPr lang="ru-RU" altLang="ru-RU" sz="2800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лимона/яблока/апельсина,</a:t>
            </a:r>
            <a:br>
              <a:rPr lang="ru-RU" altLang="ru-RU" sz="2800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altLang="ru-RU" sz="2800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altLang="ru-RU" sz="2800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сироп </a:t>
            </a:r>
            <a:r>
              <a:rPr lang="ru-RU" altLang="ru-RU" sz="2800" dirty="0" err="1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вода+сахар</a:t>
            </a:r>
            <a:r>
              <a:rPr lang="ru-RU" altLang="ru-RU" sz="2800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, соленую </a:t>
            </a:r>
            <a:r>
              <a:rPr lang="ru-RU" altLang="ru-RU" sz="2800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воду.</a:t>
            </a:r>
            <a:r>
              <a:rPr lang="ru-RU" altLang="ru-RU" sz="2800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altLang="ru-RU" sz="2800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altLang="ru-RU" sz="2800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altLang="ru-RU" sz="2800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Можно устраивать дни “дегустатора</a:t>
            </a:r>
            <a:r>
              <a:rPr lang="ru-RU" altLang="ru-RU" sz="2800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”: </a:t>
            </a:r>
            <a:br>
              <a:rPr lang="ru-RU" altLang="ru-RU" sz="2800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altLang="ru-RU" sz="2800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altLang="ru-RU" sz="2800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сегодня дегустируем и </a:t>
            </a:r>
            <a:r>
              <a:rPr lang="ru-RU" altLang="ru-RU" sz="2800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называем фрукты</a:t>
            </a:r>
            <a:r>
              <a:rPr lang="ru-RU" altLang="ru-RU" sz="2800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r>
              <a:rPr lang="ru-RU" altLang="ru-RU" sz="2800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altLang="ru-RU" sz="2800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altLang="ru-RU" sz="2800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завтра </a:t>
            </a:r>
            <a:r>
              <a:rPr lang="ru-RU" altLang="ru-RU" sz="2800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ягоды, послезавтра </a:t>
            </a:r>
            <a:r>
              <a:rPr lang="ru-RU" altLang="ru-RU" sz="2800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овощи. </a:t>
            </a:r>
            <a:br>
              <a:rPr lang="ru-RU" altLang="ru-RU" sz="2800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altLang="ru-RU" sz="2800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Или </a:t>
            </a:r>
            <a:r>
              <a:rPr lang="ru-RU" altLang="ru-RU" sz="2800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сегодня </a:t>
            </a:r>
            <a:r>
              <a:rPr lang="ru-RU" altLang="ru-RU" sz="2800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только    </a:t>
            </a:r>
            <a:r>
              <a:rPr lang="ru-RU" altLang="ru-RU" sz="2800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красные фрукты, завтра зеленые овощи </a:t>
            </a:r>
            <a:r>
              <a:rPr lang="ru-RU" altLang="ru-RU" sz="2800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  <a:r>
              <a:rPr lang="ru-RU" altLang="ru-RU" sz="2800" b="1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altLang="ru-RU" sz="2800" b="1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altLang="ru-RU" sz="28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altLang="ru-RU" sz="28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6275" y="276588"/>
            <a:ext cx="3850105" cy="320067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0843" y="4074695"/>
            <a:ext cx="4108668" cy="2783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9573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Осязание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299411"/>
            <a:ext cx="8596668" cy="4741951"/>
          </a:xfrm>
        </p:spPr>
        <p:txBody>
          <a:bodyPr/>
          <a:lstStyle/>
          <a:p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Можно просто трогать разные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предметы.</a:t>
            </a:r>
          </a:p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Можно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различать их по температуре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фактуре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весу.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Можете использовать </a:t>
            </a:r>
            <a:r>
              <a:rPr lang="ru-RU" sz="2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термобаночки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термопластины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дощечки, подушечки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разной тяжести, шершавые дощечки, ткани одного цвета, но разной фактуры, волшебный мешочек – пощупай, угадай что это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14628" y="3440414"/>
            <a:ext cx="2993395" cy="312142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5146" y="0"/>
            <a:ext cx="4011516" cy="320067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400" y="114698"/>
            <a:ext cx="2867895" cy="122571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08884" y="4852539"/>
            <a:ext cx="3733067" cy="2005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154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Вывод</a:t>
            </a:r>
            <a:endParaRPr lang="ru-RU" sz="4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52925" y="1411705"/>
            <a:ext cx="9609221" cy="4629657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Сенсорное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является фундаментом </a:t>
            </a:r>
            <a:endPara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гармоничного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детей. </a:t>
            </a:r>
            <a:endPara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Монтессори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материалы служат важнейшим средством сенсорного воспитания детей, которое составляет основу обучения ребёнка в дошкольном и младшем школьном возрасте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Используя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своей работе с детьми предлагаемый материал по системе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Монтессори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 пришла к выводу, что это система </a:t>
            </a:r>
            <a:endParaRPr lang="ru-RU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приемлема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нас и очень интересна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Способствует общему развитию детей, </a:t>
            </a:r>
            <a:endParaRPr lang="ru-RU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подготавливает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жизни в социуме.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48586"/>
          <a:stretch/>
        </p:blipFill>
        <p:spPr>
          <a:xfrm>
            <a:off x="8223160" y="4090738"/>
            <a:ext cx="3968840" cy="275273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43476" y="128292"/>
            <a:ext cx="3728208" cy="2408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9327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4285" y="3512945"/>
            <a:ext cx="4011516" cy="320067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 понятие </a:t>
            </a:r>
            <a:r>
              <a:rPr lang="ru-RU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сенсорика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произошло от латинского слова </a:t>
            </a:r>
            <a:r>
              <a:rPr lang="ru-RU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census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чувство.</a:t>
            </a:r>
            <a:b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Сенсорное воспитание </a:t>
            </a:r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</a:p>
          <a:p>
            <a:pPr marL="0" indent="0">
              <a:buNone/>
            </a:pPr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еленаправленное  </a:t>
            </a:r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совершенствование, развитие у детей </a:t>
            </a:r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сенсорных процессов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(ощущений</a:t>
            </a:r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>
              <a:buNone/>
            </a:pPr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восприятий</a:t>
            </a:r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32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представлений</a:t>
            </a:r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ru-RU" sz="32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338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77334" y="128338"/>
            <a:ext cx="8596668" cy="1251284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Методические рекомендации для педагогов по использовании идей </a:t>
            </a:r>
            <a:r>
              <a:rPr lang="ru-RU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Монтессори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0" y="1235242"/>
            <a:ext cx="5089970" cy="4806119"/>
          </a:xfrm>
        </p:spPr>
        <p:txBody>
          <a:bodyPr>
            <a:noAutofit/>
          </a:bodyPr>
          <a:lstStyle/>
          <a:p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В уголке рекомендуется использовать следующие </a:t>
            </a:r>
            <a:r>
              <a:rPr lang="ru-RU" sz="1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Монтессори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материалы: </a:t>
            </a:r>
          </a:p>
          <a:p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Материалы для развития зрения, для различения форм и размеров, развития зрительной памяти - 4 блока с цилиндрами и цветные цилиндры, розовая башня, коричневая лестница, красные штанги, геометрический комод с рамками - вкладышами и проекциями, объемные геометрические тела с основаниями . </a:t>
            </a:r>
          </a:p>
          <a:p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Материалы для развития осязания, для различения на ощупь структуры поверхности - шершавые и гладкие доски для ощупывания, шероховатые таблички, ящик с тканью . </a:t>
            </a:r>
          </a:p>
          <a:p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Материалы для различения температуры и теплопроводности. Тепловые баллончики и тепловые таблички. 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Материал для развития слуха. Шумовые цилиндры. </a:t>
            </a:r>
          </a:p>
          <a:p>
            <a:endParaRPr lang="ru-RU" sz="1600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5089970" y="1235242"/>
            <a:ext cx="5321356" cy="5470357"/>
          </a:xfrm>
        </p:spPr>
        <p:txBody>
          <a:bodyPr>
            <a:normAutofit fontScale="92500" lnSpcReduction="20000"/>
          </a:bodyPr>
          <a:lstStyle/>
          <a:p>
            <a:r>
              <a:rPr lang="ru-RU" sz="21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 учит то, что их окружает.</a:t>
            </a:r>
          </a:p>
          <a:p>
            <a:r>
              <a:rPr lang="ru-RU" sz="21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ребенка часто критикуют – он учится осуждать.</a:t>
            </a:r>
          </a:p>
          <a:p>
            <a:r>
              <a:rPr lang="ru-RU" sz="21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ребенка часто хвалят – он учится оценивать.</a:t>
            </a:r>
          </a:p>
          <a:p>
            <a:r>
              <a:rPr lang="ru-RU" sz="21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ребенка часто одобряют – он учится хорошо к себе относиться.</a:t>
            </a:r>
          </a:p>
          <a:p>
            <a:r>
              <a:rPr lang="ru-RU" sz="21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к ребенку часто бывают снисходительны – он учится быть терпеливым.</a:t>
            </a:r>
          </a:p>
          <a:p>
            <a:r>
              <a:rPr lang="ru-RU" sz="21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ребенка часто подбадривают – он приобретает уверенность в себе.</a:t>
            </a:r>
          </a:p>
          <a:p>
            <a:r>
              <a:rPr lang="ru-RU" sz="21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Всегда прислушивайтесь и отвечайте ребенку, который обращается к вам.</a:t>
            </a:r>
          </a:p>
          <a:p>
            <a:r>
              <a:rPr lang="ru-RU" sz="21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обращении с ребенком всегда придерживайтесь лучших манер – предлагайте ему лучшее, что есть в вас самих.</a:t>
            </a:r>
          </a:p>
          <a:p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74003" y="2"/>
            <a:ext cx="2917998" cy="1379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7269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320842" y="2160589"/>
            <a:ext cx="4540527" cy="3880772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словам Л. Выготского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«для всякого обучения существуют оптимальные, то есть наиболее благоприятные сроки. Отказ от них неблагоприятно отражается на ходе умственного развития ребенка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539916" y="609601"/>
            <a:ext cx="5518484" cy="5431762"/>
          </a:xfrm>
        </p:spPr>
        <p:txBody>
          <a:bodyPr>
            <a:normAutofit/>
          </a:bodyPr>
          <a:lstStyle/>
          <a:p>
            <a:r>
              <a:rPr lang="ru-RU" sz="3200" dirty="0"/>
              <a:t> </a:t>
            </a: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«Способность ощущать и 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воспринимать внешний мир</a:t>
            </a: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различать предметы 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зависимости </a:t>
            </a: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их качеств  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 </a:t>
            </a: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основой для развития мышления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 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М. </a:t>
            </a:r>
            <a:r>
              <a:rPr lang="ru-RU" sz="2400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Монтессори</a:t>
            </a:r>
            <a:endParaRPr lang="ru-RU" sz="2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2975" y="4203032"/>
            <a:ext cx="3846909" cy="265496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9884" y="4350838"/>
            <a:ext cx="2353260" cy="2359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3542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872624" y="417096"/>
            <a:ext cx="4972834" cy="5833392"/>
          </a:xfrm>
        </p:spPr>
        <p:txBody>
          <a:bodyPr/>
          <a:lstStyle/>
          <a:p>
            <a:pPr lvl="0" algn="just" defTabSz="914400" fontAlgn="base">
              <a:spcBef>
                <a:spcPct val="20000"/>
              </a:spcBef>
              <a:spcAft>
                <a:spcPct val="0"/>
              </a:spcAft>
            </a:pPr>
            <a:r>
              <a:rPr lang="ru-RU" altLang="ru-RU" sz="2400" b="1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Сенсорное развитие - это развитие у ребенка процессов восприятия и представлений о предметах и явлениях окружающего мира. </a:t>
            </a:r>
            <a:r>
              <a:rPr lang="ru-RU" altLang="ru-RU" sz="2400" b="1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altLang="ru-RU" sz="2400" b="1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altLang="ru-RU" sz="2400" b="1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altLang="ru-RU" sz="2400" b="1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alt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Успешность </a:t>
            </a:r>
            <a:r>
              <a:rPr lang="ru-RU" altLang="ru-RU" sz="2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сенсорного воспитания в значительной степени зависит от уровня сенсорного развития детей, т.е. насколько совершенно ребенок слышит, видит, осязает окружающее.</a:t>
            </a:r>
            <a:r>
              <a:rPr lang="ru-RU" altLang="ru-RU" sz="18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br>
              <a:rPr lang="ru-RU" altLang="ru-RU" sz="18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2049" y="258341"/>
            <a:ext cx="3079324" cy="230949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1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627" y="3132885"/>
            <a:ext cx="3939684" cy="295476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92D050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367766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6784"/>
          <a:stretch/>
        </p:blipFill>
        <p:spPr>
          <a:xfrm>
            <a:off x="677334" y="1"/>
            <a:ext cx="9095873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8072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00833" y="3221051"/>
            <a:ext cx="8820000" cy="3452466"/>
          </a:xfrm>
        </p:spPr>
        <p:txBody>
          <a:bodyPr/>
          <a:lstStyle/>
          <a:p>
            <a:pPr marL="342900" lvl="0" indent="-342900" algn="just" defTabSz="914400" fontAlgn="base">
              <a:spcBef>
                <a:spcPct val="20000"/>
              </a:spcBef>
              <a:spcAft>
                <a:spcPct val="0"/>
              </a:spcAft>
            </a:pPr>
            <a:r>
              <a:rPr lang="ru-RU" altLang="ru-RU" sz="28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Сенсорное развитие является условием успешного овладения любой практической деятельностью. Истоки сенсорных способностей лежат в общем уровне сенсорного развития, достигаемого в младшем дошкольном возрасте. </a:t>
            </a:r>
            <a:r>
              <a:rPr lang="ru-RU" alt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Поэтому задача сенсорного развития детей в  дошкольном возрасте, является одной из наиболее актуальных. </a:t>
            </a:r>
            <a:br>
              <a:rPr lang="ru-RU" alt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sz="6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19396" y="217869"/>
            <a:ext cx="3244241" cy="684006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36168" y="217869"/>
            <a:ext cx="678251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«Воспитание </a:t>
            </a: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чувств надо начинать методически</a:t>
            </a:r>
            <a:r>
              <a:rPr lang="ru-RU" alt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 </a:t>
            </a: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самого раннего возраста, </a:t>
            </a:r>
            <a:endParaRPr lang="ru-RU" altLang="ru-RU" sz="24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продолжать </a:t>
            </a:r>
            <a:r>
              <a:rPr lang="ru-RU" alt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его во </a:t>
            </a: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весь период обучения, который </a:t>
            </a:r>
            <a:r>
              <a:rPr lang="ru-RU" alt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подготавливает  </a:t>
            </a: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индивида для жизни в </a:t>
            </a:r>
            <a:r>
              <a:rPr lang="ru-RU" alt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обществе».</a:t>
            </a:r>
            <a:endParaRPr lang="ru-RU" altLang="ru-RU" sz="24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altLang="ru-RU" sz="24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М.Монтессори</a:t>
            </a:r>
            <a:r>
              <a:rPr lang="ru-RU" alt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24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833" y="69469"/>
            <a:ext cx="3924000" cy="2605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0162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08547" y="609600"/>
            <a:ext cx="8726906" cy="5431761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принципы методики </a:t>
            </a:r>
            <a:r>
              <a:rPr lang="ru-RU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Монтессори</a:t>
            </a:r>
            <a: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– игровая форма обучения и самостоятельное выполнение упражнений.</a:t>
            </a:r>
          </a:p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 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Монтессори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основана на индивидуальном подходе к ребенку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малыш сам выбирает дидактический материал и продолжительность занятий, развивается в собственном ритме. </a:t>
            </a:r>
          </a:p>
          <a:p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особенность методики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Монтессори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создание специальной развивающей среды (</a:t>
            </a:r>
            <a:r>
              <a:rPr lang="ru-RU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Монтессори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-среды), в которой ребенок сможет и захочет проявить свои индивидуальные способности.</a:t>
            </a:r>
          </a:p>
          <a:p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 </a:t>
            </a:r>
            <a:r>
              <a:rPr lang="ru-RU" sz="28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Монтессори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помогает развить 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внимание, творческое и логическое мышление, память, речь, воображение, моторику.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4821" y="2160590"/>
            <a:ext cx="3272590" cy="3880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6154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39242" y="304800"/>
            <a:ext cx="9219158" cy="1171074"/>
          </a:xfrm>
        </p:spPr>
        <p:txBody>
          <a:bodyPr/>
          <a:lstStyle/>
          <a:p>
            <a:pPr lvl="0" algn="l" defTabSz="91440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Ключевой </a:t>
            </a: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принцип методики </a:t>
            </a:r>
            <a:r>
              <a:rPr lang="ru-RU" sz="3200" b="1" dirty="0" err="1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Монтессори</a:t>
            </a: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— 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«Помоги мне сделать это самому».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sz="3200" dirty="0">
              <a:solidFill>
                <a:srgbClr val="00206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8707" y="1042738"/>
            <a:ext cx="9958191" cy="5608584"/>
          </a:xfrm>
        </p:spPr>
        <p:txBody>
          <a:bodyPr>
            <a:normAutofit/>
          </a:bodyPr>
          <a:lstStyle/>
          <a:p>
            <a:pPr lvl="0" algn="l" defTabSz="914400" fontAlgn="base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ru-RU" alt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Развивающая среда – это главный элемент, без которого педагогика </a:t>
            </a:r>
            <a:r>
              <a:rPr lang="ru-RU" altLang="ru-RU" sz="24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Монтессори</a:t>
            </a:r>
            <a:r>
              <a:rPr lang="ru-RU" alt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функционировать не будет.</a:t>
            </a:r>
          </a:p>
          <a:p>
            <a:pPr lvl="0" algn="l" defTabSz="914400" fontAlgn="base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Учебные пособия мы располагаем на уровне глаз малыша, для того, чтобы он имел возможность пользоваться ими без помощи взрослого. </a:t>
            </a:r>
          </a:p>
          <a:p>
            <a:pPr lvl="0" algn="l" defTabSz="914400" fontAlgn="base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ru-RU" alt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Главное правило использования материалов – кто </a:t>
            </a:r>
            <a:r>
              <a:rPr lang="ru-RU" alt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первый</a:t>
            </a:r>
          </a:p>
          <a:p>
            <a:pPr lvl="0" algn="l" defTabSz="914400" fontAlgn="base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ru-RU" alt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взял, тот и пользуется. </a:t>
            </a:r>
          </a:p>
          <a:p>
            <a:pPr lvl="0" algn="l" defTabSz="914400" fontAlgn="base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Сенсорное воспитание взаимосвязано со всеми направлениями по </a:t>
            </a:r>
            <a:r>
              <a:rPr lang="ru-RU" alt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Монтессори</a:t>
            </a: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l"/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9579" y="4545515"/>
            <a:ext cx="4219074" cy="416811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2376" t="1519" r="-2376" b="48310"/>
          <a:stretch/>
        </p:blipFill>
        <p:spPr>
          <a:xfrm>
            <a:off x="3106097" y="4545514"/>
            <a:ext cx="3711798" cy="231248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47158" y="0"/>
            <a:ext cx="1844842" cy="2483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48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208547"/>
            <a:ext cx="10423803" cy="1721853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Зонирование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краеугольный камень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методики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3400380"/>
              </p:ext>
            </p:extLst>
          </p:nvPr>
        </p:nvGraphicFramePr>
        <p:xfrm>
          <a:off x="677863" y="1331495"/>
          <a:ext cx="9797632" cy="52938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7"/>
          <a:srcRect b="45956"/>
          <a:stretch/>
        </p:blipFill>
        <p:spPr>
          <a:xfrm>
            <a:off x="677333" y="1270000"/>
            <a:ext cx="2520000" cy="190540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56577" y="4443663"/>
            <a:ext cx="2520000" cy="233162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173957" y="1460674"/>
            <a:ext cx="3240000" cy="238324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5220" y="3604012"/>
            <a:ext cx="2628000" cy="134776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03220" y="841394"/>
            <a:ext cx="2052000" cy="142937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12"/>
          <a:srcRect t="32223"/>
          <a:stretch/>
        </p:blipFill>
        <p:spPr>
          <a:xfrm>
            <a:off x="40154" y="5261812"/>
            <a:ext cx="3492000" cy="1506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2898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340</TotalTime>
  <Words>718</Words>
  <Application>Microsoft Office PowerPoint</Application>
  <PresentationFormat>Широкоэкранный</PresentationFormat>
  <Paragraphs>88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Times New Roman</vt:lpstr>
      <vt:lpstr>Trebuchet MS</vt:lpstr>
      <vt:lpstr>Wingdings 3</vt:lpstr>
      <vt:lpstr>Грань</vt:lpstr>
      <vt:lpstr>«Сенсорное развитие дошкольников по методу  Марии Монтессори»</vt:lpstr>
      <vt:lpstr> Само понятие сенсорика произошло от латинского слова census — чувство. </vt:lpstr>
      <vt:lpstr>Презентация PowerPoint</vt:lpstr>
      <vt:lpstr>Сенсорное развитие - это развитие у ребенка процессов восприятия и представлений о предметах и явлениях окружающего мира.   Успешность сенсорного воспитания в значительной степени зависит от уровня сенсорного развития детей, т.е. насколько совершенно ребенок слышит, видит, осязает окружающее.  </vt:lpstr>
      <vt:lpstr>Презентация PowerPoint</vt:lpstr>
      <vt:lpstr>Сенсорное развитие является условием успешного овладения любой практической деятельностью. Истоки сенсорных способностей лежат в общем уровне сенсорного развития, достигаемого в младшем дошкольном возрасте. Поэтому задача сенсорного развития детей в  дошкольном возрасте, является одной из наиболее актуальных.  </vt:lpstr>
      <vt:lpstr>Презентация PowerPoint</vt:lpstr>
      <vt:lpstr>                             Ключевой принцип методики Монтессори — «Помоги мне сделать это самому».  </vt:lpstr>
      <vt:lpstr>Зонирование – краеугольный камень методики</vt:lpstr>
      <vt:lpstr>                                Сенсорная  зона Здесь используются материалы, которые способствуют сенсорному развитию ребенка. С помощью этих материалов у ребенка также развивается мелкая моторика, их использование готовит малыша к знакомству с различными предметами школьной программы. Определи предмет по запаху;                        • Вспомни, как они пахнут; • Коробочки с запахами;                 • “Тихо и громко”. • “Угадай, что звучит”.                   • “Шагаем и танцуем”. • Высокий и низкий звук”.            • “Звоночки”. • “Шумящие коробочки”.              • “Что слышно”. • “Чудесный мешочек”.                  • “Определи на ощупь”. • “Узнай фигуру”.                            • “Угадай, что внутри”. </vt:lpstr>
      <vt:lpstr>Учебные  «Монтессори-материалы» </vt:lpstr>
      <vt:lpstr>Презентация PowerPoint</vt:lpstr>
      <vt:lpstr>Презентация PowerPoint</vt:lpstr>
      <vt:lpstr>Зрение</vt:lpstr>
      <vt:lpstr>                           Слух     Звоночки и шумящие коробочки отлично     развивают слух.     Маленькие бутылочки из-под воды выкрасите  в одинаковый непрозрачный цвет и попарно насыпьте туда одинаковое количество фасоли, гороха, риса, бусин, бисера.    Когда гуляете с ребенком на улице –  играйте в игру “что я слышу?” </vt:lpstr>
      <vt:lpstr>                       Обоняние</vt:lpstr>
      <vt:lpstr>                          Вкус  Для развития вкусовых рецепторов  можно использовать продукты в коробочках, например  попарно: сок лимона/яблока/апельсина,  сироп вода+сахар, соленую воду.  Можно устраивать дни “дегустатора”:   сегодня дегустируем и называем фрукты,  завтра ягоды, послезавтра овощи.  Или сегодня только    красные фрукты, завтра зеленые овощи .  </vt:lpstr>
      <vt:lpstr>Осязание</vt:lpstr>
      <vt:lpstr>                       Вывод</vt:lpstr>
      <vt:lpstr>Методические рекомендации для педагогов по использовании идей Монтессори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«Сенсорное развитие детей с использованием элементов педагогики Марии Монтессори».</dc:title>
  <dc:creator>Пользователь Windows</dc:creator>
  <cp:lastModifiedBy>Пользователь Windows</cp:lastModifiedBy>
  <cp:revision>40</cp:revision>
  <dcterms:created xsi:type="dcterms:W3CDTF">2019-01-18T19:24:54Z</dcterms:created>
  <dcterms:modified xsi:type="dcterms:W3CDTF">2023-01-08T11:44:26Z</dcterms:modified>
</cp:coreProperties>
</file>