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7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2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5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6865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1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773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65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4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2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2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4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7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5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5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7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5551-ABB1-4EB3-AC55-D62ED6FCF659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9A9C2-B749-4827-ADF9-F685E7D03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3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41" y="0"/>
            <a:ext cx="10920715" cy="1935921"/>
          </a:xfrm>
        </p:spPr>
        <p:txBody>
          <a:bodyPr/>
          <a:lstStyle/>
          <a:p>
            <a:r>
              <a:rPr lang="ru-RU" sz="3600" dirty="0">
                <a:solidFill>
                  <a:srgbClr val="FFFF00"/>
                </a:solidFill>
              </a:rPr>
              <a:t>Любите читать!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317" y="1301062"/>
            <a:ext cx="10353762" cy="192339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800" b="1" dirty="0">
                <a:solidFill>
                  <a:srgbClr val="C00000"/>
                </a:solidFill>
                <a:effectLst/>
                <a:latin typeface="Calibri"/>
              </a:rPr>
              <a:t>Литературные роды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800" b="1" dirty="0">
                <a:solidFill>
                  <a:srgbClr val="C00000"/>
                </a:solidFill>
                <a:effectLst/>
                <a:latin typeface="Calibri"/>
              </a:rPr>
              <a:t>(эпос, лирика, драма).</a:t>
            </a:r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" y="3224456"/>
            <a:ext cx="5970538" cy="352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66650" y="224381"/>
            <a:ext cx="103537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FF00"/>
                </a:solidFill>
              </a:rPr>
              <a:t>Различия эпоса и лирики</a:t>
            </a:r>
          </a:p>
        </p:txBody>
      </p:sp>
      <p:graphicFrame>
        <p:nvGraphicFramePr>
          <p:cNvPr id="5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52114"/>
              </p:ext>
            </p:extLst>
          </p:nvPr>
        </p:nvGraphicFramePr>
        <p:xfrm>
          <a:off x="324643" y="707886"/>
          <a:ext cx="11394392" cy="5981998"/>
        </p:xfrm>
        <a:graphic>
          <a:graphicData uri="http://schemas.openxmlformats.org/drawingml/2006/table">
            <a:tbl>
              <a:tblPr/>
              <a:tblGrid>
                <a:gridCol w="3603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5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Литературный род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Эпос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Лирика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7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Какую роль играет художественное слово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изображение событий и людей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выражение чувств, переживаний, отношения автора к чему-нибудь, кому-нибудь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Герой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он, она, они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9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Жанры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рассказ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повесть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роман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эпопея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эпическая поэма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басня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стихотворение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песня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лирическая поэма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0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44856" cy="5486400"/>
          </a:xfrm>
        </p:spPr>
      </p:pic>
      <p:sp>
        <p:nvSpPr>
          <p:cNvPr id="5" name="Прямоугольник 4"/>
          <p:cNvSpPr/>
          <p:nvPr/>
        </p:nvSpPr>
        <p:spPr>
          <a:xfrm>
            <a:off x="265556" y="5938344"/>
            <a:ext cx="8941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Задание: </a:t>
            </a:r>
            <a:r>
              <a:rPr lang="ru-RU" sz="2800" dirty="0" smtClean="0">
                <a:solidFill>
                  <a:srgbClr val="FFFF00"/>
                </a:solidFill>
              </a:rPr>
              <a:t>Заполните 3 колонку самостоятельно.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35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" y="256754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Каждый </a:t>
            </a:r>
            <a:r>
              <a:rPr lang="ru-RU" b="1" dirty="0">
                <a:solidFill>
                  <a:srgbClr val="FFFF00"/>
                </a:solidFill>
              </a:rPr>
              <a:t>человек должен так же писать хорошо, как и говорить хорошо. Речь, письменная или устная, характеризует его в большей мере, чем даже его внешность или умение себя держать. В языке сказывается интеллигентность человека, его умение точно и правильно мыслить, его уважение к другим, его «опрятность» в широком смысле этого </a:t>
            </a:r>
            <a:r>
              <a:rPr lang="ru-RU" b="1" dirty="0" smtClean="0">
                <a:solidFill>
                  <a:srgbClr val="FFFF00"/>
                </a:solidFill>
              </a:rPr>
              <a:t>слова.    </a:t>
            </a:r>
            <a:r>
              <a:rPr lang="ru-RU" i="1" dirty="0" err="1" smtClean="0">
                <a:solidFill>
                  <a:srgbClr val="FFFF00"/>
                </a:solidFill>
              </a:rPr>
              <a:t>Д.С.Лихачёв</a:t>
            </a:r>
            <a:endParaRPr lang="ru-RU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3" y="2340686"/>
            <a:ext cx="95250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40" y="-178675"/>
            <a:ext cx="10353761" cy="1326321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Домашнее задание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078" y="1013498"/>
            <a:ext cx="10353762" cy="36951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/>
              </a:rPr>
              <a:t>1.Выразительное чтение былины «Святогор и Микула </a:t>
            </a:r>
            <a:r>
              <a:rPr lang="ru-RU" sz="2800" b="1" dirty="0" err="1">
                <a:solidFill>
                  <a:srgbClr val="FF0000"/>
                </a:solidFill>
                <a:effectLst/>
              </a:rPr>
              <a:t>Селянинович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».</a:t>
            </a:r>
          </a:p>
          <a:p>
            <a:r>
              <a:rPr lang="ru-RU" sz="2800" b="1" dirty="0">
                <a:solidFill>
                  <a:srgbClr val="FF0000"/>
                </a:solidFill>
                <a:effectLst/>
              </a:rPr>
              <a:t>2.Прочитать  статью учебника «Былины», подготовить рассказ о художественном мире былин по плану в учебнике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07" y="3316830"/>
            <a:ext cx="5694226" cy="33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22</TotalTime>
  <Words>157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Times New Roman</vt:lpstr>
      <vt:lpstr>Wingdings</vt:lpstr>
      <vt:lpstr>Damask</vt:lpstr>
      <vt:lpstr>Любите читать!</vt:lpstr>
      <vt:lpstr>Презентация PowerPoint</vt:lpstr>
      <vt:lpstr>Различия эпоса и лирики</vt:lpstr>
      <vt:lpstr>Презентация PowerPoint</vt:lpstr>
      <vt:lpstr>Презентация PowerPoint</vt:lpstr>
      <vt:lpstr>Домашнее задание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Любите читать!</dc:title>
  <dc:creator>Яна Литягина</dc:creator>
  <cp:lastModifiedBy>Яна Литягина</cp:lastModifiedBy>
  <cp:revision>3</cp:revision>
  <dcterms:created xsi:type="dcterms:W3CDTF">2018-09-22T12:56:45Z</dcterms:created>
  <dcterms:modified xsi:type="dcterms:W3CDTF">2018-09-22T13:18:54Z</dcterms:modified>
</cp:coreProperties>
</file>