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9" r:id="rId2"/>
    <p:sldId id="285" r:id="rId3"/>
    <p:sldId id="258" r:id="rId4"/>
    <p:sldId id="271" r:id="rId5"/>
    <p:sldId id="256" r:id="rId6"/>
    <p:sldId id="293" r:id="rId7"/>
    <p:sldId id="272" r:id="rId8"/>
    <p:sldId id="292" r:id="rId9"/>
    <p:sldId id="301" r:id="rId10"/>
    <p:sldId id="291" r:id="rId11"/>
    <p:sldId id="298" r:id="rId12"/>
    <p:sldId id="276" r:id="rId13"/>
    <p:sldId id="286" r:id="rId14"/>
    <p:sldId id="281" r:id="rId15"/>
    <p:sldId id="300" r:id="rId16"/>
    <p:sldId id="302" r:id="rId17"/>
    <p:sldId id="28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2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717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76105-8565-4220-AA0A-8FC7E1376C34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6631C-8125-4A05-9FEB-3DF94D7368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991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C9A92-E4F3-443F-A284-4BCADDBDB9CB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slide" Target="slide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&#1089;&#1086;&#1073;&#1077;&#1088;&#1080;%20%20%20&#1087;&#1072;&#1079;&#1083;.pptx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hyperlink" Target="&#1075;&#1088;&#1072;&#1092;&#1080;&#1082;.xlsx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35896" y="1412776"/>
            <a:ext cx="4266216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 </a:t>
            </a:r>
            <a:r>
              <a:rPr lang="ru-RU" sz="36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" Крупное научное открытие дает решение крупной проблемы, но и в решении любой задачи присутствует крупица открытия. "                                                             </a:t>
            </a:r>
            <a:endParaRPr lang="ru-RU" sz="3200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pPr algn="r"/>
            <a:r>
              <a:rPr lang="ru-RU" b="1" dirty="0"/>
              <a:t>                                                                           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Пойа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Картинки по запросу &quot;д. пойа.фото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74" y="1052736"/>
            <a:ext cx="2749710" cy="361987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2" name="Штриховая стрелка вправо 1">
            <a:hlinkClick r:id="rId3" action="ppaction://hlinksldjump"/>
          </p:cNvPr>
          <p:cNvSpPr/>
          <p:nvPr/>
        </p:nvSpPr>
        <p:spPr>
          <a:xfrm>
            <a:off x="8028384" y="6152535"/>
            <a:ext cx="504056" cy="476672"/>
          </a:xfrm>
          <a:prstGeom prst="strip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низ 2">
            <a:hlinkClick r:id="rId4" action="ppaction://hlinksldjump"/>
          </p:cNvPr>
          <p:cNvSpPr/>
          <p:nvPr/>
        </p:nvSpPr>
        <p:spPr>
          <a:xfrm>
            <a:off x="6948264" y="6152536"/>
            <a:ext cx="576064" cy="476672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212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4093" y="1956508"/>
            <a:ext cx="61621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ru-RU" sz="2400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</a:t>
            </a:r>
            <a:endParaRPr lang="ru-RU" sz="2400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Решить систему графическим способом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2409" y="3618502"/>
            <a:ext cx="494853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способ</a:t>
            </a:r>
            <a:endParaRPr lang="ru-RU" sz="2400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решить 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 способом сложения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2409" y="2787505"/>
            <a:ext cx="535274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способ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решить систему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способом подстановки</a:t>
            </a:r>
            <a:endParaRPr lang="ru-RU" sz="24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31994" y="188640"/>
                <a:ext cx="4572000" cy="176689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ru-RU" sz="36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Решить систему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у= </a:t>
                </a:r>
                <a:r>
                  <a:rPr lang="en-US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  </a:t>
                </a:r>
                <a:endParaRPr lang="ru-RU" sz="36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en-US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endParaRPr lang="ru-RU" sz="36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994" y="188640"/>
                <a:ext cx="4572000" cy="1766894"/>
              </a:xfrm>
              <a:prstGeom prst="rect">
                <a:avLst/>
              </a:prstGeom>
              <a:blipFill rotWithShape="1">
                <a:blip r:embed="rId2"/>
                <a:stretch>
                  <a:fillRect l="-4133" t="-5517" r="-6667" b="-117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utoShape 2"/>
          <p:cNvSpPr>
            <a:spLocks/>
          </p:cNvSpPr>
          <p:nvPr/>
        </p:nvSpPr>
        <p:spPr bwMode="auto">
          <a:xfrm>
            <a:off x="438828" y="823218"/>
            <a:ext cx="45719" cy="1097047"/>
          </a:xfrm>
          <a:prstGeom prst="leftBrace">
            <a:avLst>
              <a:gd name="adj1" fmla="val 79239"/>
              <a:gd name="adj2" fmla="val 5000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b="1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38828" y="4453696"/>
            <a:ext cx="579613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получим пару  и эту пару подставим в третье уравнение: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 + 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= р 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34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47689"/>
            <a:ext cx="75608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8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Получим </a:t>
            </a:r>
            <a:r>
              <a:rPr lang="ru-RU" altLang="ru-RU" sz="2800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пару  и </a:t>
            </a:r>
            <a:r>
              <a:rPr lang="ru-RU" altLang="ru-RU" sz="28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подставим </a:t>
            </a:r>
            <a:r>
              <a:rPr lang="ru-RU" altLang="ru-RU" sz="2800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в третье уравнение: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 +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= р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10</a:t>
            </a:r>
            <a:endParaRPr lang="en-US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2+3*10= </a:t>
            </a:r>
            <a:r>
              <a:rPr lang="ru-RU" alt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-3      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-3+3*5=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р=32 или р=12 решение системы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верно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83568" y="4170043"/>
                <a:ext cx="2592288" cy="17668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</a:t>
                </a:r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  </a:t>
                </a:r>
                <a:endParaRPr lang="ru-RU" sz="36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en-US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endParaRPr lang="ru-RU" sz="3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 </a:t>
                </a:r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ru-RU" sz="36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32</a:t>
                </a:r>
                <a:endParaRPr lang="ru-RU" sz="36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170043"/>
                <a:ext cx="2592288" cy="1766894"/>
              </a:xfrm>
              <a:prstGeom prst="rect">
                <a:avLst/>
              </a:prstGeom>
              <a:blipFill rotWithShape="1">
                <a:blip r:embed="rId2"/>
                <a:stretch>
                  <a:fillRect l="-7059" t="-4483" r="-5882" b="-117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923928" y="4173502"/>
                <a:ext cx="2592288" cy="17668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</a:t>
                </a:r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  </a:t>
                </a:r>
                <a:endParaRPr lang="ru-RU" sz="36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en-US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endParaRPr lang="ru-RU" sz="3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 </a:t>
                </a:r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ru-RU" sz="36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</a:t>
                </a:r>
                <a:endParaRPr lang="ru-RU" sz="36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173502"/>
                <a:ext cx="2592288" cy="1766894"/>
              </a:xfrm>
              <a:prstGeom prst="rect">
                <a:avLst/>
              </a:prstGeom>
              <a:blipFill rotWithShape="1">
                <a:blip r:embed="rId3"/>
                <a:stretch>
                  <a:fillRect l="-7294" t="-4498" r="-5647" b="-12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utoShape 2"/>
          <p:cNvSpPr>
            <a:spLocks/>
          </p:cNvSpPr>
          <p:nvPr/>
        </p:nvSpPr>
        <p:spPr bwMode="auto">
          <a:xfrm>
            <a:off x="3883265" y="4396168"/>
            <a:ext cx="50774" cy="1544228"/>
          </a:xfrm>
          <a:prstGeom prst="leftBrace">
            <a:avLst>
              <a:gd name="adj1" fmla="val 79239"/>
              <a:gd name="adj2" fmla="val 5000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b="1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683568" y="4396168"/>
            <a:ext cx="50774" cy="1544228"/>
          </a:xfrm>
          <a:prstGeom prst="leftBrace">
            <a:avLst>
              <a:gd name="adj1" fmla="val 79239"/>
              <a:gd name="adj2" fmla="val 5000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5910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260648"/>
            <a:ext cx="6346033" cy="923330"/>
          </a:xfrm>
          <a:prstGeom prst="rect">
            <a:avLst/>
          </a:prstGeom>
          <a:noFill/>
        </p:spPr>
        <p:txBody>
          <a:bodyPr wrap="none">
            <a:prstTxWarp prst="textWave1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физкультминутка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340768"/>
            <a:ext cx="756084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Сидя на стуле – расслабьтесь, примите позу пиджака, висящего на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вешалке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Заведите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локти за спину как можно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сильнее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силой обнимите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себя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Попробуем надуть воображаемый воздушный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шарик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Выполните упражнение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«колечко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»: поочередно и как можно быстрее перебирайте пальцы рук, соединяя в кольцо с большим пальцем последовательно указательный,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средний…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701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6780" y="188640"/>
            <a:ext cx="8655699" cy="6425244"/>
          </a:xfrm>
          <a:prstGeom prst="rect">
            <a:avLst/>
          </a:prstGeom>
          <a:solidFill>
            <a:srgbClr val="FFFFCC"/>
          </a:solidFill>
          <a:ln w="76200"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9" name="Picture 2" descr="C:\Users\user\Desktop\картинки системы\0022-026-Zadanie-na-dom-46-47-povtorit-up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932312"/>
            <a:ext cx="4823520" cy="36176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1330762" y="548680"/>
            <a:ext cx="6285113" cy="15696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9600" b="1" cap="all" dirty="0" smtClean="0">
                <a:ln/>
                <a:solidFill>
                  <a:schemeClr val="accent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_Algerius" pitchFamily="82" charset="-52"/>
              </a:rPr>
              <a:t>РЭШ</a:t>
            </a:r>
            <a:endParaRPr lang="ru-RU" sz="9600" b="1" cap="all" dirty="0">
              <a:ln/>
              <a:solidFill>
                <a:schemeClr val="accent1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_Algerius" pitchFamily="82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67744" y="2801097"/>
            <a:ext cx="28059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Урок  № 25</a:t>
            </a:r>
          </a:p>
        </p:txBody>
      </p:sp>
      <p:sp>
        <p:nvSpPr>
          <p:cNvPr id="2" name="Стрелка вправо 1">
            <a:hlinkClick r:id="rId3" action="ppaction://hlinkpres?slideindex=1&amp;slidetitle="/>
          </p:cNvPr>
          <p:cNvSpPr/>
          <p:nvPr/>
        </p:nvSpPr>
        <p:spPr>
          <a:xfrm>
            <a:off x="7615875" y="6237312"/>
            <a:ext cx="340501" cy="376572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83568" y="33265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Проверочная работа</a:t>
            </a:r>
            <a:endParaRPr lang="ru-RU" sz="24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4" descr="C:\Users\user\Desktop\вопрос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3595433"/>
            <a:ext cx="1854956" cy="228931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526060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249536" y="239624"/>
            <a:ext cx="720079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Рефлексия: “Незаконченные фразы”</a:t>
            </a:r>
          </a:p>
        </p:txBody>
      </p:sp>
      <p:sp>
        <p:nvSpPr>
          <p:cNvPr id="10" name="Содержимое 8"/>
          <p:cNvSpPr txBox="1">
            <a:spLocks/>
          </p:cNvSpPr>
          <p:nvPr/>
        </p:nvSpPr>
        <p:spPr>
          <a:xfrm>
            <a:off x="249536" y="936821"/>
            <a:ext cx="7400678" cy="2060131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 defTabSz="457200" fontAlgn="auto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знаю, что ...</a:t>
            </a:r>
          </a:p>
          <a:p>
            <a:pPr marL="342900" indent="-342900" defTabSz="457200" fontAlgn="auto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хорошо знаю, что ...</a:t>
            </a:r>
          </a:p>
          <a:p>
            <a:pPr marL="342900" indent="-342900" defTabSz="457200" fontAlgn="auto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должен знать, что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http://900igr.net/datai/literatura/Oseeva-Volshebnoe-slovo/0011-013-Domashnee-zadanie-stranitsa-87-92-vyrazitelnoe-chteni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724" y="6113953"/>
            <a:ext cx="478952" cy="577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3" descr="C:\Users\user\Desktop\МАМА1\Картинки\140981444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6019" y="683391"/>
            <a:ext cx="1335519" cy="681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 descr="C:\Users\user\Desktop\МАМА\Картинки\apogoda-6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1268760"/>
            <a:ext cx="10953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нак запрета 6"/>
          <p:cNvSpPr/>
          <p:nvPr/>
        </p:nvSpPr>
        <p:spPr>
          <a:xfrm>
            <a:off x="6716902" y="2008569"/>
            <a:ext cx="792163" cy="782637"/>
          </a:xfrm>
          <a:prstGeom prst="noSmoking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01403"/>
              </p:ext>
            </p:extLst>
          </p:nvPr>
        </p:nvGraphicFramePr>
        <p:xfrm>
          <a:off x="311652" y="3146776"/>
          <a:ext cx="6640998" cy="2409986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659729"/>
                <a:gridCol w="1660423"/>
                <a:gridCol w="2492793"/>
                <a:gridCol w="828053"/>
              </a:tblGrid>
              <a:tr h="517178"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u="sng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Лист </a:t>
                      </a:r>
                      <a:r>
                        <a:rPr lang="ru-RU" sz="1800" b="0" u="sng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самоконтроля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71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 ученика</a:t>
                      </a:r>
                      <a:endParaRPr lang="ru-RU" sz="1800" b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Устные вопросы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практические задания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85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баллов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85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баллов</a:t>
                      </a:r>
                      <a:endParaRPr lang="ru-RU" sz="1800" b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85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800" b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83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287801" y="760231"/>
            <a:ext cx="6954198" cy="5435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дифференцированное задание из сборника для проведения письменного экзамена по математике за курс основной школы по изученной теме</a:t>
            </a:r>
          </a:p>
          <a:p>
            <a:pPr marL="0" indent="0"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1.Решить систему тремя способами</a:t>
            </a:r>
          </a:p>
          <a:p>
            <a:pPr marL="0" indent="0"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Х+У=9                              «4»</a:t>
            </a:r>
          </a:p>
          <a:p>
            <a:pPr marL="0" indent="0"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У</a:t>
            </a:r>
            <a:r>
              <a:rPr lang="en-US" alt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^2</a:t>
            </a:r>
            <a:r>
              <a:rPr lang="ru-RU" alt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+Х=9</a:t>
            </a:r>
          </a:p>
          <a:p>
            <a:pPr marL="0" indent="0"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2. Решите систему графическим способом</a:t>
            </a:r>
          </a:p>
          <a:p>
            <a:pPr marL="0" indent="0">
              <a:buNone/>
            </a:pPr>
            <a:r>
              <a:rPr lang="ru-RU" altLang="ru-RU" sz="2800" b="1" dirty="0">
                <a:solidFill>
                  <a:srgbClr val="002060"/>
                </a:solidFill>
                <a:latin typeface="Monotype Corsiva" pitchFamily="66" charset="0"/>
              </a:rPr>
              <a:t>У-Х^2 =1                          «5»</a:t>
            </a:r>
          </a:p>
          <a:p>
            <a:pPr marL="0" indent="0">
              <a:buNone/>
            </a:pPr>
            <a:r>
              <a:rPr lang="ru-RU" altLang="ru-RU" sz="2800" b="1" dirty="0">
                <a:solidFill>
                  <a:srgbClr val="002060"/>
                </a:solidFill>
                <a:latin typeface="Monotype Corsiva" pitchFamily="66" charset="0"/>
              </a:rPr>
              <a:t>2Х+ У=7</a:t>
            </a:r>
          </a:p>
          <a:p>
            <a:pPr marL="0" indent="0"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Задание выполнить на компьютере  и отправить учителю на почтовый ящик</a:t>
            </a:r>
          </a:p>
          <a:p>
            <a:pPr marL="0" indent="0">
              <a:buNone/>
            </a:pPr>
            <a:r>
              <a:rPr lang="en-US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lady.vihlyantzeva@yandex.ru</a:t>
            </a:r>
            <a:endParaRPr lang="ru-RU" alt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Прямоугольник 4"/>
          <p:cNvSpPr>
            <a:spLocks noChangeArrowheads="1"/>
          </p:cNvSpPr>
          <p:nvPr/>
        </p:nvSpPr>
        <p:spPr bwMode="auto">
          <a:xfrm>
            <a:off x="179512" y="116632"/>
            <a:ext cx="35433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Домашнее задание:</a:t>
            </a:r>
          </a:p>
        </p:txBody>
      </p:sp>
      <p:pic>
        <p:nvPicPr>
          <p:cNvPr id="17412" name="Picture 4" descr="j042820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716359"/>
            <a:ext cx="1820862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Левая фигурная скобка 1"/>
          <p:cNvSpPr/>
          <p:nvPr/>
        </p:nvSpPr>
        <p:spPr>
          <a:xfrm>
            <a:off x="262709" y="2370584"/>
            <a:ext cx="155448" cy="9144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Левая фигурная скобка 5"/>
          <p:cNvSpPr/>
          <p:nvPr/>
        </p:nvSpPr>
        <p:spPr>
          <a:xfrm>
            <a:off x="250980" y="3818976"/>
            <a:ext cx="155448" cy="9144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0825" y="476250"/>
            <a:ext cx="2928938" cy="107156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 dirty="0">
                <a:solidFill>
                  <a:srgbClr val="002060"/>
                </a:solidFill>
              </a:rPr>
              <a:t>Графический  способ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928144" y="1781176"/>
            <a:ext cx="2928937" cy="107156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 dirty="0">
                <a:solidFill>
                  <a:srgbClr val="002060"/>
                </a:solidFill>
              </a:rPr>
              <a:t>Способ подстановки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12160" y="2590274"/>
            <a:ext cx="2928937" cy="107156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 dirty="0">
                <a:solidFill>
                  <a:srgbClr val="002060"/>
                </a:solidFill>
              </a:rPr>
              <a:t>Способ сложения</a:t>
            </a:r>
          </a:p>
        </p:txBody>
      </p:sp>
      <p:sp>
        <p:nvSpPr>
          <p:cNvPr id="8" name="Text Box 36"/>
          <p:cNvSpPr txBox="1">
            <a:spLocks noChangeArrowheads="1"/>
          </p:cNvSpPr>
          <p:nvPr/>
        </p:nvSpPr>
        <p:spPr bwMode="auto">
          <a:xfrm>
            <a:off x="3179763" y="3789363"/>
            <a:ext cx="2256333" cy="1123950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i="1" dirty="0"/>
              <a:t>Точный,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400" b="1" i="1" dirty="0"/>
              <a:t>трудоемкий</a:t>
            </a:r>
            <a:endParaRPr lang="en-US" sz="2400" b="1" i="1" dirty="0"/>
          </a:p>
        </p:txBody>
      </p:sp>
      <p:sp>
        <p:nvSpPr>
          <p:cNvPr id="9" name="Text Box 37"/>
          <p:cNvSpPr txBox="1">
            <a:spLocks noChangeArrowheads="1"/>
          </p:cNvSpPr>
          <p:nvPr/>
        </p:nvSpPr>
        <p:spPr bwMode="auto">
          <a:xfrm>
            <a:off x="323528" y="2708275"/>
            <a:ext cx="2376264" cy="1328023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i="1" dirty="0"/>
              <a:t>Наглядный, трудоемкий, не точный</a:t>
            </a:r>
            <a:endParaRPr lang="en-US" sz="2400" b="1" i="1" dirty="0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5364163" y="4654551"/>
            <a:ext cx="3779837" cy="1941512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i="1" dirty="0"/>
              <a:t>Точный, быстрый, но 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400" b="1" i="1" dirty="0"/>
              <a:t>не всегда легко подобрать коэффициенты.</a:t>
            </a:r>
          </a:p>
        </p:txBody>
      </p:sp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1258888" y="1557338"/>
            <a:ext cx="433387" cy="1079500"/>
            <a:chOff x="1" y="-1"/>
            <a:chExt cx="1012590" cy="1446557"/>
          </a:xfrm>
        </p:grpSpPr>
        <p:sp>
          <p:nvSpPr>
            <p:cNvPr id="13" name="Нашивка 12"/>
            <p:cNvSpPr/>
            <p:nvPr/>
          </p:nvSpPr>
          <p:spPr>
            <a:xfrm rot="5400000">
              <a:off x="-216981" y="216982"/>
              <a:ext cx="1446557" cy="1012590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Нашивка 4"/>
            <p:cNvSpPr/>
            <p:nvPr/>
          </p:nvSpPr>
          <p:spPr>
            <a:xfrm>
              <a:off x="1" y="506294"/>
              <a:ext cx="1012590" cy="4339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9050" tIns="19050" rIns="19050" bIns="19050" spcCol="1270" anchor="ctr"/>
            <a:lstStyle/>
            <a:p>
              <a:pPr algn="ctr" defTabSz="13335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3000" dirty="0"/>
            </a:p>
          </p:txBody>
        </p:sp>
      </p:grpSp>
      <p:grpSp>
        <p:nvGrpSpPr>
          <p:cNvPr id="4" name="Группа 14"/>
          <p:cNvGrpSpPr>
            <a:grpSpLocks/>
          </p:cNvGrpSpPr>
          <p:nvPr/>
        </p:nvGrpSpPr>
        <p:grpSpPr bwMode="auto">
          <a:xfrm>
            <a:off x="4211638" y="2852738"/>
            <a:ext cx="361950" cy="863600"/>
            <a:chOff x="1" y="-1"/>
            <a:chExt cx="1012590" cy="1446557"/>
          </a:xfrm>
        </p:grpSpPr>
        <p:sp>
          <p:nvSpPr>
            <p:cNvPr id="16" name="Нашивка 15"/>
            <p:cNvSpPr/>
            <p:nvPr/>
          </p:nvSpPr>
          <p:spPr>
            <a:xfrm rot="5400000">
              <a:off x="-216982" y="216982"/>
              <a:ext cx="1446557" cy="1012590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Нашивка 4"/>
            <p:cNvSpPr/>
            <p:nvPr/>
          </p:nvSpPr>
          <p:spPr>
            <a:xfrm>
              <a:off x="1" y="505230"/>
              <a:ext cx="1012590" cy="4360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9050" tIns="19050" rIns="19050" bIns="19050" spcCol="1270" anchor="ctr"/>
            <a:lstStyle/>
            <a:p>
              <a:pPr algn="ctr" defTabSz="13335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3000" dirty="0"/>
            </a:p>
          </p:txBody>
        </p:sp>
      </p:grpSp>
      <p:grpSp>
        <p:nvGrpSpPr>
          <p:cNvPr id="7" name="Группа 17"/>
          <p:cNvGrpSpPr>
            <a:grpSpLocks/>
          </p:cNvGrpSpPr>
          <p:nvPr/>
        </p:nvGrpSpPr>
        <p:grpSpPr bwMode="auto">
          <a:xfrm>
            <a:off x="7389564" y="3789363"/>
            <a:ext cx="361950" cy="865187"/>
            <a:chOff x="1" y="-1"/>
            <a:chExt cx="1012590" cy="1446557"/>
          </a:xfrm>
        </p:grpSpPr>
        <p:sp>
          <p:nvSpPr>
            <p:cNvPr id="19" name="Нашивка 18"/>
            <p:cNvSpPr/>
            <p:nvPr/>
          </p:nvSpPr>
          <p:spPr>
            <a:xfrm rot="5400000">
              <a:off x="-216984" y="216983"/>
              <a:ext cx="1446557" cy="1012590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Нашивка 4"/>
            <p:cNvSpPr/>
            <p:nvPr/>
          </p:nvSpPr>
          <p:spPr>
            <a:xfrm>
              <a:off x="1" y="506957"/>
              <a:ext cx="1012590" cy="4326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9050" tIns="19050" rIns="19050" bIns="19050" spcCol="1270" anchor="ctr"/>
            <a:lstStyle/>
            <a:p>
              <a:pPr algn="ctr" defTabSz="13335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3000" dirty="0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3492500" y="333375"/>
            <a:ext cx="4078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Подведем итоги! </a:t>
            </a:r>
          </a:p>
        </p:txBody>
      </p:sp>
      <p:pic>
        <p:nvPicPr>
          <p:cNvPr id="21" name="Picture 4" descr="C:\Users\user\Desktop\вопрос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262529"/>
            <a:ext cx="1854956" cy="228931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57423519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8" grpId="0" animBg="1"/>
      <p:bldP spid="9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332656"/>
            <a:ext cx="7056784" cy="4176464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 sz="3600" dirty="0">
                <a:solidFill>
                  <a:srgbClr val="002060"/>
                </a:solidFill>
                <a:latin typeface="Monotype Corsiva" panose="03010101010201010101" pitchFamily="66" charset="0"/>
              </a:rPr>
              <a:t>«Человеку, изучающему математику, часто полезнее решить одну и ту же задачу тремя различными способами, чем решить три-четыре различные задачи. Решая одну задачу различными методами, можно путем сравнений выяснить, какой из них короче и эффективнее. Так вырабатывается опыт» </a:t>
            </a:r>
            <a:r>
              <a:rPr lang="ru-RU" sz="36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			</a:t>
            </a:r>
          </a:p>
          <a:p>
            <a:pPr marL="0" indent="0">
              <a:buNone/>
              <a:defRPr/>
            </a:pPr>
            <a:r>
              <a:rPr lang="ru-RU" sz="3600" dirty="0">
                <a:solidFill>
                  <a:srgbClr val="002060"/>
                </a:solidFill>
                <a:latin typeface="Monotype Corsiva" panose="03010101010201010101" pitchFamily="66" charset="0"/>
              </a:rPr>
              <a:t>	</a:t>
            </a:r>
            <a:r>
              <a:rPr lang="ru-RU" sz="36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			</a:t>
            </a:r>
            <a:r>
              <a:rPr lang="ru-RU" sz="3600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Уолтер</a:t>
            </a:r>
            <a:r>
              <a:rPr lang="ru-RU" sz="36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Сойер</a:t>
            </a:r>
            <a:endParaRPr lang="ru-RU" altLang="ru-RU" sz="3600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18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948740" y="188640"/>
                <a:ext cx="6480720" cy="39828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ru-RU" sz="3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Из материалов  ОГЭ </a:t>
                </a:r>
              </a:p>
              <a:p>
                <a:r>
                  <a:rPr lang="ru-RU" sz="36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Задание</a:t>
                </a:r>
                <a:r>
                  <a:rPr lang="ru-RU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При каком р  верно решение системы    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</a:t>
                </a:r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  </a:t>
                </a:r>
                <a:endParaRPr lang="ru-RU" sz="36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en-US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endParaRPr lang="ru-RU" sz="3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 </a:t>
                </a:r>
                <a:r>
                  <a:rPr lang="ru-RU" sz="36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ru-RU" sz="36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 </a:t>
                </a:r>
                <a:r>
                  <a:rPr lang="ru-RU" sz="36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ru-RU" sz="36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740" y="188640"/>
                <a:ext cx="6480720" cy="3982885"/>
              </a:xfrm>
              <a:prstGeom prst="rect">
                <a:avLst/>
              </a:prstGeom>
              <a:blipFill rotWithShape="1">
                <a:blip r:embed="rId2"/>
                <a:stretch>
                  <a:fillRect l="-2916" b="-47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utoShape 2"/>
          <p:cNvSpPr>
            <a:spLocks/>
          </p:cNvSpPr>
          <p:nvPr/>
        </p:nvSpPr>
        <p:spPr bwMode="auto">
          <a:xfrm>
            <a:off x="964973" y="2564904"/>
            <a:ext cx="45719" cy="1532292"/>
          </a:xfrm>
          <a:prstGeom prst="leftBrace">
            <a:avLst>
              <a:gd name="adj1" fmla="val 79239"/>
              <a:gd name="adj2" fmla="val 5000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982167" y="4365104"/>
                <a:ext cx="6271323" cy="13947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altLang="ru-RU" sz="2800" dirty="0">
                    <a:latin typeface="Times New Roman" panose="02020603050405020304" pitchFamily="18" charset="0"/>
                    <a:ea typeface="Calibri" pitchFamily="34" charset="0"/>
                    <a:cs typeface="Times New Roman" panose="02020603050405020304" pitchFamily="18" charset="0"/>
                  </a:rPr>
                  <a:t>Решение:  Надо решить систему        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smtClean="0">
                            <a:solidFill>
                              <a:srgbClr val="7030A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srgbClr val="7030A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>
                            <a:solidFill>
                              <a:srgbClr val="7030A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у= </a:t>
                </a:r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ru-RU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  </a:t>
                </a:r>
                <a:endParaRPr lang="ru-RU" sz="28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ru-RU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endParaRPr lang="ru-RU" sz="2800" b="1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167" y="4365104"/>
                <a:ext cx="6271323" cy="1394741"/>
              </a:xfrm>
              <a:prstGeom prst="rect">
                <a:avLst/>
              </a:prstGeom>
              <a:blipFill rotWithShape="1">
                <a:blip r:embed="rId3"/>
                <a:stretch>
                  <a:fillRect l="-1944" t="-4367" b="-113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utoShape 2"/>
          <p:cNvSpPr>
            <a:spLocks/>
          </p:cNvSpPr>
          <p:nvPr/>
        </p:nvSpPr>
        <p:spPr bwMode="auto">
          <a:xfrm>
            <a:off x="976486" y="4917359"/>
            <a:ext cx="45719" cy="842485"/>
          </a:xfrm>
          <a:prstGeom prst="leftBrace">
            <a:avLst>
              <a:gd name="adj1" fmla="val 79239"/>
              <a:gd name="adj2" fmla="val 5000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40571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052736"/>
            <a:ext cx="6336704" cy="1440160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18.01.2023</a:t>
            </a:r>
            <a:br>
              <a:rPr lang="ru-RU" sz="40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</a:b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алгебры в 9 классе </a:t>
            </a: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одной </a:t>
            </a: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Тема урока: «Решение систем уравнений второй степени»</a:t>
            </a:r>
            <a:endParaRPr lang="ru-RU" sz="40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2096" y="3351595"/>
            <a:ext cx="741682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Monotype Corsiva" pitchFamily="66" charset="0"/>
              </a:rPr>
              <a:t>Цель урока</a:t>
            </a:r>
            <a:r>
              <a:rPr lang="ru-RU" sz="2800" dirty="0" smtClean="0">
                <a:solidFill>
                  <a:srgbClr val="002060"/>
                </a:solidFill>
                <a:latin typeface="Monotype Corsiva" pitchFamily="66" charset="0"/>
              </a:rPr>
              <a:t>: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Обобщение и систематизация знаний и умений по теме </a:t>
            </a:r>
            <a:r>
              <a:rPr lang="ru-RU" sz="32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« Решение </a:t>
            </a:r>
            <a:r>
              <a:rPr lang="ru-RU" sz="3200" dirty="0">
                <a:solidFill>
                  <a:srgbClr val="002060"/>
                </a:solidFill>
                <a:latin typeface="Monotype Corsiva" panose="03010101010201010101" pitchFamily="66" charset="0"/>
              </a:rPr>
              <a:t>систем уравнений второй степени»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ОГЭ по математике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Прямоугольник 4"/>
          <p:cNvSpPr>
            <a:spLocks noChangeArrowheads="1"/>
          </p:cNvSpPr>
          <p:nvPr/>
        </p:nvSpPr>
        <p:spPr bwMode="auto">
          <a:xfrm>
            <a:off x="1414195" y="188640"/>
            <a:ext cx="38459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4400" b="1" dirty="0">
                <a:solidFill>
                  <a:srgbClr val="002060"/>
                </a:solidFill>
                <a:latin typeface="Monotype Corsiva" pitchFamily="66" charset="0"/>
              </a:rPr>
              <a:t>Критерии </a:t>
            </a:r>
            <a:r>
              <a:rPr lang="ru-RU" altLang="ru-RU" sz="4400" b="1" dirty="0" smtClean="0">
                <a:solidFill>
                  <a:srgbClr val="002060"/>
                </a:solidFill>
                <a:latin typeface="Monotype Corsiva" pitchFamily="66" charset="0"/>
              </a:rPr>
              <a:t>успеха</a:t>
            </a:r>
            <a:endParaRPr lang="ru-RU" altLang="ru-RU" sz="44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982981"/>
            <a:ext cx="7393161" cy="6444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называется решением уравнения с двумя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переменными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Равносильные уравнения</a:t>
            </a:r>
          </a:p>
          <a:p>
            <a:pPr>
              <a:lnSpc>
                <a:spcPct val="115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называем графиком уравнения с двумя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переменными</a:t>
            </a:r>
          </a:p>
          <a:p>
            <a:pPr>
              <a:lnSpc>
                <a:spcPct val="115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 решений может иметь система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уравнений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решается система графическим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чего зависит количество решений системы уравнений при графическом способе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решить систему способом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подстановки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разница, из какого уравнения системы получить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подстановку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решить систему способом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сложения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06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05092299"/>
                  </p:ext>
                </p:extLst>
              </p:nvPr>
            </p:nvGraphicFramePr>
            <p:xfrm>
              <a:off x="395536" y="692696"/>
              <a:ext cx="6912768" cy="5853684"/>
            </p:xfrm>
            <a:graphic>
              <a:graphicData uri="http://schemas.openxmlformats.org/drawingml/2006/table">
                <a:tbl>
                  <a:tblPr firstRow="1" firstCol="1" bandRow="1">
                    <a:tableStyleId>{BC89EF96-8CEA-46FF-86C4-4CE0E7609802}</a:tableStyleId>
                  </a:tblPr>
                  <a:tblGrid>
                    <a:gridCol w="2232248"/>
                    <a:gridCol w="4680520"/>
                  </a:tblGrid>
                  <a:tr h="22855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            Вопросы</a:t>
                          </a:r>
                          <a:endParaRPr lang="ru-RU" sz="14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56439" marR="56439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ответы</a:t>
                          </a:r>
                          <a:endParaRPr lang="ru-RU" sz="140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56439" marR="56439" marT="0" marB="0"/>
                    </a:tc>
                  </a:tr>
                  <a:tr h="76274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1.Что называется решением уравнения с двумя переменными?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56439" marR="56439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Решением уравнения с двумя переменными называется пара значений переменных, обращающая это уравнение в верное равенство.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56439" marR="56439" marT="0" marB="0"/>
                    </a:tc>
                  </a:tr>
                  <a:tr h="50405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2.Равносильные уравнения – это…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56439" marR="56439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Это два уравнения с двумя переменными, имеющие одно и то же  множество решений.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56439" marR="56439" marT="0" marB="0"/>
                    </a:tc>
                  </a:tr>
                  <a:tr h="86409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3.Что мы называем графиком уравнения с двумя переменными?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56439" marR="56439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Графиком уравнения с двумя переменными называется множество точек координатной плоскости, координаты которых обращают уравнение в верное равенство.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56439" marR="56439" marT="0" marB="0"/>
                    </a:tc>
                  </a:tr>
                  <a:tr h="46215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4. Сколько пар решений может иметь система уравнений?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56439" marR="56439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Одну. Две, несколько пар чисел.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56439" marR="56439" marT="0" marB="0"/>
                    </a:tc>
                  </a:tr>
                  <a:tr h="199509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5. Назовите, что является графиком следующих функции?</a:t>
                          </a:r>
                        </a:p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а) х</a:t>
                          </a:r>
                          <a:r>
                            <a:rPr lang="ru-RU" sz="1600" baseline="30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 </a:t>
                          </a: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+ у</a:t>
                          </a:r>
                          <a:r>
                            <a:rPr lang="ru-RU" sz="1600" baseline="30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 </a:t>
                          </a: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 9</a:t>
                          </a:r>
                        </a:p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б) х – 2у =8</a:t>
                          </a:r>
                        </a:p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в)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ru-RU" sz="1600">
                                      <a:effectLst/>
                                      <a:latin typeface="Cambria Math"/>
                                    </a:rPr>
                                    <m:t> х</m:t>
                                  </m:r>
                                </m:e>
                              </m:d>
                              <m:r>
                                <a:rPr lang="ru-RU" sz="1600">
                                  <a:effectLst/>
                                  <a:latin typeface="Cambria Math"/>
                                </a:rPr>
                                <m:t>=2</m:t>
                              </m:r>
                            </m:oMath>
                          </a14:m>
                          <a:endParaRPr lang="ru-RU" sz="1600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ru-RU" sz="16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г</a:t>
                          </a: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 </a:t>
                          </a:r>
                          <a:r>
                            <a:rPr lang="ru-RU" sz="16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ху</a:t>
                          </a: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6</a:t>
                          </a:r>
                        </a:p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ru-RU" sz="16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</a:t>
                          </a: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 х</a:t>
                          </a:r>
                          <a:r>
                            <a:rPr lang="ru-RU" sz="1600" baseline="30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 </a:t>
                          </a: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+ (у -1)</a:t>
                          </a:r>
                          <a:r>
                            <a:rPr lang="ru-RU" sz="1600" baseline="30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  </a:t>
                          </a: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 1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56439" marR="56439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а) окружность с центром (0;0) и </a:t>
                          </a: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</a:t>
                          </a: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3.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r>
                            <a:rPr lang="ru-RU" sz="16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б</a:t>
                          </a: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 прямая у = 0,5х – 4.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r>
                            <a:rPr lang="ru-RU" sz="16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в) </a:t>
                          </a: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прямые х = 2 и х = -2.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r>
                            <a:rPr lang="ru-RU" sz="16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г) </a:t>
                          </a: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1600">
                                      <a:effectLst/>
                                      <a:latin typeface="Cambria Math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ru-RU" sz="1600">
                                      <a:effectLst/>
                                      <a:latin typeface="Cambria Math"/>
                                    </a:rPr>
                                    <m:t>х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- гипербола I  и III четверти.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r>
                            <a:rPr lang="ru-RU" sz="16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д) </a:t>
                          </a:r>
                          <a:r>
                            <a:rPr lang="ru-RU" sz="16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окруж</a:t>
                          </a: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с центром (0;1) и </a:t>
                          </a: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</a:t>
                          </a: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1.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56439" marR="56439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05092299"/>
                  </p:ext>
                </p:extLst>
              </p:nvPr>
            </p:nvGraphicFramePr>
            <p:xfrm>
              <a:off x="395536" y="692696"/>
              <a:ext cx="6912768" cy="5741289"/>
            </p:xfrm>
            <a:graphic>
              <a:graphicData uri="http://schemas.openxmlformats.org/drawingml/2006/table">
                <a:tbl>
                  <a:tblPr firstRow="1" firstCol="1" bandRow="1">
                    <a:tableStyleId>{BC89EF96-8CEA-46FF-86C4-4CE0E7609802}</a:tableStyleId>
                  </a:tblPr>
                  <a:tblGrid>
                    <a:gridCol w="2232248"/>
                    <a:gridCol w="4680520"/>
                  </a:tblGrid>
                  <a:tr h="24536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            Вопросы</a:t>
                          </a:r>
                          <a:endParaRPr lang="ru-RU" sz="14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56439" marR="56439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ответы</a:t>
                          </a:r>
                          <a:endParaRPr lang="ru-RU" sz="140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56439" marR="56439" marT="0" marB="0"/>
                    </a:tc>
                  </a:tr>
                  <a:tr h="81876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1.Что называется решением уравнения с двумя переменными?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56439" marR="56439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Решением уравнения с двумя переменными называется пара значений переменных, обращающая это уравнение в верное равенство.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56439" marR="56439" marT="0" marB="0"/>
                    </a:tc>
                  </a:tr>
                  <a:tr h="53835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2.Равносильные уравнения – это…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56439" marR="56439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Это два уравнения с двумя переменными, имеющие одно и то же  множество решений.</a:t>
                          </a:r>
                          <a:endParaRPr lang="ru-RU" sz="160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56439" marR="56439" marT="0" marB="0"/>
                    </a:tc>
                  </a:tr>
                  <a:tr h="109918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3.Что мы называем графиком уравнения с двумя переменными?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56439" marR="56439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Графиком уравнения с двумя переменными называется множество точек координатной плоскости, координаты которых обращают уравнение в верное равенство.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56439" marR="56439" marT="0" marB="0"/>
                    </a:tc>
                  </a:tr>
                  <a:tr h="81876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4. Сколько пар решений может иметь система уравнений?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56439" marR="56439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Одну. Две, несколько пар чисел.</a:t>
                          </a:r>
                          <a:endParaRPr lang="ru-RU" sz="16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56439" marR="56439" marT="0" marB="0"/>
                    </a:tc>
                  </a:tr>
                  <a:tr h="222084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6439" marR="56439" marT="0" marB="0">
                        <a:blipFill rotWithShape="1">
                          <a:blip r:embed="rId2"/>
                          <a:stretch>
                            <a:fillRect l="-273" t="-160440" r="-209836" b="-60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6439" marR="56439" marT="0" marB="0">
                        <a:blipFill rotWithShape="1">
                          <a:blip r:embed="rId2"/>
                          <a:stretch>
                            <a:fillRect l="-47786" t="-160440" b="-6044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3" name="Прямоугольник 2"/>
          <p:cNvSpPr/>
          <p:nvPr/>
        </p:nvSpPr>
        <p:spPr>
          <a:xfrm>
            <a:off x="251520" y="188640"/>
            <a:ext cx="6035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kk-KZ" altLang="ru-RU" sz="2400" b="1" dirty="0">
                <a:solidFill>
                  <a:srgbClr val="002060"/>
                </a:solidFill>
                <a:latin typeface="Monotype Corsiva" panose="03010101010201010101" pitchFamily="66" charset="0"/>
                <a:cs typeface="Times New Roman" pitchFamily="18" charset="0"/>
              </a:rPr>
              <a:t>Краткие вопросы: Стратегия «Мозговой штурм» </a:t>
            </a:r>
            <a:endParaRPr lang="ru-RU" altLang="ru-RU" sz="2400" b="1" dirty="0">
              <a:solidFill>
                <a:srgbClr val="002060"/>
              </a:solidFill>
              <a:latin typeface="Monotype Corsiva" panose="03010101010201010101" pitchFamily="66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86963" y="980728"/>
            <a:ext cx="4536503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691899" y="1766268"/>
            <a:ext cx="4544397" cy="5106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691898" y="2348880"/>
            <a:ext cx="4544397" cy="1008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691899" y="3429000"/>
            <a:ext cx="4544396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699792" y="4293096"/>
            <a:ext cx="4536504" cy="20162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210425" cy="1203325"/>
          </a:xfrm>
        </p:spPr>
        <p:txBody>
          <a:bodyPr>
            <a:normAutofit/>
          </a:bodyPr>
          <a:lstStyle/>
          <a:p>
            <a:pPr algn="l" eaLnBrk="1" hangingPunct="1"/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решения систем уравнений с двумя переменными: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457200" y="2071688"/>
            <a:ext cx="7467600" cy="40544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   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19101" y="2420888"/>
            <a:ext cx="2928937" cy="107156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 dirty="0">
                <a:solidFill>
                  <a:srgbClr val="002060"/>
                </a:solidFill>
              </a:rPr>
              <a:t>Графический  способ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27784" y="4077072"/>
            <a:ext cx="2928938" cy="107156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 dirty="0">
                <a:solidFill>
                  <a:srgbClr val="002060"/>
                </a:solidFill>
              </a:rPr>
              <a:t>Способ сложения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98677" y="2565399"/>
            <a:ext cx="2928938" cy="107156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 dirty="0">
                <a:solidFill>
                  <a:srgbClr val="002060"/>
                </a:solidFill>
              </a:rPr>
              <a:t>Способ подстановки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3767138" y="1640613"/>
            <a:ext cx="0" cy="2121151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572000" y="1532663"/>
            <a:ext cx="792163" cy="7921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1691680" y="1640613"/>
            <a:ext cx="1008062" cy="576262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6" name="Picture 4" descr="C:\Users\user\Desktop\вопрос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9500" y="4293096"/>
            <a:ext cx="1776328" cy="219227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2411413" y="5013325"/>
            <a:ext cx="457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827973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0661" y="908720"/>
            <a:ext cx="756084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остроить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графики уравнения в одной координатной плоскости; 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Найти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координаты точек пересечения графиков, которые и будут решением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системы.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системы уравнений, если она решается графическим способом, записывается приближенным равенством для значений переменных.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решений системы уравнений при графическом способе зависит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точек пересечения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0661" y="81934"/>
            <a:ext cx="40078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Графический способ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0832" y="548680"/>
            <a:ext cx="19637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Необходимо: </a:t>
            </a:r>
            <a:endParaRPr lang="ru-RU" sz="2400" dirty="0"/>
          </a:p>
        </p:txBody>
      </p:sp>
      <p:pic>
        <p:nvPicPr>
          <p:cNvPr id="8" name="Рисунок 62" descr="img0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1" t="8286" r="2084" b="16232"/>
          <a:stretch>
            <a:fillRect/>
          </a:stretch>
        </p:blipFill>
        <p:spPr bwMode="auto">
          <a:xfrm>
            <a:off x="187239" y="3760932"/>
            <a:ext cx="2150928" cy="25202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3" descr="img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1" t="10368" r="3026" b="14554"/>
          <a:stretch>
            <a:fillRect/>
          </a:stretch>
        </p:blipFill>
        <p:spPr bwMode="auto">
          <a:xfrm>
            <a:off x="4499992" y="3729115"/>
            <a:ext cx="2257378" cy="25081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63" descr="img0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6" t="16422" r="1390" b="8652"/>
          <a:stretch>
            <a:fillRect/>
          </a:stretch>
        </p:blipFill>
        <p:spPr bwMode="auto">
          <a:xfrm>
            <a:off x="6761327" y="3729115"/>
            <a:ext cx="2183524" cy="25081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61" descr="img0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64" r="3365" b="15497"/>
          <a:stretch>
            <a:fillRect/>
          </a:stretch>
        </p:blipFill>
        <p:spPr bwMode="auto">
          <a:xfrm>
            <a:off x="2367910" y="3760932"/>
            <a:ext cx="2218263" cy="25202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Штриховая стрелка вправо 11">
            <a:hlinkClick r:id="rId6" action="ppaction://hlinkfile"/>
          </p:cNvPr>
          <p:cNvSpPr/>
          <p:nvPr/>
        </p:nvSpPr>
        <p:spPr>
          <a:xfrm>
            <a:off x="6228184" y="6281212"/>
            <a:ext cx="432048" cy="432048"/>
          </a:xfrm>
          <a:prstGeom prst="strip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19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AutoShape 7"/>
          <p:cNvSpPr>
            <a:spLocks/>
          </p:cNvSpPr>
          <p:nvPr/>
        </p:nvSpPr>
        <p:spPr bwMode="auto">
          <a:xfrm>
            <a:off x="431800" y="3355974"/>
            <a:ext cx="215900" cy="1150938"/>
          </a:xfrm>
          <a:prstGeom prst="leftBrace">
            <a:avLst>
              <a:gd name="adj1" fmla="val 44424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545649" y="3429000"/>
            <a:ext cx="208915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 b="1" dirty="0"/>
              <a:t>x – y = 7</a:t>
            </a:r>
            <a:r>
              <a:rPr lang="ru-RU" altLang="ru-RU" sz="2400" b="1" dirty="0"/>
              <a:t>;</a:t>
            </a:r>
          </a:p>
          <a:p>
            <a:pPr>
              <a:spcBef>
                <a:spcPct val="50000"/>
              </a:spcBef>
            </a:pPr>
            <a:r>
              <a:rPr lang="en-US" altLang="ru-RU" sz="2400" b="1" dirty="0"/>
              <a:t>X</a:t>
            </a:r>
            <a:r>
              <a:rPr lang="en-US" altLang="ru-RU" sz="2400" b="1" baseline="30000" dirty="0"/>
              <a:t>2</a:t>
            </a:r>
            <a:r>
              <a:rPr lang="en-US" altLang="ru-RU" sz="2400" b="1" dirty="0"/>
              <a:t> + y</a:t>
            </a:r>
            <a:r>
              <a:rPr lang="en-US" altLang="ru-RU" sz="2400" b="1" baseline="30000" dirty="0"/>
              <a:t>2 </a:t>
            </a:r>
            <a:r>
              <a:rPr lang="en-US" altLang="ru-RU" sz="2400" b="1" dirty="0"/>
              <a:t>= 13</a:t>
            </a:r>
            <a:r>
              <a:rPr lang="en-US" altLang="ru-RU" sz="2400" b="1" baseline="30000" dirty="0"/>
              <a:t>2</a:t>
            </a:r>
            <a:r>
              <a:rPr lang="ru-RU" altLang="ru-RU" sz="2400" b="1" dirty="0"/>
              <a:t>;</a:t>
            </a:r>
          </a:p>
        </p:txBody>
      </p:sp>
      <p:sp>
        <p:nvSpPr>
          <p:cNvPr id="41993" name="AutoShape 9"/>
          <p:cNvSpPr>
            <a:spLocks/>
          </p:cNvSpPr>
          <p:nvPr/>
        </p:nvSpPr>
        <p:spPr bwMode="auto">
          <a:xfrm>
            <a:off x="2332851" y="3388540"/>
            <a:ext cx="215900" cy="1150938"/>
          </a:xfrm>
          <a:prstGeom prst="leftBrace">
            <a:avLst>
              <a:gd name="adj1" fmla="val 44424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2420663" y="3388540"/>
            <a:ext cx="3024188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 b="1" dirty="0"/>
              <a:t>x = 7 + y</a:t>
            </a:r>
            <a:r>
              <a:rPr lang="ru-RU" altLang="ru-RU" sz="2400" b="1" dirty="0"/>
              <a:t>;</a:t>
            </a:r>
          </a:p>
          <a:p>
            <a:pPr>
              <a:spcBef>
                <a:spcPct val="50000"/>
              </a:spcBef>
            </a:pPr>
            <a:r>
              <a:rPr lang="ru-RU" altLang="ru-RU" sz="2400" b="1" dirty="0"/>
              <a:t>(7 + </a:t>
            </a:r>
            <a:r>
              <a:rPr lang="en-US" altLang="ru-RU" sz="2400" b="1" dirty="0"/>
              <a:t>y)</a:t>
            </a:r>
            <a:r>
              <a:rPr lang="en-US" altLang="ru-RU" sz="2400" b="1" baseline="30000" dirty="0"/>
              <a:t>2</a:t>
            </a:r>
            <a:r>
              <a:rPr lang="en-US" altLang="ru-RU" sz="2400" b="1" dirty="0"/>
              <a:t> + y</a:t>
            </a:r>
            <a:r>
              <a:rPr lang="en-US" altLang="ru-RU" sz="2400" b="1" baseline="30000" dirty="0"/>
              <a:t>2</a:t>
            </a:r>
            <a:r>
              <a:rPr lang="en-US" altLang="ru-RU" sz="2400" b="1" dirty="0"/>
              <a:t> = 169</a:t>
            </a:r>
            <a:r>
              <a:rPr lang="ru-RU" altLang="ru-RU" sz="2400" b="1" dirty="0"/>
              <a:t>;</a:t>
            </a:r>
          </a:p>
        </p:txBody>
      </p:sp>
      <p:sp>
        <p:nvSpPr>
          <p:cNvPr id="41995" name="AutoShape 11"/>
          <p:cNvSpPr>
            <a:spLocks/>
          </p:cNvSpPr>
          <p:nvPr/>
        </p:nvSpPr>
        <p:spPr bwMode="auto">
          <a:xfrm>
            <a:off x="5004172" y="3391502"/>
            <a:ext cx="215900" cy="1150938"/>
          </a:xfrm>
          <a:prstGeom prst="leftBrace">
            <a:avLst>
              <a:gd name="adj1" fmla="val 44424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5220072" y="3464527"/>
            <a:ext cx="3960812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 b="1" dirty="0"/>
              <a:t>x = 7 + y</a:t>
            </a:r>
            <a:r>
              <a:rPr lang="ru-RU" altLang="ru-RU" sz="2400" b="1" dirty="0"/>
              <a:t>;</a:t>
            </a:r>
          </a:p>
          <a:p>
            <a:pPr>
              <a:spcBef>
                <a:spcPct val="50000"/>
              </a:spcBef>
            </a:pPr>
            <a:r>
              <a:rPr lang="en-US" altLang="ru-RU" sz="2400" b="1" dirty="0"/>
              <a:t>49 +14y + y</a:t>
            </a:r>
            <a:r>
              <a:rPr lang="en-US" altLang="ru-RU" sz="2400" b="1" baseline="30000" dirty="0"/>
              <a:t>2</a:t>
            </a:r>
            <a:r>
              <a:rPr lang="en-US" altLang="ru-RU" sz="2400" b="1" dirty="0"/>
              <a:t>+y</a:t>
            </a:r>
            <a:r>
              <a:rPr lang="en-US" altLang="ru-RU" sz="2400" b="1" baseline="30000" dirty="0"/>
              <a:t>2</a:t>
            </a:r>
            <a:r>
              <a:rPr lang="en-US" altLang="ru-RU" sz="2400" b="1" dirty="0"/>
              <a:t> = 169</a:t>
            </a:r>
            <a:endParaRPr lang="ru-RU" altLang="ru-RU" sz="2400" b="1" dirty="0"/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1732764" y="4862877"/>
            <a:ext cx="259151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 b="1" dirty="0">
                <a:solidFill>
                  <a:srgbClr val="0033CC"/>
                </a:solidFill>
              </a:rPr>
              <a:t>2y</a:t>
            </a:r>
            <a:r>
              <a:rPr lang="en-US" altLang="ru-RU" sz="2400" b="1" baseline="30000" dirty="0">
                <a:solidFill>
                  <a:srgbClr val="0033CC"/>
                </a:solidFill>
              </a:rPr>
              <a:t>2</a:t>
            </a:r>
            <a:r>
              <a:rPr lang="en-US" altLang="ru-RU" sz="2400" b="1" dirty="0">
                <a:solidFill>
                  <a:srgbClr val="0033CC"/>
                </a:solidFill>
              </a:rPr>
              <a:t> + 14y – 120 = </a:t>
            </a:r>
            <a:r>
              <a:rPr lang="en-US" altLang="ru-RU" sz="2400" b="1" dirty="0" smtClean="0">
                <a:solidFill>
                  <a:srgbClr val="0033CC"/>
                </a:solidFill>
              </a:rPr>
              <a:t>0</a:t>
            </a:r>
            <a:r>
              <a:rPr lang="ru-RU" altLang="ru-RU" sz="2400" b="1" dirty="0" smtClean="0">
                <a:solidFill>
                  <a:srgbClr val="0033CC"/>
                </a:solidFill>
              </a:rPr>
              <a:t>    </a:t>
            </a:r>
            <a:r>
              <a:rPr lang="en-US" altLang="ru-RU" sz="2400" b="1" dirty="0" smtClean="0">
                <a:solidFill>
                  <a:srgbClr val="0033CC"/>
                </a:solidFill>
              </a:rPr>
              <a:t>y</a:t>
            </a:r>
            <a:r>
              <a:rPr lang="en-US" altLang="ru-RU" sz="2400" b="1" baseline="30000" dirty="0" smtClean="0">
                <a:solidFill>
                  <a:srgbClr val="0033CC"/>
                </a:solidFill>
              </a:rPr>
              <a:t>2</a:t>
            </a:r>
            <a:r>
              <a:rPr lang="en-US" altLang="ru-RU" sz="2400" b="1" dirty="0" smtClean="0">
                <a:solidFill>
                  <a:srgbClr val="0033CC"/>
                </a:solidFill>
              </a:rPr>
              <a:t> </a:t>
            </a:r>
            <a:r>
              <a:rPr lang="en-US" altLang="ru-RU" sz="2400" b="1" dirty="0">
                <a:solidFill>
                  <a:srgbClr val="0033CC"/>
                </a:solidFill>
              </a:rPr>
              <a:t>+7y – 60 = 0</a:t>
            </a:r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4357104" y="4789199"/>
            <a:ext cx="347302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ru-RU" sz="2400" b="1" dirty="0">
                <a:solidFill>
                  <a:srgbClr val="FF6600"/>
                </a:solidFill>
              </a:rPr>
              <a:t>y</a:t>
            </a:r>
            <a:r>
              <a:rPr lang="en-US" altLang="ru-RU" sz="2400" b="1" baseline="-25000" dirty="0">
                <a:solidFill>
                  <a:srgbClr val="FF6600"/>
                </a:solidFill>
              </a:rPr>
              <a:t>1</a:t>
            </a:r>
            <a:r>
              <a:rPr lang="en-US" altLang="ru-RU" sz="2400" b="1" dirty="0">
                <a:solidFill>
                  <a:srgbClr val="FF6600"/>
                </a:solidFill>
              </a:rPr>
              <a:t> = 5</a:t>
            </a:r>
            <a:r>
              <a:rPr lang="ru-RU" altLang="ru-RU" sz="2400" b="1" dirty="0" smtClean="0">
                <a:solidFill>
                  <a:srgbClr val="FF6600"/>
                </a:solidFill>
              </a:rPr>
              <a:t>,       </a:t>
            </a:r>
            <a:r>
              <a:rPr lang="en-US" altLang="ru-RU" sz="2400" b="1" dirty="0" smtClean="0">
                <a:solidFill>
                  <a:srgbClr val="002060"/>
                </a:solidFill>
              </a:rPr>
              <a:t>x</a:t>
            </a:r>
            <a:r>
              <a:rPr lang="en-US" altLang="ru-RU" sz="2400" b="1" baseline="-25000" dirty="0" smtClean="0">
                <a:solidFill>
                  <a:srgbClr val="002060"/>
                </a:solidFill>
              </a:rPr>
              <a:t>1</a:t>
            </a:r>
            <a:r>
              <a:rPr lang="en-US" altLang="ru-RU" sz="2400" b="1" dirty="0" smtClean="0">
                <a:solidFill>
                  <a:schemeClr val="hlink"/>
                </a:solidFill>
              </a:rPr>
              <a:t> </a:t>
            </a:r>
            <a:r>
              <a:rPr lang="en-US" altLang="ru-RU" sz="2400" b="1" dirty="0">
                <a:solidFill>
                  <a:srgbClr val="002060"/>
                </a:solidFill>
              </a:rPr>
              <a:t>= 7 + 5 = </a:t>
            </a:r>
            <a:r>
              <a:rPr lang="en-US" altLang="ru-RU" sz="2400" b="1" dirty="0" smtClean="0">
                <a:solidFill>
                  <a:srgbClr val="002060"/>
                </a:solidFill>
              </a:rPr>
              <a:t>12</a:t>
            </a:r>
            <a:endParaRPr lang="en-US" altLang="ru-RU" sz="2400" b="1" dirty="0">
              <a:solidFill>
                <a:srgbClr val="002060"/>
              </a:solidFill>
            </a:endParaRPr>
          </a:p>
          <a:p>
            <a:r>
              <a:rPr lang="en-US" altLang="ru-RU" sz="2400" b="1" dirty="0">
                <a:solidFill>
                  <a:srgbClr val="FF6600"/>
                </a:solidFill>
              </a:rPr>
              <a:t>y</a:t>
            </a:r>
            <a:r>
              <a:rPr lang="en-US" altLang="ru-RU" sz="2400" b="1" baseline="-25000" dirty="0">
                <a:solidFill>
                  <a:srgbClr val="FF6600"/>
                </a:solidFill>
              </a:rPr>
              <a:t>2</a:t>
            </a:r>
            <a:r>
              <a:rPr lang="en-US" altLang="ru-RU" sz="2400" b="1" dirty="0">
                <a:solidFill>
                  <a:srgbClr val="FF6600"/>
                </a:solidFill>
              </a:rPr>
              <a:t> = -</a:t>
            </a:r>
            <a:r>
              <a:rPr lang="en-US" altLang="ru-RU" sz="2400" b="1" dirty="0" smtClean="0">
                <a:solidFill>
                  <a:srgbClr val="FF6600"/>
                </a:solidFill>
              </a:rPr>
              <a:t>12</a:t>
            </a:r>
            <a:r>
              <a:rPr lang="ru-RU" altLang="ru-RU" sz="2400" b="1" dirty="0" smtClean="0">
                <a:solidFill>
                  <a:srgbClr val="FF6600"/>
                </a:solidFill>
              </a:rPr>
              <a:t>,    </a:t>
            </a:r>
            <a:r>
              <a:rPr lang="en-US" altLang="ru-RU" sz="2400" b="1" dirty="0" smtClean="0">
                <a:solidFill>
                  <a:srgbClr val="002060"/>
                </a:solidFill>
              </a:rPr>
              <a:t>x</a:t>
            </a:r>
            <a:r>
              <a:rPr lang="en-US" altLang="ru-RU" sz="2400" b="1" baseline="-25000" dirty="0" smtClean="0">
                <a:solidFill>
                  <a:srgbClr val="002060"/>
                </a:solidFill>
              </a:rPr>
              <a:t>2</a:t>
            </a:r>
            <a:r>
              <a:rPr lang="en-US" altLang="ru-RU" sz="2400" b="1" baseline="-25000" dirty="0" smtClean="0">
                <a:solidFill>
                  <a:srgbClr val="FF6600"/>
                </a:solidFill>
              </a:rPr>
              <a:t> </a:t>
            </a:r>
            <a:r>
              <a:rPr lang="en-US" altLang="ru-RU" sz="2400" b="1" dirty="0" smtClean="0">
                <a:solidFill>
                  <a:srgbClr val="002060"/>
                </a:solidFill>
              </a:rPr>
              <a:t>= </a:t>
            </a:r>
            <a:r>
              <a:rPr lang="ru-RU" altLang="ru-RU" sz="2400" b="1" dirty="0" smtClean="0">
                <a:solidFill>
                  <a:srgbClr val="002060"/>
                </a:solidFill>
              </a:rPr>
              <a:t>7 - 12</a:t>
            </a:r>
            <a:r>
              <a:rPr lang="en-US" altLang="ru-RU" sz="2400" b="1" dirty="0" smtClean="0">
                <a:solidFill>
                  <a:srgbClr val="002060"/>
                </a:solidFill>
              </a:rPr>
              <a:t>  </a:t>
            </a:r>
            <a:r>
              <a:rPr lang="en-US" altLang="ru-RU" sz="2400" b="1" dirty="0">
                <a:solidFill>
                  <a:srgbClr val="002060"/>
                </a:solidFill>
              </a:rPr>
              <a:t>= </a:t>
            </a:r>
            <a:r>
              <a:rPr lang="ru-RU" altLang="ru-RU" sz="2400" b="1" dirty="0" smtClean="0">
                <a:solidFill>
                  <a:srgbClr val="002060"/>
                </a:solidFill>
              </a:rPr>
              <a:t>-5</a:t>
            </a:r>
            <a:endParaRPr lang="en-US" altLang="ru-RU" sz="2400" b="1" dirty="0">
              <a:solidFill>
                <a:srgbClr val="002060"/>
              </a:solidFill>
            </a:endParaRPr>
          </a:p>
        </p:txBody>
      </p: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1803947" y="5918343"/>
            <a:ext cx="30241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dirty="0" smtClean="0">
                <a:solidFill>
                  <a:srgbClr val="002060"/>
                </a:solidFill>
              </a:rPr>
              <a:t>Ответ</a:t>
            </a:r>
            <a:r>
              <a:rPr lang="ru-RU" altLang="ru-RU" sz="2400" b="1" dirty="0">
                <a:solidFill>
                  <a:srgbClr val="002060"/>
                </a:solidFill>
              </a:rPr>
              <a:t>: </a:t>
            </a:r>
            <a:r>
              <a:rPr lang="ru-RU" altLang="ru-RU" sz="2400" b="1" dirty="0" smtClean="0">
                <a:solidFill>
                  <a:srgbClr val="002060"/>
                </a:solidFill>
              </a:rPr>
              <a:t>(5;12); (-12; -5)</a:t>
            </a:r>
            <a:endParaRPr lang="ru-RU" altLang="ru-RU" sz="2400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0825" y="159023"/>
            <a:ext cx="4033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подстановки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0825" y="620688"/>
            <a:ext cx="74168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Выражают из какого-нибудь уравнения системы одну переменную через другую;</a:t>
            </a: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Подставляют в другое уравнение системы вместо этой переменной полученное выражение;</a:t>
            </a: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Решают полученное уравнение с одной переменной;</a:t>
            </a: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Находят соответствующее  значение второй переменной, из подстановки.</a:t>
            </a:r>
          </a:p>
        </p:txBody>
      </p:sp>
      <p:grpSp>
        <p:nvGrpSpPr>
          <p:cNvPr id="13" name="Группа 9"/>
          <p:cNvGrpSpPr>
            <a:grpSpLocks/>
          </p:cNvGrpSpPr>
          <p:nvPr/>
        </p:nvGrpSpPr>
        <p:grpSpPr bwMode="auto">
          <a:xfrm>
            <a:off x="3244578" y="2554070"/>
            <a:ext cx="2133600" cy="762000"/>
            <a:chOff x="720" y="1248"/>
            <a:chExt cx="1344" cy="480"/>
          </a:xfrm>
        </p:grpSpPr>
        <p:sp>
          <p:nvSpPr>
            <p:cNvPr id="16" name="Автофигура 7"/>
            <p:cNvSpPr>
              <a:spLocks noChangeArrowheads="1"/>
            </p:cNvSpPr>
            <p:nvPr/>
          </p:nvSpPr>
          <p:spPr bwMode="auto">
            <a:xfrm>
              <a:off x="720" y="1248"/>
              <a:ext cx="1344" cy="480"/>
            </a:xfrm>
            <a:prstGeom prst="cloudCallout">
              <a:avLst>
                <a:gd name="adj1" fmla="val -68898"/>
                <a:gd name="adj2" fmla="val 74375"/>
              </a:avLst>
            </a:prstGeom>
            <a:solidFill>
              <a:srgbClr val="00B0F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7" name="Поле 8"/>
            <p:cNvSpPr txBox="1">
              <a:spLocks noChangeArrowheads="1"/>
            </p:cNvSpPr>
            <p:nvPr/>
          </p:nvSpPr>
          <p:spPr bwMode="auto">
            <a:xfrm>
              <a:off x="765" y="1344"/>
              <a:ext cx="1257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ru-RU" sz="1800" dirty="0"/>
                <a:t>Выразим </a:t>
              </a:r>
              <a:r>
                <a:rPr lang="ru-RU" sz="1800" dirty="0" smtClean="0"/>
                <a:t>х </a:t>
              </a:r>
              <a:r>
                <a:rPr lang="ru-RU" sz="1800" dirty="0"/>
                <a:t>через </a:t>
              </a:r>
              <a:r>
                <a:rPr lang="ru-RU" sz="1800" dirty="0" smtClean="0"/>
                <a:t>у</a:t>
              </a:r>
              <a:endParaRPr lang="ru-RU" sz="1800" dirty="0"/>
            </a:p>
          </p:txBody>
        </p:sp>
      </p:grpSp>
      <p:grpSp>
        <p:nvGrpSpPr>
          <p:cNvPr id="18" name="Группа 23"/>
          <p:cNvGrpSpPr>
            <a:grpSpLocks/>
          </p:cNvGrpSpPr>
          <p:nvPr/>
        </p:nvGrpSpPr>
        <p:grpSpPr bwMode="auto">
          <a:xfrm>
            <a:off x="1043608" y="3789040"/>
            <a:ext cx="1872208" cy="1103271"/>
            <a:chOff x="1296" y="1920"/>
            <a:chExt cx="1467" cy="864"/>
          </a:xfrm>
          <a:solidFill>
            <a:srgbClr val="00B0F0"/>
          </a:solidFill>
        </p:grpSpPr>
        <p:cxnSp>
          <p:nvCxnSpPr>
            <p:cNvPr id="19" name="Автофигура 20"/>
            <p:cNvCxnSpPr>
              <a:cxnSpLocks noChangeShapeType="1"/>
            </p:cNvCxnSpPr>
            <p:nvPr/>
          </p:nvCxnSpPr>
          <p:spPr bwMode="auto">
            <a:xfrm rot="10800000" flipH="1" flipV="1">
              <a:off x="2352" y="1920"/>
              <a:ext cx="411" cy="259"/>
            </a:xfrm>
            <a:prstGeom prst="curvedConnector4">
              <a:avLst>
                <a:gd name="adj1" fmla="val -35037"/>
                <a:gd name="adj2" fmla="val 155597"/>
              </a:avLst>
            </a:prstGeom>
            <a:grp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</p:cxnSp>
        <p:sp>
          <p:nvSpPr>
            <p:cNvPr id="20" name="Автофигура 21"/>
            <p:cNvSpPr>
              <a:spLocks noChangeArrowheads="1"/>
            </p:cNvSpPr>
            <p:nvPr/>
          </p:nvSpPr>
          <p:spPr bwMode="auto">
            <a:xfrm flipH="1" flipV="1">
              <a:off x="1296" y="2400"/>
              <a:ext cx="1008" cy="384"/>
            </a:xfrm>
            <a:prstGeom prst="cloudCallout">
              <a:avLst>
                <a:gd name="adj1" fmla="val -54963"/>
                <a:gd name="adj2" fmla="val 80986"/>
              </a:avLst>
            </a:prstGeom>
            <a:grp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rot="10800000" wrap="none" anchor="ctr"/>
            <a:lstStyle/>
            <a:p>
              <a:pPr algn="ctr"/>
              <a:endParaRPr lang="ru-RU"/>
            </a:p>
          </p:txBody>
        </p:sp>
        <p:sp>
          <p:nvSpPr>
            <p:cNvPr id="21" name="Поле 22"/>
            <p:cNvSpPr txBox="1">
              <a:spLocks noChangeArrowheads="1"/>
            </p:cNvSpPr>
            <p:nvPr/>
          </p:nvSpPr>
          <p:spPr bwMode="auto">
            <a:xfrm>
              <a:off x="1440" y="2496"/>
              <a:ext cx="792" cy="231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ru-RU" sz="1800"/>
                <a:t>Подставим</a:t>
              </a:r>
            </a:p>
          </p:txBody>
        </p:sp>
      </p:grpSp>
      <p:grpSp>
        <p:nvGrpSpPr>
          <p:cNvPr id="22" name="Группа 30"/>
          <p:cNvGrpSpPr>
            <a:grpSpLocks/>
          </p:cNvGrpSpPr>
          <p:nvPr/>
        </p:nvGrpSpPr>
        <p:grpSpPr bwMode="auto">
          <a:xfrm rot="559575">
            <a:off x="48590" y="5305892"/>
            <a:ext cx="1460500" cy="962133"/>
            <a:chOff x="3456" y="2304"/>
            <a:chExt cx="1296" cy="384"/>
          </a:xfrm>
          <a:solidFill>
            <a:srgbClr val="00B0F0"/>
          </a:solidFill>
        </p:grpSpPr>
        <p:sp>
          <p:nvSpPr>
            <p:cNvPr id="23" name="Автофигура 28"/>
            <p:cNvSpPr>
              <a:spLocks noChangeArrowheads="1"/>
            </p:cNvSpPr>
            <p:nvPr/>
          </p:nvSpPr>
          <p:spPr bwMode="auto">
            <a:xfrm flipH="1" flipV="1">
              <a:off x="3456" y="2304"/>
              <a:ext cx="1296" cy="384"/>
            </a:xfrm>
            <a:prstGeom prst="cloudCallout">
              <a:avLst>
                <a:gd name="adj1" fmla="val -58875"/>
                <a:gd name="adj2" fmla="val 80727"/>
              </a:avLst>
            </a:prstGeom>
            <a:grp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rot="10800000" wrap="none" anchor="ctr"/>
            <a:lstStyle/>
            <a:p>
              <a:pPr algn="ctr"/>
              <a:endParaRPr lang="ru-RU"/>
            </a:p>
          </p:txBody>
        </p:sp>
        <p:sp>
          <p:nvSpPr>
            <p:cNvPr id="24" name="Поле 29"/>
            <p:cNvSpPr txBox="1">
              <a:spLocks noChangeArrowheads="1"/>
            </p:cNvSpPr>
            <p:nvPr/>
          </p:nvSpPr>
          <p:spPr bwMode="auto">
            <a:xfrm>
              <a:off x="3639" y="2374"/>
              <a:ext cx="950" cy="26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ru-RU" sz="1400" dirty="0"/>
                <a:t>Решим</a:t>
              </a:r>
            </a:p>
            <a:p>
              <a:pPr algn="ctr"/>
              <a:r>
                <a:rPr lang="ru-RU" sz="1400" dirty="0"/>
                <a:t>уравнение</a:t>
              </a:r>
            </a:p>
          </p:txBody>
        </p:sp>
      </p:grpSp>
      <p:grpSp>
        <p:nvGrpSpPr>
          <p:cNvPr id="25" name="Группа 40"/>
          <p:cNvGrpSpPr>
            <a:grpSpLocks/>
          </p:cNvGrpSpPr>
          <p:nvPr/>
        </p:nvGrpSpPr>
        <p:grpSpPr bwMode="auto">
          <a:xfrm>
            <a:off x="5112122" y="4568988"/>
            <a:ext cx="1771650" cy="2102415"/>
            <a:chOff x="192" y="3024"/>
            <a:chExt cx="912" cy="1008"/>
          </a:xfrm>
          <a:solidFill>
            <a:srgbClr val="00B0F0"/>
          </a:solidFill>
        </p:grpSpPr>
        <p:cxnSp>
          <p:nvCxnSpPr>
            <p:cNvPr id="26" name="Автофигура 37"/>
            <p:cNvCxnSpPr>
              <a:cxnSpLocks noChangeShapeType="1"/>
            </p:cNvCxnSpPr>
            <p:nvPr/>
          </p:nvCxnSpPr>
          <p:spPr bwMode="auto">
            <a:xfrm rot="5400000" flipH="1" flipV="1">
              <a:off x="558" y="3282"/>
              <a:ext cx="518" cy="1"/>
            </a:xfrm>
            <a:prstGeom prst="curvedConnector5">
              <a:avLst>
                <a:gd name="adj1" fmla="val -2125"/>
                <a:gd name="adj2" fmla="val 51499995"/>
                <a:gd name="adj3" fmla="val 127801"/>
              </a:avLst>
            </a:prstGeom>
            <a:grp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</p:cxnSp>
        <p:sp>
          <p:nvSpPr>
            <p:cNvPr id="27" name="Автофигура 38"/>
            <p:cNvSpPr>
              <a:spLocks noChangeArrowheads="1"/>
            </p:cNvSpPr>
            <p:nvPr/>
          </p:nvSpPr>
          <p:spPr bwMode="auto">
            <a:xfrm flipH="1" flipV="1">
              <a:off x="192" y="3696"/>
              <a:ext cx="912" cy="336"/>
            </a:xfrm>
            <a:prstGeom prst="cloudCallout">
              <a:avLst>
                <a:gd name="adj1" fmla="val -50662"/>
                <a:gd name="adj2" fmla="val 91963"/>
              </a:avLst>
            </a:prstGeom>
            <a:grp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rot="10800000" wrap="none" anchor="ctr"/>
            <a:lstStyle/>
            <a:p>
              <a:pPr algn="ctr"/>
              <a:endParaRPr lang="ru-RU"/>
            </a:p>
          </p:txBody>
        </p:sp>
        <p:sp>
          <p:nvSpPr>
            <p:cNvPr id="28" name="Поле 39"/>
            <p:cNvSpPr txBox="1">
              <a:spLocks noChangeArrowheads="1"/>
            </p:cNvSpPr>
            <p:nvPr/>
          </p:nvSpPr>
          <p:spPr bwMode="auto">
            <a:xfrm>
              <a:off x="330" y="3809"/>
              <a:ext cx="663" cy="162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ru-RU" sz="1600" dirty="0"/>
                <a:t>Подставим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031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339725" y="1729624"/>
            <a:ext cx="1470026" cy="796925"/>
            <a:chOff x="336" y="1226"/>
            <a:chExt cx="926" cy="502"/>
          </a:xfrm>
        </p:grpSpPr>
        <p:sp>
          <p:nvSpPr>
            <p:cNvPr id="13358" name="Поле 3"/>
            <p:cNvSpPr txBox="1">
              <a:spLocks noChangeArrowheads="1"/>
            </p:cNvSpPr>
            <p:nvPr/>
          </p:nvSpPr>
          <p:spPr bwMode="auto">
            <a:xfrm>
              <a:off x="422" y="1226"/>
              <a:ext cx="840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dirty="0"/>
                <a:t>  </a:t>
              </a:r>
              <a:r>
                <a:rPr lang="ru-RU" sz="2000" dirty="0"/>
                <a:t>7х+2у=1,</a:t>
              </a:r>
            </a:p>
            <a:p>
              <a:r>
                <a:rPr lang="ru-RU" sz="2000" dirty="0"/>
                <a:t>17х+6у=-9;</a:t>
              </a:r>
            </a:p>
          </p:txBody>
        </p:sp>
        <p:sp>
          <p:nvSpPr>
            <p:cNvPr id="13359" name="Автофигура 4"/>
            <p:cNvSpPr>
              <a:spLocks/>
            </p:cNvSpPr>
            <p:nvPr/>
          </p:nvSpPr>
          <p:spPr bwMode="auto">
            <a:xfrm>
              <a:off x="336" y="1248"/>
              <a:ext cx="144" cy="480"/>
            </a:xfrm>
            <a:prstGeom prst="leftBrace">
              <a:avLst>
                <a:gd name="adj1" fmla="val 27778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Группа 9"/>
          <p:cNvGrpSpPr>
            <a:grpSpLocks/>
          </p:cNvGrpSpPr>
          <p:nvPr/>
        </p:nvGrpSpPr>
        <p:grpSpPr bwMode="auto">
          <a:xfrm>
            <a:off x="0" y="28441"/>
            <a:ext cx="1475656" cy="1600359"/>
            <a:chOff x="1152" y="1968"/>
            <a:chExt cx="768" cy="1056"/>
          </a:xfrm>
          <a:solidFill>
            <a:srgbClr val="00B0F0"/>
          </a:solidFill>
        </p:grpSpPr>
        <p:sp>
          <p:nvSpPr>
            <p:cNvPr id="13356" name="Автофигура 6"/>
            <p:cNvSpPr>
              <a:spLocks noChangeArrowheads="1"/>
            </p:cNvSpPr>
            <p:nvPr/>
          </p:nvSpPr>
          <p:spPr bwMode="auto">
            <a:xfrm flipH="1">
              <a:off x="1152" y="1968"/>
              <a:ext cx="768" cy="1056"/>
            </a:xfrm>
            <a:prstGeom prst="cloudCallout">
              <a:avLst>
                <a:gd name="adj1" fmla="val -74481"/>
                <a:gd name="adj2" fmla="val 65907"/>
              </a:avLst>
            </a:prstGeom>
            <a:grp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3357" name="Поле 8"/>
            <p:cNvSpPr txBox="1">
              <a:spLocks noChangeArrowheads="1"/>
            </p:cNvSpPr>
            <p:nvPr/>
          </p:nvSpPr>
          <p:spPr bwMode="auto">
            <a:xfrm>
              <a:off x="1242" y="2076"/>
              <a:ext cx="587" cy="737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400" dirty="0"/>
                <a:t>Уравняем</a:t>
              </a:r>
            </a:p>
            <a:p>
              <a:r>
                <a:rPr lang="ru-RU" sz="1400" dirty="0"/>
                <a:t>модули </a:t>
              </a:r>
            </a:p>
            <a:p>
              <a:r>
                <a:rPr lang="ru-RU" sz="1400" dirty="0" err="1"/>
                <a:t>коэффи</a:t>
              </a:r>
              <a:r>
                <a:rPr lang="ru-RU" sz="1400" dirty="0"/>
                <a:t>-</a:t>
              </a:r>
            </a:p>
            <a:p>
              <a:r>
                <a:rPr lang="ru-RU" sz="1400" dirty="0"/>
                <a:t>  </a:t>
              </a:r>
              <a:r>
                <a:rPr lang="ru-RU" sz="1400" dirty="0" err="1"/>
                <a:t>циентов</a:t>
              </a:r>
              <a:endParaRPr lang="ru-RU" sz="1400" dirty="0"/>
            </a:p>
            <a:p>
              <a:r>
                <a:rPr lang="ru-RU" sz="1400" dirty="0"/>
                <a:t>  перед у</a:t>
              </a:r>
            </a:p>
          </p:txBody>
        </p:sp>
      </p:grpSp>
      <p:sp>
        <p:nvSpPr>
          <p:cNvPr id="20491" name="Поле 11"/>
          <p:cNvSpPr txBox="1">
            <a:spLocks noChangeArrowheads="1"/>
          </p:cNvSpPr>
          <p:nvPr/>
        </p:nvSpPr>
        <p:spPr bwMode="auto">
          <a:xfrm>
            <a:off x="1874043" y="1704841"/>
            <a:ext cx="676788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dirty="0" smtClean="0"/>
              <a:t>|·(-</a:t>
            </a:r>
            <a:r>
              <a:rPr lang="ru-RU" dirty="0"/>
              <a:t>3)</a:t>
            </a:r>
          </a:p>
        </p:txBody>
      </p:sp>
      <p:grpSp>
        <p:nvGrpSpPr>
          <p:cNvPr id="4" name="Группа 14"/>
          <p:cNvGrpSpPr>
            <a:grpSpLocks/>
          </p:cNvGrpSpPr>
          <p:nvPr/>
        </p:nvGrpSpPr>
        <p:grpSpPr bwMode="auto">
          <a:xfrm>
            <a:off x="476250" y="2612867"/>
            <a:ext cx="1417638" cy="796925"/>
            <a:chOff x="480" y="1754"/>
            <a:chExt cx="893" cy="502"/>
          </a:xfrm>
        </p:grpSpPr>
        <p:sp>
          <p:nvSpPr>
            <p:cNvPr id="13354" name="Поле 12"/>
            <p:cNvSpPr txBox="1">
              <a:spLocks noChangeArrowheads="1"/>
            </p:cNvSpPr>
            <p:nvPr/>
          </p:nvSpPr>
          <p:spPr bwMode="auto">
            <a:xfrm>
              <a:off x="518" y="1754"/>
              <a:ext cx="855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dirty="0"/>
                <a:t>-21х-6у=-3,</a:t>
              </a:r>
            </a:p>
            <a:p>
              <a:r>
                <a:rPr lang="ru-RU" sz="2000" dirty="0"/>
                <a:t>17х+6у=-9;</a:t>
              </a:r>
            </a:p>
          </p:txBody>
        </p:sp>
        <p:sp>
          <p:nvSpPr>
            <p:cNvPr id="13355" name="Автофигура 13"/>
            <p:cNvSpPr>
              <a:spLocks/>
            </p:cNvSpPr>
            <p:nvPr/>
          </p:nvSpPr>
          <p:spPr bwMode="auto">
            <a:xfrm>
              <a:off x="480" y="1824"/>
              <a:ext cx="48" cy="432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495" name="Поле 15"/>
          <p:cNvSpPr txBox="1">
            <a:spLocks noChangeArrowheads="1"/>
          </p:cNvSpPr>
          <p:nvPr/>
        </p:nvSpPr>
        <p:spPr bwMode="auto">
          <a:xfrm>
            <a:off x="161925" y="2889066"/>
            <a:ext cx="35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/>
              <a:t>+</a:t>
            </a:r>
          </a:p>
        </p:txBody>
      </p:sp>
      <p:sp>
        <p:nvSpPr>
          <p:cNvPr id="20496" name="Поле 16"/>
          <p:cNvSpPr txBox="1">
            <a:spLocks noChangeArrowheads="1"/>
          </p:cNvSpPr>
          <p:nvPr/>
        </p:nvSpPr>
        <p:spPr bwMode="auto">
          <a:xfrm>
            <a:off x="417796" y="3163730"/>
            <a:ext cx="2012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dirty="0"/>
              <a:t>____________</a:t>
            </a:r>
          </a:p>
        </p:txBody>
      </p:sp>
      <p:grpSp>
        <p:nvGrpSpPr>
          <p:cNvPr id="5" name="Группа 20"/>
          <p:cNvGrpSpPr>
            <a:grpSpLocks/>
          </p:cNvGrpSpPr>
          <p:nvPr/>
        </p:nvGrpSpPr>
        <p:grpSpPr bwMode="auto">
          <a:xfrm>
            <a:off x="501733" y="3513632"/>
            <a:ext cx="1325563" cy="796925"/>
            <a:chOff x="432" y="2522"/>
            <a:chExt cx="835" cy="502"/>
          </a:xfrm>
        </p:grpSpPr>
        <p:sp>
          <p:nvSpPr>
            <p:cNvPr id="13352" name="Поле 17"/>
            <p:cNvSpPr txBox="1">
              <a:spLocks noChangeArrowheads="1"/>
            </p:cNvSpPr>
            <p:nvPr/>
          </p:nvSpPr>
          <p:spPr bwMode="auto">
            <a:xfrm>
              <a:off x="470" y="2522"/>
              <a:ext cx="797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dirty="0"/>
                <a:t>- 4х = - 12,</a:t>
              </a:r>
            </a:p>
            <a:p>
              <a:r>
                <a:rPr lang="ru-RU" sz="2000" dirty="0"/>
                <a:t>  7х+2у=1;</a:t>
              </a:r>
            </a:p>
          </p:txBody>
        </p:sp>
        <p:sp>
          <p:nvSpPr>
            <p:cNvPr id="13353" name="Автофигура 19"/>
            <p:cNvSpPr>
              <a:spLocks/>
            </p:cNvSpPr>
            <p:nvPr/>
          </p:nvSpPr>
          <p:spPr bwMode="auto">
            <a:xfrm>
              <a:off x="432" y="2544"/>
              <a:ext cx="96" cy="480"/>
            </a:xfrm>
            <a:prstGeom prst="leftBrace">
              <a:avLst>
                <a:gd name="adj1" fmla="val 41667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Группа 23"/>
          <p:cNvGrpSpPr>
            <a:grpSpLocks/>
          </p:cNvGrpSpPr>
          <p:nvPr/>
        </p:nvGrpSpPr>
        <p:grpSpPr bwMode="auto">
          <a:xfrm>
            <a:off x="1913699" y="2168367"/>
            <a:ext cx="2122487" cy="1066800"/>
            <a:chOff x="1536" y="1584"/>
            <a:chExt cx="1248" cy="480"/>
          </a:xfrm>
          <a:solidFill>
            <a:srgbClr val="00B0F0"/>
          </a:solidFill>
        </p:grpSpPr>
        <p:sp>
          <p:nvSpPr>
            <p:cNvPr id="13350" name="Автофигура 21"/>
            <p:cNvSpPr>
              <a:spLocks noChangeArrowheads="1"/>
            </p:cNvSpPr>
            <p:nvPr/>
          </p:nvSpPr>
          <p:spPr bwMode="auto">
            <a:xfrm>
              <a:off x="1536" y="1584"/>
              <a:ext cx="1248" cy="480"/>
            </a:xfrm>
            <a:prstGeom prst="cloudCallout">
              <a:avLst>
                <a:gd name="adj1" fmla="val -58653"/>
                <a:gd name="adj2" fmla="val 59167"/>
              </a:avLst>
            </a:prstGeom>
            <a:grp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3351" name="Поле 22"/>
            <p:cNvSpPr txBox="1">
              <a:spLocks noChangeArrowheads="1"/>
            </p:cNvSpPr>
            <p:nvPr/>
          </p:nvSpPr>
          <p:spPr bwMode="auto">
            <a:xfrm>
              <a:off x="1684" y="1690"/>
              <a:ext cx="936" cy="235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1400" dirty="0"/>
                <a:t>Сложим </a:t>
              </a:r>
              <a:r>
                <a:rPr lang="ru-RU" sz="1400" dirty="0" err="1"/>
                <a:t>уравне</a:t>
              </a:r>
              <a:r>
                <a:rPr lang="ru-RU" sz="1400" dirty="0"/>
                <a:t>-</a:t>
              </a:r>
            </a:p>
            <a:p>
              <a:r>
                <a:rPr lang="ru-RU" sz="1400" dirty="0" err="1"/>
                <a:t>ния</a:t>
              </a:r>
              <a:r>
                <a:rPr lang="ru-RU" sz="1400" dirty="0"/>
                <a:t> </a:t>
              </a:r>
              <a:r>
                <a:rPr lang="ru-RU" sz="1400" dirty="0" err="1"/>
                <a:t>почленно</a:t>
              </a:r>
              <a:endParaRPr lang="ru-RU" sz="1400" dirty="0"/>
            </a:p>
          </p:txBody>
        </p:sp>
      </p:grpSp>
      <p:grpSp>
        <p:nvGrpSpPr>
          <p:cNvPr id="7" name="Группа 26"/>
          <p:cNvGrpSpPr>
            <a:grpSpLocks/>
          </p:cNvGrpSpPr>
          <p:nvPr/>
        </p:nvGrpSpPr>
        <p:grpSpPr bwMode="auto">
          <a:xfrm>
            <a:off x="2068071" y="3137347"/>
            <a:ext cx="1905000" cy="914400"/>
            <a:chOff x="1632" y="2640"/>
            <a:chExt cx="1200" cy="432"/>
          </a:xfrm>
          <a:solidFill>
            <a:srgbClr val="00B0F0"/>
          </a:solidFill>
        </p:grpSpPr>
        <p:sp>
          <p:nvSpPr>
            <p:cNvPr id="13348" name="Автофигура 24"/>
            <p:cNvSpPr>
              <a:spLocks noChangeArrowheads="1"/>
            </p:cNvSpPr>
            <p:nvPr/>
          </p:nvSpPr>
          <p:spPr bwMode="auto">
            <a:xfrm>
              <a:off x="1632" y="2640"/>
              <a:ext cx="1200" cy="432"/>
            </a:xfrm>
            <a:prstGeom prst="cloudCallout">
              <a:avLst>
                <a:gd name="adj1" fmla="val -63583"/>
                <a:gd name="adj2" fmla="val 53009"/>
              </a:avLst>
            </a:prstGeom>
            <a:grp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3349" name="Поле 25"/>
            <p:cNvSpPr txBox="1">
              <a:spLocks noChangeArrowheads="1"/>
            </p:cNvSpPr>
            <p:nvPr/>
          </p:nvSpPr>
          <p:spPr bwMode="auto">
            <a:xfrm>
              <a:off x="1860" y="2703"/>
              <a:ext cx="702" cy="276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ru-RU" sz="1600" dirty="0"/>
                <a:t>Решим</a:t>
              </a:r>
            </a:p>
            <a:p>
              <a:pPr algn="ctr"/>
              <a:r>
                <a:rPr lang="ru-RU" sz="1600" dirty="0"/>
                <a:t>уравнение</a:t>
              </a:r>
            </a:p>
          </p:txBody>
        </p:sp>
      </p:grpSp>
      <p:grpSp>
        <p:nvGrpSpPr>
          <p:cNvPr id="8" name="Группа 29"/>
          <p:cNvGrpSpPr>
            <a:grpSpLocks/>
          </p:cNvGrpSpPr>
          <p:nvPr/>
        </p:nvGrpSpPr>
        <p:grpSpPr bwMode="auto">
          <a:xfrm>
            <a:off x="533400" y="4626112"/>
            <a:ext cx="1195388" cy="762000"/>
            <a:chOff x="480" y="3216"/>
            <a:chExt cx="753" cy="480"/>
          </a:xfrm>
        </p:grpSpPr>
        <p:sp>
          <p:nvSpPr>
            <p:cNvPr id="13346" name="Поле 27"/>
            <p:cNvSpPr txBox="1">
              <a:spLocks noChangeArrowheads="1"/>
            </p:cNvSpPr>
            <p:nvPr/>
          </p:nvSpPr>
          <p:spPr bwMode="auto">
            <a:xfrm>
              <a:off x="528" y="3216"/>
              <a:ext cx="705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dirty="0"/>
                <a:t>х=3,</a:t>
              </a:r>
            </a:p>
            <a:p>
              <a:r>
                <a:rPr lang="ru-RU" sz="2000" dirty="0"/>
                <a:t>7х+2у=1</a:t>
              </a:r>
              <a:r>
                <a:rPr lang="ru-RU" dirty="0"/>
                <a:t>;</a:t>
              </a:r>
            </a:p>
          </p:txBody>
        </p:sp>
        <p:sp>
          <p:nvSpPr>
            <p:cNvPr id="13347" name="Автофигура 28"/>
            <p:cNvSpPr>
              <a:spLocks/>
            </p:cNvSpPr>
            <p:nvPr/>
          </p:nvSpPr>
          <p:spPr bwMode="auto">
            <a:xfrm>
              <a:off x="480" y="3264"/>
              <a:ext cx="96" cy="432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" name="Группа 41"/>
          <p:cNvGrpSpPr>
            <a:grpSpLocks/>
          </p:cNvGrpSpPr>
          <p:nvPr/>
        </p:nvGrpSpPr>
        <p:grpSpPr bwMode="auto">
          <a:xfrm>
            <a:off x="950631" y="4413387"/>
            <a:ext cx="3124200" cy="974725"/>
            <a:chOff x="576" y="3504"/>
            <a:chExt cx="1968" cy="614"/>
          </a:xfrm>
          <a:solidFill>
            <a:srgbClr val="00B0F0"/>
          </a:solidFill>
        </p:grpSpPr>
        <p:cxnSp>
          <p:nvCxnSpPr>
            <p:cNvPr id="13343" name="Автофигура 38"/>
            <p:cNvCxnSpPr>
              <a:cxnSpLocks noChangeShapeType="1"/>
            </p:cNvCxnSpPr>
            <p:nvPr/>
          </p:nvCxnSpPr>
          <p:spPr bwMode="auto">
            <a:xfrm rot="5400000" flipV="1">
              <a:off x="318" y="3858"/>
              <a:ext cx="518" cy="1"/>
            </a:xfrm>
            <a:prstGeom prst="bentConnector5">
              <a:avLst>
                <a:gd name="adj1" fmla="val -27801"/>
                <a:gd name="adj2" fmla="val 76099995"/>
                <a:gd name="adj3" fmla="val 127801"/>
              </a:avLst>
            </a:prstGeom>
            <a:grpFill/>
            <a:ln w="12700" cap="sq">
              <a:solidFill>
                <a:schemeClr val="tx1"/>
              </a:solidFill>
              <a:miter lim="800000"/>
              <a:headEnd type="none" w="sm" len="sm"/>
              <a:tailEnd type="triangle" w="sm" len="sm"/>
            </a:ln>
            <a:effectLst/>
          </p:spPr>
        </p:cxnSp>
        <p:sp>
          <p:nvSpPr>
            <p:cNvPr id="13344" name="Автофигура 39"/>
            <p:cNvSpPr>
              <a:spLocks noChangeArrowheads="1"/>
            </p:cNvSpPr>
            <p:nvPr/>
          </p:nvSpPr>
          <p:spPr bwMode="auto">
            <a:xfrm>
              <a:off x="1440" y="3504"/>
              <a:ext cx="1104" cy="432"/>
            </a:xfrm>
            <a:prstGeom prst="cloudCallout">
              <a:avLst>
                <a:gd name="adj1" fmla="val -55977"/>
                <a:gd name="adj2" fmla="val 65046"/>
              </a:avLst>
            </a:prstGeom>
            <a:grp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3345" name="Поле 40"/>
            <p:cNvSpPr txBox="1">
              <a:spLocks noChangeArrowheads="1"/>
            </p:cNvSpPr>
            <p:nvPr/>
          </p:nvSpPr>
          <p:spPr bwMode="auto">
            <a:xfrm>
              <a:off x="1584" y="3600"/>
              <a:ext cx="792" cy="231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/>
                <a:t>Подставим</a:t>
              </a:r>
            </a:p>
          </p:txBody>
        </p:sp>
      </p:grpSp>
      <p:sp>
        <p:nvSpPr>
          <p:cNvPr id="13341" name="Поле 42"/>
          <p:cNvSpPr txBox="1">
            <a:spLocks noChangeArrowheads="1"/>
          </p:cNvSpPr>
          <p:nvPr/>
        </p:nvSpPr>
        <p:spPr bwMode="auto">
          <a:xfrm>
            <a:off x="696313" y="5700582"/>
            <a:ext cx="1208985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 dirty="0" smtClean="0"/>
              <a:t>7·3+2у=1</a:t>
            </a:r>
            <a:r>
              <a:rPr lang="ru-RU" sz="2000" dirty="0"/>
              <a:t>;</a:t>
            </a:r>
          </a:p>
        </p:txBody>
      </p:sp>
      <p:grpSp>
        <p:nvGrpSpPr>
          <p:cNvPr id="11" name="Группа 46"/>
          <p:cNvGrpSpPr>
            <a:grpSpLocks/>
          </p:cNvGrpSpPr>
          <p:nvPr/>
        </p:nvGrpSpPr>
        <p:grpSpPr bwMode="auto">
          <a:xfrm>
            <a:off x="2322231" y="5557737"/>
            <a:ext cx="1905000" cy="685800"/>
            <a:chOff x="1632" y="2640"/>
            <a:chExt cx="1200" cy="432"/>
          </a:xfrm>
        </p:grpSpPr>
        <p:sp>
          <p:nvSpPr>
            <p:cNvPr id="13339" name="Автофигура 47"/>
            <p:cNvSpPr>
              <a:spLocks noChangeArrowheads="1"/>
            </p:cNvSpPr>
            <p:nvPr/>
          </p:nvSpPr>
          <p:spPr bwMode="auto">
            <a:xfrm>
              <a:off x="1632" y="2640"/>
              <a:ext cx="1200" cy="432"/>
            </a:xfrm>
            <a:prstGeom prst="cloudCallout">
              <a:avLst>
                <a:gd name="adj1" fmla="val -63583"/>
                <a:gd name="adj2" fmla="val 53009"/>
              </a:avLst>
            </a:prstGeom>
            <a:solidFill>
              <a:srgbClr val="00B0F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3340" name="Поле 48"/>
            <p:cNvSpPr txBox="1">
              <a:spLocks noChangeArrowheads="1"/>
            </p:cNvSpPr>
            <p:nvPr/>
          </p:nvSpPr>
          <p:spPr bwMode="auto">
            <a:xfrm>
              <a:off x="1824" y="2640"/>
              <a:ext cx="751" cy="40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ru-RU" sz="1800" dirty="0"/>
                <a:t>Решим</a:t>
              </a:r>
            </a:p>
            <a:p>
              <a:pPr algn="ctr"/>
              <a:r>
                <a:rPr lang="ru-RU" sz="1800" dirty="0"/>
                <a:t>уравнение</a:t>
              </a:r>
            </a:p>
          </p:txBody>
        </p:sp>
      </p:grpSp>
      <p:sp>
        <p:nvSpPr>
          <p:cNvPr id="13337" name="Поле 49"/>
          <p:cNvSpPr txBox="1">
            <a:spLocks noChangeArrowheads="1"/>
          </p:cNvSpPr>
          <p:nvPr/>
        </p:nvSpPr>
        <p:spPr bwMode="auto">
          <a:xfrm>
            <a:off x="711039" y="6002505"/>
            <a:ext cx="1144865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 dirty="0" smtClean="0"/>
              <a:t>21+2у=1</a:t>
            </a:r>
            <a:r>
              <a:rPr lang="ru-RU" sz="2000" dirty="0"/>
              <a:t>;</a:t>
            </a:r>
          </a:p>
        </p:txBody>
      </p:sp>
      <p:sp>
        <p:nvSpPr>
          <p:cNvPr id="13335" name="Поле 54"/>
          <p:cNvSpPr txBox="1">
            <a:spLocks noChangeArrowheads="1"/>
          </p:cNvSpPr>
          <p:nvPr/>
        </p:nvSpPr>
        <p:spPr bwMode="auto">
          <a:xfrm>
            <a:off x="818140" y="6309320"/>
            <a:ext cx="965329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 dirty="0" smtClean="0"/>
              <a:t>2у</a:t>
            </a:r>
            <a:r>
              <a:rPr lang="ru-RU" sz="2000" dirty="0"/>
              <a:t>=-20;</a:t>
            </a:r>
          </a:p>
        </p:txBody>
      </p:sp>
      <p:sp>
        <p:nvSpPr>
          <p:cNvPr id="13333" name="Поле 57"/>
          <p:cNvSpPr txBox="1">
            <a:spLocks noChangeArrowheads="1"/>
          </p:cNvSpPr>
          <p:nvPr/>
        </p:nvSpPr>
        <p:spPr bwMode="auto">
          <a:xfrm>
            <a:off x="1865979" y="6309320"/>
            <a:ext cx="830677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 dirty="0" smtClean="0"/>
              <a:t>у</a:t>
            </a:r>
            <a:r>
              <a:rPr lang="ru-RU" sz="2000" dirty="0"/>
              <a:t>=-10.</a:t>
            </a:r>
          </a:p>
        </p:txBody>
      </p:sp>
      <p:sp>
        <p:nvSpPr>
          <p:cNvPr id="20540" name="Поле 60"/>
          <p:cNvSpPr txBox="1">
            <a:spLocks noChangeArrowheads="1"/>
          </p:cNvSpPr>
          <p:nvPr/>
        </p:nvSpPr>
        <p:spPr bwMode="auto">
          <a:xfrm>
            <a:off x="2938053" y="6202560"/>
            <a:ext cx="1740156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 dirty="0"/>
              <a:t>Ответ: (3; - 10)</a:t>
            </a:r>
          </a:p>
        </p:txBody>
      </p:sp>
      <p:sp>
        <p:nvSpPr>
          <p:cNvPr id="13332" name="Автофигура 6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533400" cy="457200"/>
          </a:xfrm>
          <a:prstGeom prst="actionButtonForwardNex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2144891" y="304800"/>
            <a:ext cx="4033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сложения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2"/>
          <p:cNvSpPr txBox="1">
            <a:spLocks noChangeArrowheads="1"/>
          </p:cNvSpPr>
          <p:nvPr/>
        </p:nvSpPr>
        <p:spPr bwMode="auto">
          <a:xfrm>
            <a:off x="4333292" y="897816"/>
            <a:ext cx="3096343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FFC000"/>
              </a:buClr>
              <a:buFont typeface="Wingdings" pitchFamily="2" charset="2"/>
              <a:buChar char="q"/>
            </a:pPr>
            <a:r>
              <a:rPr lang="ru-RU" alt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Умножают </a:t>
            </a:r>
            <a:r>
              <a:rPr lang="ru-RU" alt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почленно</a:t>
            </a:r>
            <a:r>
              <a:rPr lang="ru-RU" alt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уравнения системы, подбирая множители так, чтобы коэффициенты  при одной из переменных  стали противоположные числа;</a:t>
            </a:r>
          </a:p>
          <a:p>
            <a:pPr eaLnBrk="1" hangingPunct="1">
              <a:buClr>
                <a:srgbClr val="FFC000"/>
              </a:buClr>
              <a:buFont typeface="Wingdings" pitchFamily="2" charset="2"/>
              <a:buChar char="q"/>
            </a:pPr>
            <a:r>
              <a:rPr lang="ru-RU" alt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Складывают </a:t>
            </a:r>
            <a:r>
              <a:rPr lang="ru-RU" alt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почленно</a:t>
            </a:r>
            <a:r>
              <a:rPr lang="ru-RU" alt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левые и правые части уравнений системы;</a:t>
            </a:r>
          </a:p>
          <a:p>
            <a:pPr eaLnBrk="1" hangingPunct="1">
              <a:buClr>
                <a:srgbClr val="FFC000"/>
              </a:buClr>
              <a:buFont typeface="Wingdings" pitchFamily="2" charset="2"/>
              <a:buChar char="q"/>
            </a:pPr>
            <a:r>
              <a:rPr lang="ru-RU" alt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Решают получившееся  уравнение с одной переменной;</a:t>
            </a:r>
          </a:p>
          <a:p>
            <a:pPr eaLnBrk="1" hangingPunct="1">
              <a:buClr>
                <a:srgbClr val="FFC000"/>
              </a:buClr>
              <a:buFont typeface="Wingdings" pitchFamily="2" charset="2"/>
              <a:buChar char="q"/>
            </a:pPr>
            <a:r>
              <a:rPr lang="ru-RU" alt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Находят 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соответствующее значение </a:t>
            </a:r>
            <a:r>
              <a:rPr lang="ru-RU" alt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второй переменной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40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4" dur="500"/>
                                        <p:tgtEl>
                                          <p:spTgt spid="20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1" grpId="0" autoUpdateAnimBg="0"/>
      <p:bldP spid="20495" grpId="0" autoUpdateAnimBg="0"/>
      <p:bldP spid="20496" grpId="0" autoUpdateAnimBg="0"/>
      <p:bldP spid="20540" grpId="0" autoUpdateAnimBg="0"/>
    </p:bldLst>
  </p:timing>
</p:sld>
</file>

<file path=ppt/theme/theme1.xml><?xml version="1.0" encoding="utf-8"?>
<a:theme xmlns:a="http://schemas.openxmlformats.org/drawingml/2006/main" name="Тема Office">
  <a:themeElements>
    <a:clrScheme name="Другая 1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2241</TotalTime>
  <Words>975</Words>
  <Application>Microsoft Office PowerPoint</Application>
  <PresentationFormat>Экран (4:3)</PresentationFormat>
  <Paragraphs>181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18.01.2023 Урок алгебры в 9 классе Решение одной задачи Тема урока: «Решение систем уравнений второй степени»</vt:lpstr>
      <vt:lpstr>Презентация PowerPoint</vt:lpstr>
      <vt:lpstr>Презентация PowerPoint</vt:lpstr>
      <vt:lpstr>Способы решения систем уравнений с двумя переменными: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Школа</cp:lastModifiedBy>
  <cp:revision>162</cp:revision>
  <dcterms:created xsi:type="dcterms:W3CDTF">2014-07-09T08:33:20Z</dcterms:created>
  <dcterms:modified xsi:type="dcterms:W3CDTF">2023-01-15T15:28:02Z</dcterms:modified>
</cp:coreProperties>
</file>