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3" r:id="rId2"/>
    <p:sldId id="262" r:id="rId3"/>
    <p:sldId id="264" r:id="rId4"/>
    <p:sldId id="268" r:id="rId5"/>
    <p:sldId id="269" r:id="rId6"/>
    <p:sldId id="267" r:id="rId7"/>
    <p:sldId id="266" r:id="rId8"/>
    <p:sldId id="270" r:id="rId9"/>
    <p:sldId id="272" r:id="rId10"/>
    <p:sldId id="271" r:id="rId11"/>
    <p:sldId id="265" r:id="rId12"/>
    <p:sldId id="275" r:id="rId13"/>
    <p:sldId id="273" r:id="rId14"/>
    <p:sldId id="274" r:id="rId15"/>
    <p:sldId id="279" r:id="rId16"/>
    <p:sldId id="280" r:id="rId17"/>
    <p:sldId id="281" r:id="rId18"/>
    <p:sldId id="276" r:id="rId19"/>
    <p:sldId id="277" r:id="rId20"/>
    <p:sldId id="283" r:id="rId21"/>
    <p:sldId id="278" r:id="rId22"/>
    <p:sldId id="284" r:id="rId23"/>
    <p:sldId id="282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26" y="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6AF39-A2B3-4459-900F-4137FAA8AA5F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08D97-F5CE-41D4-9E98-9130CAF15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08D97-F5CE-41D4-9E98-9130CAF1558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08D97-F5CE-41D4-9E98-9130CAF1558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AA80-8FCF-408B-9635-BE5FE4A79072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C2AD-804E-4306-A9BE-69FD60C28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425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AA80-8FCF-408B-9635-BE5FE4A79072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C2AD-804E-4306-A9BE-69FD60C28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547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AA80-8FCF-408B-9635-BE5FE4A79072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C2AD-804E-4306-A9BE-69FD60C28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17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AA80-8FCF-408B-9635-BE5FE4A79072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C2AD-804E-4306-A9BE-69FD60C28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436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AA80-8FCF-408B-9635-BE5FE4A79072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C2AD-804E-4306-A9BE-69FD60C28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81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AA80-8FCF-408B-9635-BE5FE4A79072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C2AD-804E-4306-A9BE-69FD60C28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711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AA80-8FCF-408B-9635-BE5FE4A79072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C2AD-804E-4306-A9BE-69FD60C28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202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AA80-8FCF-408B-9635-BE5FE4A79072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C2AD-804E-4306-A9BE-69FD60C28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801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AA80-8FCF-408B-9635-BE5FE4A79072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C2AD-804E-4306-A9BE-69FD60C28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48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AA80-8FCF-408B-9635-BE5FE4A79072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C2AD-804E-4306-A9BE-69FD60C28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93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AA80-8FCF-408B-9635-BE5FE4A79072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C2AD-804E-4306-A9BE-69FD60C28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04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AAA80-8FCF-408B-9635-BE5FE4A79072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7C2AD-804E-4306-A9BE-69FD60C28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96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6%20&#1057;&#1055;&#1054;&#1056;&#1058;%20&#1060;&#1059;&#1058;&#1040;&#1046;%20&#1053;&#1054;&#1042;&#1067;&#1049;.mp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1%20&#1060;&#1051;&#1040;&#1043;%20&#1080;%20&#1043;&#1048;&#1052;&#1053;.mov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2;&#1059;&#1047;&#1067;&#1050;&#1040;\&#1053;&#1077;&#1073;&#1086;%20-%20&#1084;&#1080;&#1085;&#1091;&#1089;%20(&#1055;&#1040;&#1058;&#1056;&#1048;&#1054;&#1058;&#1048;&#1063;&#1045;&#1057;&#1050;&#1048;&#1045;%20&#1055;&#1045;&#1057;&#1053;&#1048;%20&#1054;%20&#1056;&#1054;&#1044;&#1048;&#1053;&#1045;).mp3" TargetMode="External"/><Relationship Id="rId6" Type="http://schemas.openxmlformats.org/officeDocument/2006/relationships/image" Target="../media/image3.png"/><Relationship Id="rId5" Type="http://schemas.openxmlformats.org/officeDocument/2006/relationships/hyperlink" Target="2%20&#1060;&#1059;&#1058;&#1040;&#1046;%20&#1053;&#1040;&#1063;&#1040;&#1051;&#1068;&#1053;&#1067;&#1049;%20&#1043;&#1054;&#1058;&#1054;&#1042;&#1067;&#1049;.mp4" TargetMode="Externa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2%20&#1060;&#1059;&#1058;&#1040;&#1046;%20&#1053;&#1040;&#1063;&#1040;&#1051;&#1068;&#1053;&#1067;&#1049;%20&#1043;&#1054;&#1058;&#1054;&#1042;&#1067;&#1049;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4%20&#1048;&#1057;&#1050;&#1059;&#1057;&#1057;&#1058;&#1042;&#1054;%20&#1060;&#1059;&#1058;&#1040;&#1046;%20&#1053;&#1054;&#1042;&#1067;&#1049;.mp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_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7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407" y="318254"/>
            <a:ext cx="3339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МДОУ «Детский сад «Ромашка»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1720" y="2155151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/>
              <a:t>Семинар-практикум на тему: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«Воспитание нравственно-патриотических чувств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у дошкольников </a:t>
            </a: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в различных видах деятельности»</a:t>
            </a: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49240" y="52394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Подготовила:</a:t>
            </a:r>
          </a:p>
          <a:p>
            <a:r>
              <a:rPr lang="ru-RU" dirty="0" smtClean="0"/>
              <a:t>Воспитатель Т. В. Безручкина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_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7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259080"/>
            <a:ext cx="4521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E192C"/>
                </a:solidFill>
              </a:rPr>
              <a:t>Патриотическое воспитание дошкольников </a:t>
            </a:r>
          </a:p>
          <a:p>
            <a:pPr algn="ctr"/>
            <a:r>
              <a:rPr lang="ru-RU" dirty="0" smtClean="0">
                <a:solidFill>
                  <a:srgbClr val="0E192C"/>
                </a:solidFill>
              </a:rPr>
              <a:t>средствами </a:t>
            </a:r>
            <a:r>
              <a:rPr lang="ru-RU" dirty="0" smtClean="0">
                <a:solidFill>
                  <a:srgbClr val="0E192C"/>
                </a:solidFill>
                <a:hlinkClick r:id="rId3" action="ppaction://hlinkfile"/>
              </a:rPr>
              <a:t>физического развития</a:t>
            </a:r>
            <a:endParaRPr lang="ru-RU" dirty="0"/>
          </a:p>
        </p:txBody>
      </p:sp>
      <p:pic>
        <p:nvPicPr>
          <p:cNvPr id="4" name="Рисунок 3" descr="ходьба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99" t="20665" r="4102" b="11212"/>
          <a:stretch>
            <a:fillRect/>
          </a:stretch>
        </p:blipFill>
        <p:spPr>
          <a:xfrm>
            <a:off x="3063240" y="3307328"/>
            <a:ext cx="4602480" cy="2621031"/>
          </a:xfrm>
          <a:prstGeom prst="rect">
            <a:avLst/>
          </a:prstGeom>
        </p:spPr>
      </p:pic>
      <p:pic>
        <p:nvPicPr>
          <p:cNvPr id="5" name="Рисунок 4" descr="спорт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78040" y="2151743"/>
            <a:ext cx="1584962" cy="1886859"/>
          </a:xfrm>
          <a:prstGeom prst="rect">
            <a:avLst/>
          </a:prstGeom>
        </p:spPr>
      </p:pic>
      <p:pic>
        <p:nvPicPr>
          <p:cNvPr id="6" name="Рисунок 5" descr="народные игры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6080" y="655320"/>
            <a:ext cx="4084320" cy="3063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_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7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441960"/>
            <a:ext cx="6373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Игра-путешествие «Педагогический экспресс»</a:t>
            </a:r>
            <a:endParaRPr lang="ru-RU" dirty="0"/>
          </a:p>
        </p:txBody>
      </p:sp>
      <p:pic>
        <p:nvPicPr>
          <p:cNvPr id="4" name="Рисунок 3" descr="экспресс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1880" y="3722072"/>
            <a:ext cx="4344670" cy="197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_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714"/>
          </a:xfrm>
          <a:prstGeom prst="rect">
            <a:avLst/>
          </a:prstGeom>
        </p:spPr>
      </p:pic>
      <p:pic>
        <p:nvPicPr>
          <p:cNvPr id="4" name="Рисунок 3" descr="экспресс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6880" y="4597152"/>
            <a:ext cx="3323590" cy="1509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61360" y="381000"/>
            <a:ext cx="321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E192C"/>
                </a:solidFill>
                <a:latin typeface="Arial Black" pitchFamily="34" charset="0"/>
              </a:rPr>
              <a:t>1 станция «ЭРУДИТЫ»</a:t>
            </a:r>
            <a:endParaRPr lang="ru-RU" dirty="0">
              <a:solidFill>
                <a:srgbClr val="0E192C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2640" y="731520"/>
            <a:ext cx="2867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1. Земля, где ты родился? 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99360" y="179832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75560" y="265176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996440" y="1082040"/>
            <a:ext cx="3127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2.Древнее название России? 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996440" y="1447800"/>
            <a:ext cx="6830479" cy="92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3.Человек, который принадлежит к постоянному населению данного государства и пользуется всеми правами, выполняет все обязанности этого государства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35480" y="2362200"/>
            <a:ext cx="499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4. Сохранение прошлых ценностей в настоящем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2743200"/>
            <a:ext cx="6314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5. Преданность и любовь к своему отечеству, к своему народу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981200" y="3093720"/>
            <a:ext cx="6537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6. Крупная территория, которая имеет определенные границы и пользуется государственным суверенитетом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164080" y="3749040"/>
            <a:ext cx="3034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7. Сдобный пшеничный хлеб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849880" y="4099560"/>
            <a:ext cx="3905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8. Официальная эмблема государства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230880" y="4495800"/>
            <a:ext cx="3276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9. Где хранился хлеб у крестьян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_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7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39394" y="348734"/>
            <a:ext cx="3166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E192C"/>
                </a:solidFill>
                <a:latin typeface="Arial Black" pitchFamily="34" charset="0"/>
              </a:rPr>
              <a:t>1 станция «ЭРУДИТЫ»</a:t>
            </a:r>
            <a:endParaRPr lang="ru-RU" dirty="0">
              <a:solidFill>
                <a:srgbClr val="0E192C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746760"/>
            <a:ext cx="6294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Особый политический институт, который обеспечивает социальную защищенность населения, оборону и безопасность страны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1615440"/>
            <a:ext cx="6263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Символ государства, его суверенитета: прикрепленное к древу или шнуру полотнище установленных размеров и цветов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377440" y="2438400"/>
            <a:ext cx="346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 Человек любящий свою страну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2804160"/>
            <a:ext cx="664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 То, что перешло от одного поколения к другому, что унаследовало от предшествующих поколений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392680" y="3398520"/>
            <a:ext cx="3201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5. Как в старину называли дом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468880" y="3764280"/>
            <a:ext cx="3877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6. Один из православных праздников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46120" y="4084320"/>
            <a:ext cx="313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7. Короткая шутливая песенка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261360" y="4450080"/>
            <a:ext cx="4518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8. Сверху пар, снизу пар шипит наш русский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261360" y="4815840"/>
            <a:ext cx="4827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9. Игрушка, выточенная из деревянного бруска</a:t>
            </a:r>
            <a:endParaRPr lang="ru-RU" dirty="0"/>
          </a:p>
        </p:txBody>
      </p:sp>
      <p:pic>
        <p:nvPicPr>
          <p:cNvPr id="14" name="Рисунок 13" descr="экспресс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4560" y="5025014"/>
            <a:ext cx="2851150" cy="1294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_1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3714"/>
          </a:xfrm>
          <a:prstGeom prst="rect">
            <a:avLst/>
          </a:prstGeom>
        </p:spPr>
      </p:pic>
      <p:pic>
        <p:nvPicPr>
          <p:cNvPr id="3" name="Рисунок 2" descr="экспресс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31940" y="5567680"/>
            <a:ext cx="2841930" cy="1290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5640" y="228600"/>
            <a:ext cx="4142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0E192C"/>
                </a:solidFill>
                <a:latin typeface="Arial Black" pitchFamily="34" charset="0"/>
              </a:rPr>
              <a:t>2 станция «ПРОФЕССИОНАЛ»</a:t>
            </a:r>
            <a:endParaRPr lang="ru-RU" dirty="0" smtClean="0">
              <a:solidFill>
                <a:srgbClr val="0E192C"/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624841"/>
            <a:ext cx="69494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Воспитывать уважительное отношение и чувство принадлежности к своей семье, любовь и уважение к родителям. Дать детям представление о том, что такое семья (это все, кто живёт вместе с ребёнком), о родственных отношениях (сын, мама, папа, дочь и т. д.). Интересоваться тем, какие обязанности есть у ребёнка по дому (убирать игрушки,  помогать накрывать на стол и т.п.) Учить детей знать и называть своих ближайших родственников.</a:t>
            </a:r>
          </a:p>
          <a:p>
            <a:r>
              <a:rPr lang="ru-RU" dirty="0" smtClean="0"/>
              <a:t>Продолжать воспитывать любовь к родному краю; знакомить с названиями улиц, на которых живут дети, рассказывать о самых красивых местах родного посёлка, его достопримечательностях.</a:t>
            </a:r>
          </a:p>
          <a:p>
            <a:r>
              <a:rPr lang="ru-RU" dirty="0" smtClean="0"/>
              <a:t>Воспитывать любовь и уважение к нашей Родине – России. Воспитывать уважение к государственным символам. Дать детям доступные их пониманию представления о государственных праздниках.</a:t>
            </a:r>
          </a:p>
          <a:p>
            <a:r>
              <a:rPr lang="ru-RU" dirty="0" smtClean="0"/>
              <a:t>Рассказывать о Российской армии, о воинах, которые охраняют нашу Родину. Знакомить с некоторыми родами войск (морской флот, ракетные войска и т. п.)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09800" y="5471160"/>
            <a:ext cx="188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Младшая группа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67200" y="5471160"/>
            <a:ext cx="1759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Средняя группа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5471160"/>
            <a:ext cx="176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Старшая группа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_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714"/>
          </a:xfrm>
          <a:prstGeom prst="rect">
            <a:avLst/>
          </a:prstGeom>
        </p:spPr>
      </p:pic>
      <p:pic>
        <p:nvPicPr>
          <p:cNvPr id="3" name="Рисунок 2" descr="экспресс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3780" y="5567680"/>
            <a:ext cx="2841930" cy="1290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85160" y="533400"/>
            <a:ext cx="4142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0E192C"/>
                </a:solidFill>
                <a:latin typeface="Arial Black" pitchFamily="34" charset="0"/>
              </a:rPr>
              <a:t>2 станция «ПРОФЕССИОНАЛ»</a:t>
            </a:r>
            <a:endParaRPr lang="ru-RU" dirty="0" smtClean="0">
              <a:solidFill>
                <a:srgbClr val="0E192C"/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79320" y="1524000"/>
            <a:ext cx="6827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Формировать первичные представления о малой родине: напоминать детям название посёлка, в котором они живут; обсуждать с детьми, где они гуляли в выходные дни ( в парке, сквере, детской площадке) и пр. Воспитывать интерес и любовь к малой родине.</a:t>
            </a:r>
          </a:p>
          <a:p>
            <a:r>
              <a:rPr lang="ru-RU" dirty="0" smtClean="0"/>
              <a:t>В дни праздников обращать внимание детей на красочное оформление музыкального зала детского сада, воспитывать чувство сопричастности к жизни дошкольного учреждения, страны.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75560" y="5379720"/>
            <a:ext cx="188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Младшая группа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434840" y="5394960"/>
            <a:ext cx="1759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Средняя группа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5364480"/>
            <a:ext cx="176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Старшая группа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_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714"/>
          </a:xfrm>
          <a:prstGeom prst="rect">
            <a:avLst/>
          </a:prstGeom>
        </p:spPr>
      </p:pic>
      <p:pic>
        <p:nvPicPr>
          <p:cNvPr id="3" name="Рисунок 2" descr="экспресс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3780" y="5029200"/>
            <a:ext cx="2841930" cy="1290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0880" y="0"/>
            <a:ext cx="4142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0E192C"/>
                </a:solidFill>
                <a:latin typeface="Arial Black" pitchFamily="34" charset="0"/>
              </a:rPr>
              <a:t>2 станция «ПРОФЕССИОНАЛ»</a:t>
            </a:r>
            <a:endParaRPr lang="ru-RU" dirty="0" smtClean="0">
              <a:solidFill>
                <a:srgbClr val="0E192C"/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61160" y="289560"/>
            <a:ext cx="78333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Расширять представление о малой Родине. Рассказывать детям о достопримечательностях. Культуре. Традициях родного края; о замечательных людях. Прославивших свой край. </a:t>
            </a:r>
          </a:p>
          <a:p>
            <a:r>
              <a:rPr lang="ru-RU" dirty="0" smtClean="0"/>
              <a:t>Расширять представления о родной стране, о  государственных праздниках ( 8 марта, День защитника отечества, день Победы, Новый год и т. п.)Воспитывать любовь к Родине, гордость за её достижения, героическое прошлое, уверенность в счастливом будущем.</a:t>
            </a:r>
          </a:p>
          <a:p>
            <a:r>
              <a:rPr lang="ru-RU" dirty="0" smtClean="0"/>
              <a:t>Формировать представления о том, что Российская Федерация – большая многонациональная страна. Знакомить с народными традициями и обычаями. Рассказывать детям о том, что Москва – главный город. Столица нашей Родины. Познакомить с флагом  гербом России, мелодией гимна. Показывать Россию на карте, глобусе.</a:t>
            </a:r>
          </a:p>
          <a:p>
            <a:r>
              <a:rPr lang="ru-RU" dirty="0" smtClean="0"/>
              <a:t>Расширять представления детей о Российской армии. Воспитывать уважение к защитникам отечества. Рассказывать о трудной. Но почётной обязанности защищать Родину, охранять её спокойствие и безопасность; о том, как в годы войн храбро сражались и защищали нашу страну от врагов прадеды. Деды, отцы. Приглашать в детский сад военных, ветеранов из числа близких родственников детей. Рассматривать с детьми картины, репродукции, альбомы с военной тематикой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84120" y="5897880"/>
            <a:ext cx="1817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Старшая группа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89120" y="5867400"/>
            <a:ext cx="2785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подготовительная группа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_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714"/>
          </a:xfrm>
          <a:prstGeom prst="rect">
            <a:avLst/>
          </a:prstGeom>
        </p:spPr>
      </p:pic>
      <p:pic>
        <p:nvPicPr>
          <p:cNvPr id="3" name="Рисунок 2" descr="экспресс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3780" y="5029200"/>
            <a:ext cx="2841930" cy="1290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5640" y="0"/>
            <a:ext cx="4142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0E192C"/>
                </a:solidFill>
                <a:latin typeface="Arial Black" pitchFamily="34" charset="0"/>
              </a:rPr>
              <a:t>2 станция «ПРОФЕССИОНАЛ»</a:t>
            </a:r>
            <a:endParaRPr lang="ru-RU" dirty="0" smtClean="0">
              <a:solidFill>
                <a:srgbClr val="0E192C"/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41120" y="304800"/>
            <a:ext cx="789432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Продолжать развивать интерес и любовь к родному краю, расширять представление о мало родине. Продолжать знакомить с достопримечательностями региона, в котором живут дети; с профессиями, вязанными со спецификой родного посёлка.</a:t>
            </a:r>
          </a:p>
          <a:p>
            <a:r>
              <a:rPr lang="ru-RU" dirty="0" smtClean="0"/>
              <a:t>На основе расширения знаний об окружающем воспитывать патриотические и интернациональные чувства, любовь к Родине. Углублять и уточнять представления о нашей Родине – России. Закреплять представления о том. Что в нашей стране мирно живут люди разных национальностей. Воспитывать уважение к людям разных национальностей. Интерес к их культуре и обычаям.</a:t>
            </a:r>
          </a:p>
          <a:p>
            <a:r>
              <a:rPr lang="ru-RU" dirty="0" smtClean="0"/>
              <a:t>Продолжать знакомить с государственными символами, закреплять знания о флаге, гербе и гимне России ( гимн исполняется во время праздника или другого торжественного события; когда звучит гимн, все встают, а мужчины и мальчики снимают головные уборы). Расширять знания о государственных праздниках. Углублять представления о Москве – главном городе , столице России.</a:t>
            </a:r>
          </a:p>
          <a:p>
            <a:r>
              <a:rPr lang="ru-RU" dirty="0" smtClean="0"/>
              <a:t>Рассказать, что Россия – самая большая в мире страна, показать Россию и Москву на карте.</a:t>
            </a:r>
          </a:p>
          <a:p>
            <a:r>
              <a:rPr lang="ru-RU" dirty="0" smtClean="0"/>
              <a:t>Поощрять интерес детей к событиям, происходящим в стране, воспитывать чувство гордости за её достижения. Рассказывать детям о Ю. А. Гагарине и других героях космоса. Углублять знания о Российской армии. Воспитывать уважение к защитникам Отечества, к памяти павших бойцов (возлагать с детьми цветы к обелискам, памятникам и т. д.)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_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7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243840"/>
            <a:ext cx="4053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0E192C"/>
                </a:solidFill>
                <a:latin typeface="Arial Black" pitchFamily="34" charset="0"/>
              </a:rPr>
              <a:t>Станция «РЕБУСНАЯ»</a:t>
            </a:r>
          </a:p>
          <a:p>
            <a:endParaRPr lang="ru-RU" dirty="0"/>
          </a:p>
        </p:txBody>
      </p:sp>
      <p:pic>
        <p:nvPicPr>
          <p:cNvPr id="4" name="Рисунок 3" descr="герб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030" y="845820"/>
            <a:ext cx="4762500" cy="1905000"/>
          </a:xfrm>
          <a:prstGeom prst="rect">
            <a:avLst/>
          </a:prstGeom>
        </p:spPr>
      </p:pic>
      <p:pic>
        <p:nvPicPr>
          <p:cNvPr id="5" name="Рисунок 4" descr="родина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480" y="2940067"/>
            <a:ext cx="4206240" cy="2989545"/>
          </a:xfrm>
          <a:prstGeom prst="rect">
            <a:avLst/>
          </a:prstGeom>
        </p:spPr>
      </p:pic>
      <p:pic>
        <p:nvPicPr>
          <p:cNvPr id="6" name="Рисунок 5" descr="экспресс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3380" y="5212080"/>
            <a:ext cx="2841930" cy="129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_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7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0" y="335280"/>
            <a:ext cx="3042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dirty="0" smtClean="0">
                <a:solidFill>
                  <a:srgbClr val="0E192C"/>
                </a:solidFill>
                <a:latin typeface="Arial Black" pitchFamily="34" charset="0"/>
              </a:rPr>
              <a:t>Станция «Ребусная»</a:t>
            </a:r>
          </a:p>
          <a:p>
            <a:endParaRPr lang="ru-RU" dirty="0"/>
          </a:p>
        </p:txBody>
      </p:sp>
      <p:pic>
        <p:nvPicPr>
          <p:cNvPr id="4" name="Рисунок 3" descr="честност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225" y="823912"/>
            <a:ext cx="5391150" cy="2162175"/>
          </a:xfrm>
          <a:prstGeom prst="rect">
            <a:avLst/>
          </a:prstGeom>
        </p:spPr>
      </p:pic>
      <p:pic>
        <p:nvPicPr>
          <p:cNvPr id="5" name="Рисунок 4" descr="памят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625" y="3186112"/>
            <a:ext cx="5391150" cy="2162175"/>
          </a:xfrm>
          <a:prstGeom prst="rect">
            <a:avLst/>
          </a:prstGeom>
        </p:spPr>
      </p:pic>
      <p:pic>
        <p:nvPicPr>
          <p:cNvPr id="6" name="Рисунок 5" descr="экспресс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5029200"/>
            <a:ext cx="2841930" cy="129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_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130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64080" y="1017270"/>
            <a:ext cx="6096000" cy="39395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rgbClr val="0E192C"/>
                </a:solidFill>
                <a:latin typeface="Arial Black" pitchFamily="34" charset="0"/>
              </a:rPr>
              <a:t>«Воспитание любви к родному краю, к родной культуре, к родному городу, к родной речи – задача первостепенной важности, и нет необходимости это доказывать. Но как воспитать эту любовь? Она начинается с малого – с любви к своей семье, к своему дому. Постоянно расширяясь, эта любовь к родному переходит в любовь к своему государству, к его истории, его прошлому и настоящему, а затем ко всему человечеству».</a:t>
            </a:r>
          </a:p>
          <a:p>
            <a:endParaRPr lang="ru-RU" dirty="0" smtClean="0">
              <a:solidFill>
                <a:srgbClr val="0E192C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  <a:p>
            <a:pPr algn="r"/>
            <a:r>
              <a:rPr lang="ru-RU" sz="1600" dirty="0" smtClean="0">
                <a:latin typeface="Arial Black" pitchFamily="34" charset="0"/>
              </a:rPr>
              <a:t>Д.С.Лихачёв</a:t>
            </a:r>
            <a:endParaRPr lang="ru-RU" sz="1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_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7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8746" y="432486"/>
            <a:ext cx="3446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E192C"/>
                </a:solidFill>
                <a:latin typeface="Arial Black" pitchFamily="34" charset="0"/>
              </a:rPr>
              <a:t>Станция </a:t>
            </a:r>
            <a:r>
              <a:rPr lang="ru-RU" dirty="0" smtClean="0">
                <a:solidFill>
                  <a:srgbClr val="0E192C"/>
                </a:solidFill>
                <a:latin typeface="Arial Black" pitchFamily="34" charset="0"/>
              </a:rPr>
              <a:t>«ЗАГАДОЧНАЯ»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575" y="2235084"/>
            <a:ext cx="3712948" cy="2387832"/>
          </a:xfrm>
          <a:prstGeom prst="rect">
            <a:avLst/>
          </a:prstGeom>
        </p:spPr>
      </p:pic>
      <p:pic>
        <p:nvPicPr>
          <p:cNvPr id="5" name="Рисунок 4" descr="экспресс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9411" y="4880919"/>
            <a:ext cx="3168519" cy="1438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_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714"/>
          </a:xfrm>
          <a:prstGeom prst="rect">
            <a:avLst/>
          </a:prstGeom>
        </p:spPr>
      </p:pic>
      <p:pic>
        <p:nvPicPr>
          <p:cNvPr id="3" name="Рисунок 2" descr="экспресс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36920" y="4839418"/>
            <a:ext cx="2957830" cy="1342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5680" y="274320"/>
            <a:ext cx="3490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E192C"/>
                </a:solidFill>
                <a:latin typeface="Arial Black" pitchFamily="34" charset="0"/>
              </a:rPr>
              <a:t> Станция «МОЗГОЛОМЫ»</a:t>
            </a:r>
            <a:endParaRPr lang="ru-RU" dirty="0">
              <a:solidFill>
                <a:srgbClr val="0E192C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8280" y="579120"/>
            <a:ext cx="7819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                    Кроссворд</a:t>
            </a:r>
            <a:r>
              <a:rPr lang="ru-RU" b="1" i="1" dirty="0" smtClean="0"/>
              <a:t> «Нравственно – патриотическое воспитание»</a:t>
            </a:r>
            <a:endParaRPr lang="ru-RU" b="1" dirty="0" smtClean="0"/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83079" y="1051561"/>
          <a:ext cx="6812282" cy="4419604"/>
        </p:xfrm>
        <a:graphic>
          <a:graphicData uri="http://schemas.openxmlformats.org/drawingml/2006/table">
            <a:tbl>
              <a:tblPr/>
              <a:tblGrid>
                <a:gridCol w="91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25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7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25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25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77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772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772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252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252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252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252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252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9772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9772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9772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9772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97727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79683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3535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5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8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5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5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5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8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8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8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35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8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78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78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_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7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0713" y="1346885"/>
            <a:ext cx="61413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нравственно-патриотических чувств у детей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ваших руках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Мировоззрение педагога, его личный пример, взгляды, суждения, активная жизненная позиция – самые эффективные факторы воспитания. Если мы хотим, чтобы наши дети полюбили свою страну, свой город, нам нужно показывать их с привлекательной стороны. Но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воспитателя не дадут эффекта, если сам он не будет любить свою страну, свой город, свой народ. В воспитании все должно основываться на личности воспитателя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9319" y="5165124"/>
            <a:ext cx="3638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file"/>
              </a:rPr>
              <a:t>Видеофрагмент «Символы России»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_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7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92628" y="2817340"/>
            <a:ext cx="49797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Творческих вам успехов, уважаемые коллеги!</a:t>
            </a:r>
            <a:endParaRPr lang="ru-RU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_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7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8200" y="304800"/>
            <a:ext cx="204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План мероприятия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685800"/>
            <a:ext cx="7208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>
                <a:latin typeface="Arial Black" pitchFamily="34" charset="0"/>
              </a:rPr>
              <a:t>1.Тренинг на создание образа «Родина»</a:t>
            </a:r>
          </a:p>
          <a:p>
            <a:pPr marL="342900" indent="-342900"/>
            <a:r>
              <a:rPr lang="ru-RU" dirty="0" smtClean="0">
                <a:latin typeface="+mj-lt"/>
              </a:rPr>
              <a:t>  (педагог-психолог  Н. Е. Тараканова)</a:t>
            </a:r>
            <a:endParaRPr lang="ru-RU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4445" y="1332131"/>
            <a:ext cx="67513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2. Выступления педагогов: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E192C"/>
                </a:solidFill>
                <a:latin typeface="Arial Black" pitchFamily="34" charset="0"/>
              </a:rPr>
              <a:t>«Воспитание нравственно-патриотических чувств у дошкольников в музыкальной деятельности» </a:t>
            </a:r>
            <a:r>
              <a:rPr lang="ru-RU" dirty="0" smtClean="0"/>
              <a:t>(музыкальный руководитель Н. П. Куракина)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Arial Black" pitchFamily="34" charset="0"/>
              </a:rPr>
              <a:t>  </a:t>
            </a:r>
            <a:r>
              <a:rPr lang="ru-RU" dirty="0" smtClean="0">
                <a:solidFill>
                  <a:srgbClr val="0E192C"/>
                </a:solidFill>
                <a:latin typeface="Arial Black" pitchFamily="34" charset="0"/>
              </a:rPr>
              <a:t>«</a:t>
            </a:r>
            <a:r>
              <a:rPr lang="ru-RU" b="1" dirty="0" smtClean="0">
                <a:solidFill>
                  <a:srgbClr val="0E192C"/>
                </a:solidFill>
                <a:latin typeface="Arial Black" pitchFamily="34" charset="0"/>
              </a:rPr>
              <a:t>Воспитание </a:t>
            </a:r>
            <a:r>
              <a:rPr lang="ru-RU" b="1" dirty="0" smtClean="0">
                <a:solidFill>
                  <a:srgbClr val="0E192C"/>
                </a:solidFill>
                <a:latin typeface="Arial Black" pitchFamily="34" charset="0"/>
              </a:rPr>
              <a:t>нравственно-патриотических </a:t>
            </a:r>
            <a:r>
              <a:rPr lang="ru-RU" b="1" dirty="0" smtClean="0">
                <a:solidFill>
                  <a:srgbClr val="0E192C"/>
                </a:solidFill>
                <a:latin typeface="Arial Black" pitchFamily="34" charset="0"/>
              </a:rPr>
              <a:t>чувств у дошкольников в изобразительной деятельности» </a:t>
            </a:r>
            <a:r>
              <a:rPr lang="ru-RU" dirty="0" smtClean="0"/>
              <a:t>(воспитатель Л. К. Шилова)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E192C"/>
                </a:solidFill>
                <a:latin typeface="Arial Black" pitchFamily="34" charset="0"/>
              </a:rPr>
              <a:t>  «Воспитание патриотических чувств дошкольников средствами художественной литературы»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(воспитатель Т. В. Большакова)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Arial Black" pitchFamily="34" charset="0"/>
              </a:rPr>
              <a:t>  </a:t>
            </a:r>
            <a:r>
              <a:rPr lang="ru-RU" b="1" dirty="0" smtClean="0">
                <a:solidFill>
                  <a:srgbClr val="0E192C"/>
                </a:solidFill>
                <a:latin typeface="Arial Black" pitchFamily="34" charset="0"/>
              </a:rPr>
              <a:t>«Патриотическое воспитание дошкольников средствами физического развития» </a:t>
            </a:r>
          </a:p>
          <a:p>
            <a:r>
              <a:rPr lang="ru-RU" dirty="0" smtClean="0"/>
              <a:t>(воспитатель Е. С. Комлева)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99360" y="528828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3. Игра-путешествие «Педагогический экспресс»</a:t>
            </a:r>
          </a:p>
          <a:p>
            <a:r>
              <a:rPr lang="ru-RU" dirty="0" smtClean="0"/>
              <a:t>(воспитатель Т. В. Безручкина)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_1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3714"/>
          </a:xfrm>
          <a:prstGeom prst="rect">
            <a:avLst/>
          </a:prstGeom>
        </p:spPr>
      </p:pic>
      <p:pic>
        <p:nvPicPr>
          <p:cNvPr id="4" name="Рисунок 3" descr="99f1d08df0e8f5cdafe7724232412f7c_w720_h5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838200"/>
            <a:ext cx="6065520" cy="4785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429000" y="396240"/>
            <a:ext cx="4011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Тренинг на создание образа </a:t>
            </a:r>
            <a:r>
              <a:rPr lang="ru-RU" b="1" dirty="0" smtClean="0">
                <a:hlinkClick r:id="rId5" action="ppaction://hlinkfile"/>
              </a:rPr>
              <a:t>«Родина»</a:t>
            </a:r>
            <a:endParaRPr lang="ru-RU" b="1" dirty="0"/>
          </a:p>
        </p:txBody>
      </p:sp>
      <p:pic>
        <p:nvPicPr>
          <p:cNvPr id="6" name="Небо - минус (ПАТРИОТИЧЕСКИЕ ПЕСНИ О РОДИНЕ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1094720" y="4861560"/>
            <a:ext cx="853440" cy="853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6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_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714"/>
          </a:xfrm>
          <a:prstGeom prst="rect">
            <a:avLst/>
          </a:prstGeom>
        </p:spPr>
      </p:pic>
      <p:pic>
        <p:nvPicPr>
          <p:cNvPr id="4" name="Рисунок 3" descr="99f1d08df0e8f5cdafe7724232412f7c_w720_h5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838200"/>
            <a:ext cx="6065520" cy="4785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429000" y="396240"/>
            <a:ext cx="4011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Тренинг на создание образа </a:t>
            </a:r>
            <a:r>
              <a:rPr lang="ru-RU" b="1" dirty="0" smtClean="0">
                <a:hlinkClick r:id="rId4" action="ppaction://hlinkfile"/>
              </a:rPr>
              <a:t>«Родина»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_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714"/>
          </a:xfrm>
          <a:prstGeom prst="rect">
            <a:avLst/>
          </a:prstGeom>
        </p:spPr>
      </p:pic>
      <p:pic>
        <p:nvPicPr>
          <p:cNvPr id="3" name="Рисунок 2" descr="музыка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7000" y="609601"/>
            <a:ext cx="5575069" cy="5288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65960" y="213360"/>
            <a:ext cx="7025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0E192C"/>
                </a:solidFill>
              </a:rPr>
              <a:t>«Воспитание нравственно-патриотических чувств </a:t>
            </a:r>
          </a:p>
          <a:p>
            <a:pPr algn="ctr"/>
            <a:r>
              <a:rPr lang="ru-RU" dirty="0" smtClean="0">
                <a:solidFill>
                  <a:srgbClr val="0E192C"/>
                </a:solidFill>
              </a:rPr>
              <a:t>у дошкольников в музыкальной деятельности»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_1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37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5080" y="304800"/>
            <a:ext cx="6263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0E192C"/>
                </a:solidFill>
              </a:rPr>
              <a:t>Воспитание нравственно-патриотических чувств у дошкольников</a:t>
            </a:r>
          </a:p>
          <a:p>
            <a:pPr algn="ctr"/>
            <a:r>
              <a:rPr lang="ru-RU" dirty="0" smtClean="0">
                <a:solidFill>
                  <a:srgbClr val="0E192C"/>
                </a:solidFill>
              </a:rPr>
              <a:t> в изобразительной деятельности</a:t>
            </a:r>
            <a:endParaRPr lang="ru-RU" dirty="0"/>
          </a:p>
        </p:txBody>
      </p:sp>
      <p:pic>
        <p:nvPicPr>
          <p:cNvPr id="4" name="Рисунок 3" descr="арм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0093" y="1149776"/>
            <a:ext cx="3091028" cy="2111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лото народное творчество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6F4F5"/>
              </a:clrFrom>
              <a:clrTo>
                <a:srgbClr val="F6F4F5">
                  <a:alpha val="0"/>
                </a:srgbClr>
              </a:clrTo>
            </a:clrChange>
          </a:blip>
          <a:srcRect t="4222"/>
          <a:stretch>
            <a:fillRect/>
          </a:stretch>
        </p:blipFill>
        <p:spPr>
          <a:xfrm>
            <a:off x="5486400" y="1205192"/>
            <a:ext cx="3239604" cy="2086647"/>
          </a:xfrm>
          <a:prstGeom prst="rect">
            <a:avLst/>
          </a:prstGeom>
        </p:spPr>
      </p:pic>
      <p:pic>
        <p:nvPicPr>
          <p:cNvPr id="6" name="Рисунок 5" descr="природа.jf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0480" y="3259836"/>
            <a:ext cx="3420291" cy="2394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_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7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3680" y="274320"/>
            <a:ext cx="591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E192C"/>
                </a:solidFill>
              </a:rPr>
              <a:t>Воспитание патриотических чувств дошкольников средствами художественной литературы</a:t>
            </a:r>
            <a:endParaRPr lang="ru-RU" dirty="0"/>
          </a:p>
        </p:txBody>
      </p:sp>
      <p:pic>
        <p:nvPicPr>
          <p:cNvPr id="6" name="Рисунок 5" descr="русские народные сказ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8312" y="3596640"/>
            <a:ext cx="1570328" cy="2179320"/>
          </a:xfrm>
          <a:prstGeom prst="rect">
            <a:avLst/>
          </a:prstGeom>
        </p:spPr>
      </p:pic>
      <p:pic>
        <p:nvPicPr>
          <p:cNvPr id="7" name="Рисунок 6" descr="русские былин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572" y="3599414"/>
            <a:ext cx="1538667" cy="2176546"/>
          </a:xfrm>
          <a:prstGeom prst="rect">
            <a:avLst/>
          </a:prstGeom>
        </p:spPr>
      </p:pic>
      <p:pic>
        <p:nvPicPr>
          <p:cNvPr id="8" name="Рисунок 7" descr="книга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76324" y="3611880"/>
            <a:ext cx="1648476" cy="2161032"/>
          </a:xfrm>
          <a:prstGeom prst="rect">
            <a:avLst/>
          </a:prstGeom>
        </p:spPr>
      </p:pic>
      <p:pic>
        <p:nvPicPr>
          <p:cNvPr id="10" name="Рисунок 9" descr="пословицы и поговорк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27960" y="1234440"/>
            <a:ext cx="1600200" cy="2133600"/>
          </a:xfrm>
          <a:prstGeom prst="rect">
            <a:avLst/>
          </a:prstGeom>
        </p:spPr>
      </p:pic>
      <p:pic>
        <p:nvPicPr>
          <p:cNvPr id="11" name="Рисунок 10" descr="русский фольклор.jpg"/>
          <p:cNvPicPr>
            <a:picLocks noChangeAspect="1"/>
          </p:cNvPicPr>
          <p:nvPr/>
        </p:nvPicPr>
        <p:blipFill>
          <a:blip r:embed="rId7" cstate="print"/>
          <a:srcRect b="6582"/>
          <a:stretch>
            <a:fillRect/>
          </a:stretch>
        </p:blipFill>
        <p:spPr>
          <a:xfrm>
            <a:off x="4495799" y="1249680"/>
            <a:ext cx="1509068" cy="2164080"/>
          </a:xfrm>
          <a:prstGeom prst="rect">
            <a:avLst/>
          </a:prstGeom>
        </p:spPr>
      </p:pic>
      <p:pic>
        <p:nvPicPr>
          <p:cNvPr id="12" name="Рисунок 11" descr="родная природ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33160" y="1221127"/>
            <a:ext cx="1719026" cy="2238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_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7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85160" y="304800"/>
            <a:ext cx="5169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2022 г.- год культурного наследия народов </a:t>
            </a:r>
            <a:r>
              <a:rPr lang="ru-RU" b="1" dirty="0" smtClean="0">
                <a:hlinkClick r:id="rId3" action="ppaction://hlinkfile"/>
              </a:rPr>
              <a:t>России</a:t>
            </a:r>
            <a:endParaRPr lang="ru-RU" b="1" dirty="0"/>
          </a:p>
        </p:txBody>
      </p:sp>
      <p:pic>
        <p:nvPicPr>
          <p:cNvPr id="4" name="Рисунок 3" descr="культурное наследи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9487" y="751706"/>
            <a:ext cx="6626353" cy="4963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1230</Words>
  <Application>Microsoft Office PowerPoint</Application>
  <PresentationFormat>Широкоэкранный</PresentationFormat>
  <Paragraphs>103</Paragraphs>
  <Slides>23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Ромашка</dc:creator>
  <cp:lastModifiedBy>Ромашка</cp:lastModifiedBy>
  <cp:revision>70</cp:revision>
  <dcterms:created xsi:type="dcterms:W3CDTF">2022-10-04T05:45:07Z</dcterms:created>
  <dcterms:modified xsi:type="dcterms:W3CDTF">2022-10-05T10:05:09Z</dcterms:modified>
</cp:coreProperties>
</file>