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6858000" type="screen4x3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presProps" Target="presProps.xml" /><Relationship Id="rId21" Type="http://schemas.openxmlformats.org/officeDocument/2006/relationships/tableStyles" Target="tableStyles.xml" /><Relationship Id="rId22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2130423"/>
            <a:ext cx="7772400" cy="1470024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C09903F-5C98-4559-BD2D-BAA8B196BEDB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080D8EF-31CE-4F63-8C79-864A195707E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C09903F-5C98-4559-BD2D-BAA8B196BEDB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080D8EF-31CE-4F63-8C79-864A195707E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6"/>
            <a:ext cx="2057400" cy="5851523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6"/>
            <a:ext cx="6019798" cy="5851523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C09903F-5C98-4559-BD2D-BAA8B196BEDB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080D8EF-31CE-4F63-8C79-864A195707E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C09903F-5C98-4559-BD2D-BAA8B196BEDB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080D8EF-31CE-4F63-8C79-864A195707E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22313" y="4406898"/>
            <a:ext cx="7772400" cy="136207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906712"/>
            <a:ext cx="7772400" cy="150018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C09903F-5C98-4559-BD2D-BAA8B196BEDB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080D8EF-31CE-4F63-8C79-864A195707E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598" cy="45259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4648197" y="1600200"/>
            <a:ext cx="4038598" cy="45259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C09903F-5C98-4559-BD2D-BAA8B196BEDB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080D8EF-31CE-4F63-8C79-864A195707E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35112"/>
            <a:ext cx="4040185" cy="63976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457200" y="2174873"/>
            <a:ext cx="404018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3" y="1535112"/>
            <a:ext cx="4041774" cy="63976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4645023" y="2174873"/>
            <a:ext cx="404177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C09903F-5C98-4559-BD2D-BAA8B196BEDB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080D8EF-31CE-4F63-8C79-864A195707E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C09903F-5C98-4559-BD2D-BAA8B196BEDB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080D8EF-31CE-4F63-8C79-864A195707E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C09903F-5C98-4559-BD2D-BAA8B196BEDB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080D8EF-31CE-4F63-8C79-864A195707E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3048"/>
            <a:ext cx="3008313" cy="116204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3575048" y="273048"/>
            <a:ext cx="5111748" cy="585311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098"/>
            <a:ext cx="3008313" cy="46910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C09903F-5C98-4559-BD2D-BAA8B196BEDB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080D8EF-31CE-4F63-8C79-864A195707E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7" y="4800600"/>
            <a:ext cx="5486400" cy="566736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1792287" y="61277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792287" y="5367336"/>
            <a:ext cx="54864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C09903F-5C98-4559-BD2D-BAA8B196BEDB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080D8EF-31CE-4F63-8C79-864A195707E4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13">
            <a:lum/>
          </a:blip>
          <a:srcRect l="5357" t="0" r="5355" b="0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49"/>
            <a:ext cx="2133598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09903F-5C98-4559-BD2D-BAA8B196BEDB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198" y="6356349"/>
            <a:ext cx="2895598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198" y="6356349"/>
            <a:ext cx="2133598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080D8EF-31CE-4F63-8C79-864A195707E4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Relationship Id="rId4" Type="http://schemas.openxmlformats.org/officeDocument/2006/relationships/image" Target="../media/image18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Relationship Id="rId4" Type="http://schemas.openxmlformats.org/officeDocument/2006/relationships/image" Target="../media/image21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Relationship Id="rId4" Type="http://schemas.openxmlformats.org/officeDocument/2006/relationships/image" Target="../media/image26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93041190" name="Заголовок 1"/>
          <p:cNvSpPr>
            <a:spLocks noGrp="1"/>
          </p:cNvSpPr>
          <p:nvPr>
            <p:ph type="ctrTitle"/>
          </p:nvPr>
        </p:nvSpPr>
        <p:spPr bwMode="auto">
          <a:xfrm flipH="0" flipV="0">
            <a:off x="680063" y="1333499"/>
            <a:ext cx="7772400" cy="2266947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0000" lnSpcReduction="2000"/>
          </a:bodyPr>
          <a:lstStyle/>
          <a:p>
            <a:pPr>
              <a:defRPr/>
            </a:pPr>
            <a:r>
              <a:rPr sz="2400" b="0" i="1">
                <a:solidFill>
                  <a:schemeClr val="accent1">
                    <a:lumMod val="75000"/>
                  </a:schemeClr>
                </a:solidFill>
              </a:rPr>
              <a:t>Моя педагогическая находка</a:t>
            </a:r>
            <a:br>
              <a:rPr sz="2400" b="1" i="1">
                <a:solidFill>
                  <a:schemeClr val="accent1">
                    <a:lumMod val="75000"/>
                  </a:schemeClr>
                </a:solidFill>
              </a:rPr>
            </a:br>
            <a:br>
              <a:rPr sz="2400" b="1" i="1">
                <a:solidFill>
                  <a:schemeClr val="accent1">
                    <a:lumMod val="75000"/>
                  </a:schemeClr>
                </a:solidFill>
              </a:rPr>
            </a:br>
            <a:r>
              <a:rPr sz="2400" b="0" i="1">
                <a:solidFill>
                  <a:schemeClr val="accent1">
                    <a:lumMod val="75000"/>
                  </a:schemeClr>
                </a:solidFill>
              </a:rPr>
              <a:t>Номинация « Лучшая методическая разработка по познавательному развитию»</a:t>
            </a:r>
            <a:br>
              <a:rPr sz="2400" b="1" i="1">
                <a:solidFill>
                  <a:schemeClr val="accent1">
                    <a:lumMod val="75000"/>
                  </a:schemeClr>
                </a:solidFill>
              </a:rPr>
            </a:br>
            <a:br>
              <a:rPr sz="2400" b="1" i="1">
                <a:solidFill>
                  <a:schemeClr val="accent1">
                    <a:lumMod val="75000"/>
                  </a:schemeClr>
                </a:solidFill>
              </a:rPr>
            </a:br>
            <a:r>
              <a:rPr sz="2800" b="1" i="1">
                <a:solidFill>
                  <a:schemeClr val="accent1">
                    <a:lumMod val="75000"/>
                  </a:schemeClr>
                </a:solidFill>
              </a:rPr>
              <a:t>«Дидактические игры на липучках – как средство познавательной активности ребёнка».</a:t>
            </a:r>
            <a:endParaRPr sz="2800" b="1" i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 bwMode="auto">
          <a:xfrm flipH="0" flipV="0">
            <a:off x="3810974" y="3752848"/>
            <a:ext cx="4524374" cy="1724024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25000" lnSpcReduction="15000"/>
          </a:bodyPr>
          <a:lstStyle/>
          <a:p>
            <a:pPr algn="r">
              <a:defRPr/>
            </a:pPr>
            <a:endParaRPr sz="72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r">
              <a:defRPr/>
            </a:pPr>
            <a:r>
              <a:rPr lang="ru-RU" sz="7200">
                <a:solidFill>
                  <a:schemeClr val="tx1"/>
                </a:solidFill>
                <a:latin typeface="Times New Roman"/>
                <a:cs typeface="Times New Roman"/>
              </a:rPr>
              <a:t> Воспитатель:</a:t>
            </a:r>
            <a:r>
              <a:rPr lang="ru-RU" sz="7200">
                <a:solidFill>
                  <a:schemeClr val="tx1"/>
                </a:solidFill>
                <a:latin typeface="Times New Roman"/>
                <a:cs typeface="Times New Roman"/>
              </a:rPr>
              <a:t>Алешина Наталья Викторовна</a:t>
            </a:r>
            <a:endParaRPr lang="ru-RU" sz="72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r">
              <a:defRPr/>
            </a:pPr>
            <a:r>
              <a:rPr lang="ru-RU" sz="7200">
                <a:solidFill>
                  <a:schemeClr val="tx1"/>
                </a:solidFill>
                <a:latin typeface="Times New Roman"/>
                <a:cs typeface="Times New Roman"/>
              </a:rPr>
              <a:t>Высшая квалификационная категория</a:t>
            </a:r>
            <a:endParaRPr lang="ru-RU" sz="72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r">
              <a:defRPr/>
            </a:pPr>
            <a:endParaRPr sz="72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r">
              <a:defRPr/>
            </a:pPr>
            <a:endParaRPr sz="72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r">
              <a:defRPr/>
            </a:pPr>
            <a:endParaRPr sz="72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r">
              <a:defRPr/>
            </a:pPr>
            <a:endParaRPr sz="72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r">
              <a:defRPr/>
            </a:pPr>
            <a:endParaRPr sz="72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r">
              <a:defRPr/>
            </a:pPr>
            <a:endParaRPr sz="72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r">
              <a:defRPr/>
            </a:pPr>
            <a:endParaRPr sz="72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r">
              <a:defRPr/>
            </a:pPr>
            <a:endParaRPr sz="22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r">
              <a:defRPr/>
            </a:pPr>
            <a:endParaRPr lang="ru-RU" sz="14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r">
              <a:defRPr/>
            </a:pPr>
            <a:endParaRPr lang="ru-RU" sz="14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r">
              <a:defRPr/>
            </a:pPr>
            <a:endParaRPr lang="ru-RU" sz="14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r">
              <a:defRPr/>
            </a:pPr>
            <a:endParaRPr lang="ru-RU" sz="14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r">
              <a:defRPr/>
            </a:pPr>
            <a:endParaRPr lang="ru-RU" sz="14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r">
              <a:defRPr/>
            </a:pPr>
            <a:endParaRPr lang="ru-RU" sz="14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r">
              <a:defRPr/>
            </a:pPr>
            <a:endParaRPr lang="ru-RU" sz="14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r">
              <a:defRPr/>
            </a:pPr>
            <a:endParaRPr lang="ru-RU" sz="14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r">
              <a:defRPr/>
            </a:pPr>
            <a:endParaRPr lang="ru-RU" sz="14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r">
              <a:defRPr/>
            </a:pPr>
            <a:endParaRPr lang="ru-RU" sz="14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r">
              <a:defRPr/>
            </a:pPr>
            <a:endParaRPr lang="ru-RU" sz="14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r">
              <a:defRPr/>
            </a:pPr>
            <a:r>
              <a:rPr lang="ru-RU" sz="140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endParaRPr lang="ru-RU" sz="14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2195734" y="332654"/>
            <a:ext cx="4023776" cy="335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1600">
                <a:latin typeface="Times New Roman"/>
                <a:cs typeface="Times New Roman"/>
              </a:rPr>
              <a:t>МБОУ Наро-Фоминская СОШ №7 ДОП №1</a:t>
            </a:r>
            <a:endParaRPr/>
          </a:p>
        </p:txBody>
      </p:sp>
      <p:sp>
        <p:nvSpPr>
          <p:cNvPr id="58437507" name=""/>
          <p:cNvSpPr txBox="1"/>
          <p:nvPr/>
        </p:nvSpPr>
        <p:spPr bwMode="auto">
          <a:xfrm flipH="0" flipV="0">
            <a:off x="7209494" y="3476624"/>
            <a:ext cx="182988" cy="365795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2696549" y="274637"/>
            <a:ext cx="4971793" cy="11430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2000" b="1">
                <a:solidFill>
                  <a:srgbClr val="FF0000"/>
                </a:solidFill>
                <a:latin typeface="Calibri"/>
                <a:cs typeface="Calibri"/>
              </a:rPr>
              <a:t>             </a:t>
            </a:r>
            <a:br>
              <a:rPr lang="ru-RU" sz="2800" b="1">
                <a:solidFill>
                  <a:schemeClr val="tx2"/>
                </a:solidFill>
                <a:latin typeface="Calibri"/>
                <a:cs typeface="Calibri"/>
              </a:rPr>
            </a:br>
            <a:r>
              <a:rPr sz="2800" b="1" i="1" u="none">
                <a:solidFill>
                  <a:srgbClr val="0070C0"/>
                </a:solidFill>
                <a:latin typeface="Calibri"/>
                <a:ea typeface="Liberation Sans"/>
                <a:cs typeface="Calibri"/>
              </a:rPr>
              <a:t>Игра «Найди </a:t>
            </a:r>
            <a:r>
              <a:rPr sz="2800" b="1" i="1" u="none">
                <a:solidFill>
                  <a:srgbClr val="0070C0"/>
                </a:solidFill>
                <a:latin typeface="Calibri"/>
                <a:ea typeface="Liberation Sans"/>
                <a:cs typeface="Calibri"/>
              </a:rPr>
              <a:t>тень» </a:t>
            </a:r>
            <a:br>
              <a:rPr lang="ru-RU" sz="2800" b="1">
                <a:solidFill>
                  <a:schemeClr val="tx2"/>
                </a:solidFill>
                <a:latin typeface="Calibri"/>
                <a:cs typeface="Calibri"/>
              </a:rPr>
            </a:br>
            <a:endParaRPr sz="2800" i="1">
              <a:solidFill>
                <a:schemeClr val="tx2"/>
              </a:solidFill>
              <a:latin typeface="Calibri"/>
              <a:cs typeface="Calibri"/>
            </a:endParaRPr>
          </a:p>
        </p:txBody>
      </p:sp>
      <p:pic>
        <p:nvPicPr>
          <p:cNvPr id="1573269628" name=""/>
          <p:cNvPicPr>
            <a:picLocks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 rot="0" flipH="0" flipV="0">
            <a:off x="335839" y="1581504"/>
            <a:ext cx="3618010" cy="2182810"/>
          </a:xfrm>
          <a:prstGeom prst="rect">
            <a:avLst/>
          </a:prstGeom>
        </p:spPr>
      </p:pic>
      <p:pic>
        <p:nvPicPr>
          <p:cNvPr id="1833850227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382474" y="2482055"/>
            <a:ext cx="3914775" cy="2118519"/>
          </a:xfrm>
          <a:prstGeom prst="rect">
            <a:avLst/>
          </a:prstGeom>
        </p:spPr>
      </p:pic>
      <p:sp>
        <p:nvSpPr>
          <p:cNvPr id="305574860" name=""/>
          <p:cNvSpPr txBox="1"/>
          <p:nvPr/>
        </p:nvSpPr>
        <p:spPr bwMode="auto">
          <a:xfrm flipH="0" flipV="0">
            <a:off x="2800499" y="3246120"/>
            <a:ext cx="3544079" cy="5181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endParaRPr lang="ru-RU" sz="2800" i="1">
              <a:solidFill>
                <a:schemeClr val="tx2"/>
              </a:solidFill>
              <a:latin typeface="Book Antiqua"/>
            </a:endParaRPr>
          </a:p>
        </p:txBody>
      </p:sp>
      <p:sp>
        <p:nvSpPr>
          <p:cNvPr id="530972969" name=""/>
          <p:cNvSpPr/>
          <p:nvPr/>
        </p:nvSpPr>
        <p:spPr bwMode="auto">
          <a:xfrm flipH="0" flipV="0">
            <a:off x="1363050" y="4867274"/>
            <a:ext cx="6543891" cy="304835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r>
              <a:rPr sz="1400" b="1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Цель:</a:t>
            </a:r>
            <a:r>
              <a:rPr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Учить детей находить заданные силуэты путем зрительного восприятия.</a:t>
            </a:r>
            <a:endParaRPr sz="14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6923111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800" b="1" i="1">
                <a:solidFill>
                  <a:srgbClr val="0070C0"/>
                </a:solidFill>
                <a:latin typeface="Calibri"/>
                <a:cs typeface="Calibri"/>
              </a:rPr>
              <a:t>Игра «Сделай по образцу»</a:t>
            </a:r>
            <a:br>
              <a:rPr lang="ru-RU" sz="2800" b="1" i="1">
                <a:solidFill>
                  <a:srgbClr val="0070C0"/>
                </a:solidFill>
                <a:latin typeface="Book Antiqua"/>
              </a:rPr>
            </a:br>
            <a:endParaRPr sz="2800" b="1" i="1">
              <a:solidFill>
                <a:srgbClr val="0070C0"/>
              </a:solidFill>
              <a:latin typeface="Calibri"/>
              <a:cs typeface="Calibri"/>
            </a:endParaRPr>
          </a:p>
        </p:txBody>
      </p:sp>
      <p:pic>
        <p:nvPicPr>
          <p:cNvPr id="972110368" name=""/>
          <p:cNvPicPr>
            <a:picLocks noChangeAspect="1"/>
          </p:cNvPicPr>
          <p:nvPr/>
        </p:nvPicPr>
        <p:blipFill>
          <a:blip r:embed="rId2"/>
          <a:srcRect l="0" t="0" r="0" b="11293"/>
          <a:stretch/>
        </p:blipFill>
        <p:spPr bwMode="auto">
          <a:xfrm rot="16199969" flipH="0" flipV="0">
            <a:off x="5276555" y="1763394"/>
            <a:ext cx="2238374" cy="3702685"/>
          </a:xfrm>
          <a:prstGeom prst="rect">
            <a:avLst/>
          </a:prstGeom>
        </p:spPr>
      </p:pic>
      <p:pic>
        <p:nvPicPr>
          <p:cNvPr id="67370271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318305" y="1417637"/>
            <a:ext cx="3600450" cy="2271712"/>
          </a:xfrm>
          <a:prstGeom prst="rect">
            <a:avLst/>
          </a:prstGeom>
        </p:spPr>
      </p:pic>
      <p:sp>
        <p:nvSpPr>
          <p:cNvPr id="724533371" name=""/>
          <p:cNvSpPr/>
          <p:nvPr/>
        </p:nvSpPr>
        <p:spPr bwMode="auto">
          <a:xfrm flipH="0" flipV="0">
            <a:off x="1910007" y="4886324"/>
            <a:ext cx="5327977" cy="518195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r>
              <a:rPr sz="1400" b="1" i="0" u="none">
                <a:solidFill>
                  <a:srgbClr val="1A1A1A"/>
                </a:solidFill>
                <a:latin typeface="Times New Roman"/>
                <a:ea typeface="Liberation Sans"/>
                <a:cs typeface="Times New Roman"/>
              </a:rPr>
              <a:t>Цель</a:t>
            </a:r>
            <a:r>
              <a:rPr sz="1400" b="0" i="0" u="none">
                <a:solidFill>
                  <a:srgbClr val="1A1A1A"/>
                </a:solidFill>
                <a:latin typeface="Times New Roman"/>
                <a:ea typeface="Liberation Sans"/>
                <a:cs typeface="Times New Roman"/>
              </a:rPr>
              <a:t>:закрепить знание цветов ,</a:t>
            </a:r>
            <a:r>
              <a:rPr sz="1400" b="0" i="0" u="none">
                <a:solidFill>
                  <a:srgbClr val="1A1A1A"/>
                </a:solidFill>
                <a:latin typeface="Times New Roman"/>
                <a:ea typeface="Liberation Sans"/>
                <a:cs typeface="Times New Roman"/>
              </a:rPr>
              <a:t>развитие мелкой моторики рук и внимания детей.</a:t>
            </a:r>
            <a:endParaRPr sz="1400" b="0" i="0" u="none">
              <a:solidFill>
                <a:srgbClr val="1A1A1A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1001099" y="116631"/>
            <a:ext cx="6235195" cy="128701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b="1" i="1">
                <a:solidFill>
                  <a:srgbClr val="0070C0"/>
                </a:solidFill>
                <a:latin typeface="Calibri"/>
                <a:cs typeface="Calibri"/>
              </a:rPr>
              <a:t>Игра « Разложи по размеру»</a:t>
            </a:r>
            <a:endParaRPr sz="2800" b="1" i="1">
              <a:solidFill>
                <a:schemeClr val="tx2"/>
              </a:solidFill>
              <a:latin typeface="Calibri"/>
              <a:cs typeface="Calibri"/>
            </a:endParaRPr>
          </a:p>
        </p:txBody>
      </p:sp>
      <p:pic>
        <p:nvPicPr>
          <p:cNvPr id="1314081292" name=""/>
          <p:cNvPicPr>
            <a:picLocks noChangeAspect="1"/>
          </p:cNvPicPr>
          <p:nvPr/>
        </p:nvPicPr>
        <p:blipFill>
          <a:blip r:embed="rId2"/>
          <a:srcRect l="0" t="8069" r="0" b="23180"/>
          <a:stretch/>
        </p:blipFill>
        <p:spPr bwMode="auto">
          <a:xfrm rot="16199969" flipH="0" flipV="0">
            <a:off x="5020649" y="1809749"/>
            <a:ext cx="2343150" cy="3562349"/>
          </a:xfrm>
          <a:prstGeom prst="rect">
            <a:avLst/>
          </a:prstGeom>
        </p:spPr>
      </p:pic>
      <p:pic>
        <p:nvPicPr>
          <p:cNvPr id="56564074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267674" y="1162049"/>
            <a:ext cx="3829050" cy="2705099"/>
          </a:xfrm>
          <a:prstGeom prst="rect">
            <a:avLst/>
          </a:prstGeom>
        </p:spPr>
      </p:pic>
      <p:sp>
        <p:nvSpPr>
          <p:cNvPr id="2058455383" name=""/>
          <p:cNvSpPr/>
          <p:nvPr/>
        </p:nvSpPr>
        <p:spPr bwMode="auto">
          <a:xfrm flipH="0" flipV="0">
            <a:off x="2679360" y="4933949"/>
            <a:ext cx="3787223" cy="304835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r>
              <a:rPr sz="1400" b="1" i="0" u="none">
                <a:solidFill>
                  <a:srgbClr val="111111"/>
                </a:solidFill>
                <a:latin typeface="Times New Roman"/>
                <a:ea typeface="Arial"/>
                <a:cs typeface="Times New Roman"/>
              </a:rPr>
              <a:t>Цель</a:t>
            </a:r>
            <a:r>
              <a:rPr sz="1400" b="0" i="0" u="none">
                <a:solidFill>
                  <a:srgbClr val="111111"/>
                </a:solidFill>
                <a:latin typeface="Times New Roman"/>
                <a:ea typeface="Arial"/>
                <a:cs typeface="Times New Roman"/>
              </a:rPr>
              <a:t>: соотнесение предметов по</a:t>
            </a:r>
            <a:r>
              <a:rPr sz="1400" b="0" i="0" u="none">
                <a:solidFill>
                  <a:srgbClr val="111111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1400" b="0">
                <a:latin typeface="Times New Roman"/>
                <a:cs typeface="Times New Roman"/>
              </a:rPr>
              <a:t>размеру</a:t>
            </a:r>
            <a:endParaRPr sz="1400" b="1" i="0" u="none">
              <a:solidFill>
                <a:srgbClr val="11111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10538097" name=""/>
          <p:cNvPicPr>
            <a:picLocks noChangeAspect="1"/>
          </p:cNvPicPr>
          <p:nvPr/>
        </p:nvPicPr>
        <p:blipFill>
          <a:blip r:embed="rId2"/>
          <a:srcRect l="11861" t="1097" r="328" b="17414"/>
          <a:stretch/>
        </p:blipFill>
        <p:spPr bwMode="auto">
          <a:xfrm rot="5399977" flipH="0" flipV="0">
            <a:off x="5281612" y="1747837"/>
            <a:ext cx="2371724" cy="3790949"/>
          </a:xfrm>
          <a:prstGeom prst="rect">
            <a:avLst/>
          </a:prstGeom>
        </p:spPr>
      </p:pic>
      <p:sp>
        <p:nvSpPr>
          <p:cNvPr id="1477605709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sz="2800" b="1" i="1">
                <a:solidFill>
                  <a:srgbClr val="0070C0"/>
                </a:solidFill>
              </a:rPr>
              <a:t>Игра «Найди пару»</a:t>
            </a:r>
            <a:endParaRPr b="1"/>
          </a:p>
        </p:txBody>
      </p:sp>
      <p:pic>
        <p:nvPicPr>
          <p:cNvPr id="20777566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6199969" flipH="0" flipV="0">
            <a:off x="231644" y="1192694"/>
            <a:ext cx="1880836" cy="1963123"/>
          </a:xfrm>
          <a:prstGeom prst="rect">
            <a:avLst/>
          </a:prstGeom>
        </p:spPr>
      </p:pic>
      <p:pic>
        <p:nvPicPr>
          <p:cNvPr id="1780938954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5399977" flipH="0" flipV="0">
            <a:off x="2437168" y="1074119"/>
            <a:ext cx="1880836" cy="2200275"/>
          </a:xfrm>
          <a:prstGeom prst="rect">
            <a:avLst/>
          </a:prstGeom>
        </p:spPr>
      </p:pic>
      <p:sp>
        <p:nvSpPr>
          <p:cNvPr id="2090075859" name=""/>
          <p:cNvSpPr/>
          <p:nvPr/>
        </p:nvSpPr>
        <p:spPr bwMode="auto">
          <a:xfrm flipH="0" flipV="0">
            <a:off x="1602916" y="4886324"/>
            <a:ext cx="5941154" cy="518195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r>
              <a:rPr sz="1400" b="1" i="0" u="none">
                <a:solidFill>
                  <a:srgbClr val="111111"/>
                </a:solidFill>
                <a:latin typeface="Times New Roman"/>
                <a:ea typeface="Arial"/>
                <a:cs typeface="Times New Roman"/>
              </a:rPr>
              <a:t>Цель:</a:t>
            </a:r>
            <a:r>
              <a:rPr sz="1400" b="0" i="0" u="none">
                <a:solidFill>
                  <a:srgbClr val="111111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1400" b="0" i="0" u="none">
                <a:solidFill>
                  <a:srgbClr val="111111"/>
                </a:solidFill>
                <a:latin typeface="Times New Roman"/>
                <a:ea typeface="Arial"/>
                <a:cs typeface="Times New Roman"/>
              </a:rPr>
              <a:t>Развивать внимание, наблюдательность,зрительное восприятие. Формировать умение сравнивать, сопоставлять, группировать. </a:t>
            </a:r>
            <a:endParaRPr sz="1400" b="0" i="0" u="none">
              <a:solidFill>
                <a:srgbClr val="11111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78284545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sz="2800" b="1" i="1">
                <a:solidFill>
                  <a:srgbClr val="0070C0"/>
                </a:solidFill>
              </a:rPr>
              <a:t>Лепбук «Широкая Масленица</a:t>
            </a:r>
            <a:r>
              <a:rPr b="1" i="1">
                <a:solidFill>
                  <a:srgbClr val="0070C0"/>
                </a:solidFill>
              </a:rPr>
              <a:t>»</a:t>
            </a:r>
            <a:endParaRPr b="1"/>
          </a:p>
        </p:txBody>
      </p:sp>
      <p:pic>
        <p:nvPicPr>
          <p:cNvPr id="141865761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0" flipH="0" flipV="0">
            <a:off x="139699" y="1350960"/>
            <a:ext cx="2280624" cy="2592388"/>
          </a:xfrm>
          <a:prstGeom prst="rect">
            <a:avLst/>
          </a:prstGeom>
        </p:spPr>
      </p:pic>
      <p:pic>
        <p:nvPicPr>
          <p:cNvPr id="188573349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2696549" y="1350960"/>
            <a:ext cx="2324099" cy="2592388"/>
          </a:xfrm>
          <a:prstGeom prst="rect">
            <a:avLst/>
          </a:prstGeom>
        </p:spPr>
      </p:pic>
      <p:pic>
        <p:nvPicPr>
          <p:cNvPr id="849810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1534499" y="4055744"/>
            <a:ext cx="4800600" cy="2240280"/>
          </a:xfrm>
          <a:prstGeom prst="rect">
            <a:avLst/>
          </a:prstGeom>
        </p:spPr>
      </p:pic>
      <p:sp>
        <p:nvSpPr>
          <p:cNvPr id="1023759247" name=""/>
          <p:cNvSpPr/>
          <p:nvPr/>
        </p:nvSpPr>
        <p:spPr bwMode="auto">
          <a:xfrm flipH="0" flipV="0">
            <a:off x="5725499" y="2857500"/>
            <a:ext cx="2600757" cy="731556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r>
              <a:rPr sz="1400" b="1" i="0" u="none">
                <a:solidFill>
                  <a:srgbClr val="111111"/>
                </a:solidFill>
                <a:latin typeface="Times New Roman"/>
                <a:ea typeface="Arial"/>
                <a:cs typeface="Times New Roman"/>
              </a:rPr>
              <a:t>Цель</a:t>
            </a:r>
            <a:r>
              <a:rPr sz="1400" b="0" i="0" u="none">
                <a:solidFill>
                  <a:srgbClr val="111111"/>
                </a:solidFill>
                <a:latin typeface="Times New Roman"/>
                <a:ea typeface="Arial"/>
                <a:cs typeface="Times New Roman"/>
              </a:rPr>
              <a:t>: Формирование общих представлений о традициях праздника.</a:t>
            </a:r>
            <a:endParaRPr sz="1400" b="0" i="0" u="none">
              <a:solidFill>
                <a:srgbClr val="11111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11736103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sz="2800" b="1" i="1">
                <a:solidFill>
                  <a:srgbClr val="0070C0"/>
                </a:solidFill>
              </a:rPr>
              <a:t>Лепбук « Хлеб-всему голова»</a:t>
            </a:r>
            <a:endParaRPr b="1" i="1"/>
          </a:p>
        </p:txBody>
      </p:sp>
      <p:pic>
        <p:nvPicPr>
          <p:cNvPr id="56541184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696299" y="1657349"/>
            <a:ext cx="2476499" cy="2495549"/>
          </a:xfrm>
          <a:prstGeom prst="rect">
            <a:avLst/>
          </a:prstGeom>
        </p:spPr>
      </p:pic>
      <p:pic>
        <p:nvPicPr>
          <p:cNvPr id="1847414031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3287099" y="3038474"/>
            <a:ext cx="5743574" cy="2228849"/>
          </a:xfrm>
          <a:prstGeom prst="rect">
            <a:avLst/>
          </a:prstGeom>
        </p:spPr>
      </p:pic>
      <p:sp>
        <p:nvSpPr>
          <p:cNvPr id="1035063850" name=""/>
          <p:cNvSpPr/>
          <p:nvPr/>
        </p:nvSpPr>
        <p:spPr bwMode="auto">
          <a:xfrm flipH="0" flipV="0">
            <a:off x="4087199" y="2257425"/>
            <a:ext cx="4314897" cy="518195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r>
              <a:rPr sz="1400" b="1" i="0" u="none">
                <a:solidFill>
                  <a:srgbClr val="333333"/>
                </a:solidFill>
                <a:latin typeface="Times New Roman"/>
                <a:ea typeface="Liberation Sans"/>
                <a:cs typeface="Times New Roman"/>
              </a:rPr>
              <a:t>Целю</a:t>
            </a:r>
            <a:r>
              <a:rPr sz="1400" b="0" i="0" u="none">
                <a:solidFill>
                  <a:srgbClr val="333333"/>
                </a:solidFill>
                <a:latin typeface="Times New Roman"/>
                <a:ea typeface="Liberation Sans"/>
                <a:cs typeface="Times New Roman"/>
              </a:rPr>
              <a:t> игры является в игровой форме закрепить знания детей об этапах производства хлеба.</a:t>
            </a:r>
            <a:endParaRPr sz="1400" b="0" i="0" u="none">
              <a:solidFill>
                <a:srgbClr val="333333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96052679" name="Заголовок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 fontScale="90000" lnSpcReduction="2000"/>
          </a:bodyPr>
          <a:lstStyle/>
          <a:p>
            <a:pPr>
              <a:defRPr/>
            </a:pPr>
            <a:r>
              <a:rPr sz="2800" b="1" i="1">
                <a:solidFill>
                  <a:srgbClr val="0070C0"/>
                </a:solidFill>
              </a:rPr>
              <a:t>Мастер-класс для родителей « Использование игр на липучках для развития детей дошкольного возраста»</a:t>
            </a:r>
            <a:endParaRPr sz="2800" b="1" i="1">
              <a:solidFill>
                <a:srgbClr val="0070C0"/>
              </a:solidFill>
            </a:endParaRPr>
          </a:p>
        </p:txBody>
      </p:sp>
      <p:pic>
        <p:nvPicPr>
          <p:cNvPr id="791412948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43874" y="1733549"/>
            <a:ext cx="2733674" cy="2105024"/>
          </a:xfrm>
          <a:prstGeom prst="rect">
            <a:avLst/>
          </a:prstGeom>
        </p:spPr>
      </p:pic>
      <p:pic>
        <p:nvPicPr>
          <p:cNvPr id="14216029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3410924" y="1733549"/>
            <a:ext cx="2276474" cy="2105024"/>
          </a:xfrm>
          <a:prstGeom prst="rect">
            <a:avLst/>
          </a:prstGeom>
        </p:spPr>
      </p:pic>
      <p:pic>
        <p:nvPicPr>
          <p:cNvPr id="1348478702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16199969" flipH="0" flipV="0">
            <a:off x="2272687" y="3118950"/>
            <a:ext cx="2276474" cy="4134824"/>
          </a:xfrm>
          <a:prstGeom prst="rect">
            <a:avLst/>
          </a:prstGeom>
        </p:spPr>
      </p:pic>
      <p:sp>
        <p:nvSpPr>
          <p:cNvPr id="518569905" name=""/>
          <p:cNvSpPr/>
          <p:nvPr/>
        </p:nvSpPr>
        <p:spPr bwMode="auto">
          <a:xfrm flipH="0" flipV="0">
            <a:off x="6030299" y="3108960"/>
            <a:ext cx="2257569" cy="1584995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r>
              <a:rPr sz="1400" b="1" i="0" u="none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Цель:</a:t>
            </a:r>
            <a:r>
              <a:rPr sz="1400" b="0" i="0" u="none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400" b="0" i="0" u="none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создание условий для повышения уровня компетенции родителей в вопросе организации сенсорного развития детей посредством игр на липучках.</a:t>
            </a:r>
            <a:endParaRPr sz="1400" b="0" i="0" u="none">
              <a:solidFill>
                <a:srgbClr val="333333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2758177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457200" y="2286000"/>
            <a:ext cx="8229600" cy="1609724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>
              <a:defRPr/>
            </a:pPr>
            <a:r>
              <a:rPr lang="ru-RU" sz="4400" b="1" i="0" u="none" strike="noStrike" cap="none" spc="0">
                <a:solidFill>
                  <a:schemeClr val="tx2"/>
                </a:solidFill>
                <a:latin typeface="Book Antiqua"/>
                <a:ea typeface="Book Antiqua"/>
                <a:cs typeface="Book Antiqua"/>
              </a:rPr>
              <a:t>Спасибо за внимание!</a:t>
            </a:r>
            <a:endParaRPr sz="4400" b="1">
              <a:solidFill>
                <a:schemeClr val="tx2"/>
              </a:solidFill>
              <a:latin typeface="Book Antiqua"/>
            </a:endParaRPr>
          </a:p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043608" y="1124744"/>
            <a:ext cx="6408712" cy="367240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ru-RU" sz="2400">
                <a:latin typeface="Book Antiqua"/>
              </a:rPr>
              <a:t>В</a:t>
            </a:r>
            <a:r>
              <a:rPr lang="ru-RU" sz="2400">
                <a:latin typeface="Book Antiqua"/>
              </a:rPr>
              <a:t>. А. Сухомлинский </a:t>
            </a:r>
            <a:endParaRPr/>
          </a:p>
          <a:p>
            <a:pPr marL="0" indent="0">
              <a:buNone/>
              <a:defRPr/>
            </a:pPr>
            <a:r>
              <a:rPr lang="ru-RU" sz="2400">
                <a:latin typeface="Book Antiqua"/>
              </a:rPr>
              <a:t>«</a:t>
            </a:r>
            <a:r>
              <a:rPr lang="ru-RU" sz="2400">
                <a:latin typeface="Book Antiqua"/>
              </a:rPr>
              <a:t>Источники творческих способностей и дарования детей – на кончиках их пальцев. От пальцев, образно говоря, идут тончайшие ручейки, которые питают источник творческой мысли. Другими словами: чем больше мастерства в детской руке, тем умнее ребёнок»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899590" y="1268758"/>
            <a:ext cx="6265378" cy="3017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>
                <a:latin typeface="Book Antiqua"/>
              </a:rPr>
              <a:t>Полноценное развитие личности ребёнка возможно, при формировании в дошкольном детстве познавательной активности и творческих способностей ребёнка, в процессе разнообразных видов детской деятельности. К средствам развития познавательной активности можно отнести дидактические игры на липучках.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>
              <a:defRPr/>
            </a:pPr>
            <a:r>
              <a:rPr lang="ru-RU" sz="1600" b="1">
                <a:latin typeface="Book Antiqua"/>
              </a:rPr>
              <a:t>Цель данных пособий: </a:t>
            </a:r>
            <a:r>
              <a:rPr lang="ru-RU" sz="1600">
                <a:latin typeface="Book Antiqua"/>
              </a:rPr>
              <a:t>способствовать созданию педагогических </a:t>
            </a:r>
            <a:br>
              <a:rPr lang="ru-RU" sz="1600">
                <a:latin typeface="Book Antiqua"/>
              </a:rPr>
            </a:br>
            <a:r>
              <a:rPr lang="ru-RU" sz="1600">
                <a:latin typeface="Book Antiqua"/>
              </a:rPr>
              <a:t>условий </a:t>
            </a:r>
            <a:r>
              <a:rPr lang="ru-RU" sz="1600">
                <a:latin typeface="Book Antiqua"/>
              </a:rPr>
              <a:t>для развития любознательности и познавательной </a:t>
            </a:r>
            <a:br>
              <a:rPr lang="ru-RU" sz="1600">
                <a:latin typeface="Book Antiqua"/>
              </a:rPr>
            </a:br>
            <a:r>
              <a:rPr lang="ru-RU" sz="1600">
                <a:latin typeface="Book Antiqua"/>
              </a:rPr>
              <a:t>активности </a:t>
            </a:r>
            <a:r>
              <a:rPr lang="ru-RU" sz="1600">
                <a:latin typeface="Book Antiqua"/>
              </a:rPr>
              <a:t>у детей.</a:t>
            </a:r>
            <a:br>
              <a:rPr lang="ru-RU" sz="1600">
                <a:latin typeface="Book Antiqua"/>
              </a:rPr>
            </a:br>
            <a:endParaRPr lang="ru-RU" sz="1600">
              <a:latin typeface="Book Antiqua"/>
              <a:ea typeface="Cambria Math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ru-RU" sz="1400" b="1">
                <a:latin typeface="Book Antiqua"/>
              </a:rPr>
              <a:t>Задачи</a:t>
            </a:r>
            <a:r>
              <a:rPr lang="ru-RU" sz="1400" b="1">
                <a:latin typeface="Book Antiqua"/>
              </a:rPr>
              <a:t>:</a:t>
            </a:r>
            <a:r>
              <a:rPr lang="ru-RU" sz="1400">
                <a:latin typeface="Book Antiqua"/>
              </a:rPr>
              <a:t>  </a:t>
            </a:r>
            <a:endParaRPr lang="ru-RU" sz="1400">
              <a:latin typeface="Book Antiqua"/>
            </a:endParaRPr>
          </a:p>
          <a:p>
            <a:pPr>
              <a:buFont typeface="Wingdings"/>
              <a:buChar char="Ø"/>
              <a:defRPr/>
            </a:pPr>
            <a:r>
              <a:rPr lang="ru-RU" sz="1400">
                <a:latin typeface="Book Antiqua"/>
              </a:rPr>
              <a:t>Способствовать </a:t>
            </a:r>
            <a:r>
              <a:rPr lang="ru-RU" sz="1400">
                <a:latin typeface="Book Antiqua"/>
              </a:rPr>
              <a:t>формированию целостной картины мира, расширять кругозор.</a:t>
            </a:r>
            <a:endParaRPr/>
          </a:p>
          <a:p>
            <a:pPr>
              <a:buFont typeface="Wingdings"/>
              <a:buChar char="Ø"/>
              <a:defRPr/>
            </a:pPr>
            <a:r>
              <a:rPr lang="ru-RU" sz="1400">
                <a:latin typeface="Book Antiqua"/>
              </a:rPr>
              <a:t>Развивать </a:t>
            </a:r>
            <a:r>
              <a:rPr lang="ru-RU" sz="1400">
                <a:latin typeface="Book Antiqua"/>
              </a:rPr>
              <a:t>сенсорные способы познания математических свойств и отношений.</a:t>
            </a:r>
            <a:endParaRPr/>
          </a:p>
          <a:p>
            <a:pPr>
              <a:buFont typeface="Wingdings"/>
              <a:buChar char="Ø"/>
              <a:defRPr/>
            </a:pPr>
            <a:r>
              <a:rPr lang="ru-RU" sz="1400">
                <a:latin typeface="Book Antiqua"/>
              </a:rPr>
              <a:t>Способствовать </a:t>
            </a:r>
            <a:r>
              <a:rPr lang="ru-RU" sz="1400">
                <a:latin typeface="Book Antiqua"/>
              </a:rPr>
              <a:t>расширению и обогащение словаря, развитию связной речи.</a:t>
            </a:r>
            <a:endParaRPr/>
          </a:p>
          <a:p>
            <a:pPr>
              <a:buFont typeface="Wingdings"/>
              <a:buChar char="Ø"/>
              <a:defRPr/>
            </a:pPr>
            <a:r>
              <a:rPr lang="ru-RU" sz="1400">
                <a:latin typeface="Book Antiqua"/>
              </a:rPr>
              <a:t>Развивать </a:t>
            </a:r>
            <a:r>
              <a:rPr lang="ru-RU" sz="1400">
                <a:latin typeface="Book Antiqua"/>
              </a:rPr>
              <a:t>зрительное, слуховое, тактильно-двигательное восприятие; воображение, пространственное мышление.</a:t>
            </a:r>
            <a:endParaRPr/>
          </a:p>
          <a:p>
            <a:pPr>
              <a:buFont typeface="Wingdings"/>
              <a:buChar char="Ø"/>
              <a:defRPr/>
            </a:pPr>
            <a:r>
              <a:rPr lang="ru-RU" sz="1400">
                <a:latin typeface="Book Antiqua"/>
              </a:rPr>
              <a:t>Совершенствовать </a:t>
            </a:r>
            <a:r>
              <a:rPr lang="ru-RU" sz="1400">
                <a:latin typeface="Book Antiqua"/>
              </a:rPr>
              <a:t>координацию руки и глаза; продолжать развивать мелкую моторику рук.</a:t>
            </a:r>
            <a:endParaRPr/>
          </a:p>
          <a:p>
            <a:pPr marL="0" indent="0">
              <a:buNone/>
              <a:defRPr/>
            </a:pPr>
            <a:r>
              <a:rPr lang="ru-RU" sz="1400">
                <a:latin typeface="Book Antiqua"/>
              </a:rPr>
              <a:t>Способствовать </a:t>
            </a:r>
            <a:r>
              <a:rPr lang="ru-RU" sz="1400">
                <a:latin typeface="Book Antiqua"/>
              </a:rPr>
              <a:t>обогащению самостоятельного игрового опыта детей.</a:t>
            </a:r>
            <a:endParaRPr/>
          </a:p>
          <a:p>
            <a:pPr>
              <a:buFont typeface="Wingdings"/>
              <a:buChar char="Ø"/>
              <a:defRPr/>
            </a:pPr>
            <a:r>
              <a:rPr lang="ru-RU" sz="1400">
                <a:latin typeface="Book Antiqua"/>
              </a:rPr>
              <a:t>Создать </a:t>
            </a:r>
            <a:r>
              <a:rPr lang="ru-RU" sz="1400">
                <a:latin typeface="Book Antiqua"/>
              </a:rPr>
              <a:t>целостную, различную по степени сложности, многофункциональную развивающую среду</a:t>
            </a:r>
            <a:endParaRPr/>
          </a:p>
          <a:p>
            <a:pPr marL="0" indent="0" algn="just">
              <a:buNone/>
              <a:defRPr/>
            </a:pPr>
            <a:endParaRPr lang="ru-RU" sz="1600" b="1" i="1">
              <a:latin typeface="Book Antiqu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827582" y="548679"/>
            <a:ext cx="6625418" cy="4480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>
                <a:latin typeface="Book Antiqua"/>
              </a:rPr>
              <a:t>Детям нравится красочность иллюстраций и то, что они сами могут участвовать в процессе, найти и устранить ошибку. </a:t>
            </a:r>
            <a:endParaRPr lang="ru-RU" sz="2400">
              <a:latin typeface="Book Antiqua"/>
            </a:endParaRPr>
          </a:p>
          <a:p>
            <a:pPr>
              <a:defRPr/>
            </a:pPr>
            <a:r>
              <a:rPr lang="ru-RU" sz="2400">
                <a:latin typeface="Book Antiqua"/>
              </a:rPr>
              <a:t>Все </a:t>
            </a:r>
            <a:r>
              <a:rPr lang="ru-RU" sz="2400">
                <a:latin typeface="Book Antiqua"/>
              </a:rPr>
              <a:t>картинки легко крепятся на липучку и перемещаются по мере необходимости. Ребёнок может пофантазировать, подумать. В зависимости от возраста можно использовать игры по </a:t>
            </a:r>
            <a:r>
              <a:rPr lang="ru-RU" sz="2400">
                <a:latin typeface="Book Antiqua"/>
              </a:rPr>
              <a:t>интересам.</a:t>
            </a:r>
            <a:endParaRPr lang="ru-RU" sz="2400">
              <a:latin typeface="Book Antiqua"/>
            </a:endParaRPr>
          </a:p>
          <a:p>
            <a:pPr>
              <a:defRPr/>
            </a:pPr>
            <a:r>
              <a:rPr lang="ru-RU" sz="2400">
                <a:latin typeface="Book Antiqua"/>
              </a:rPr>
              <a:t>Такие игры вносят разнообразие в жизнь ребёнка, дарят радость. При игре максимально задействованы наглядно- действенное и образное мышление.</a:t>
            </a:r>
            <a:endParaRPr lang="ru-RU" sz="2400" i="0">
              <a:latin typeface="Book Antiqu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89479118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314324" y="85725"/>
            <a:ext cx="8229600" cy="1095374"/>
          </a:xfrm>
        </p:spPr>
        <p:txBody>
          <a:bodyPr/>
          <a:lstStyle/>
          <a:p>
            <a:pPr>
              <a:defRPr/>
            </a:pPr>
            <a:r>
              <a:rPr sz="2800" b="1" i="1">
                <a:solidFill>
                  <a:srgbClr val="0070C0"/>
                </a:solidFill>
              </a:rPr>
              <a:t>Игра « Корзинки –витаминки»</a:t>
            </a:r>
            <a:endParaRPr sz="2800" b="1" i="1">
              <a:solidFill>
                <a:srgbClr val="0070C0"/>
              </a:solidFill>
            </a:endParaRPr>
          </a:p>
        </p:txBody>
      </p:sp>
      <p:pic>
        <p:nvPicPr>
          <p:cNvPr id="612514360" name=""/>
          <p:cNvPicPr>
            <a:picLocks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 rot="16199969" flipH="0" flipV="0">
            <a:off x="1224937" y="-68262"/>
            <a:ext cx="2047874" cy="4114800"/>
          </a:xfrm>
          <a:prstGeom prst="rect">
            <a:avLst/>
          </a:prstGeom>
        </p:spPr>
      </p:pic>
      <p:sp>
        <p:nvSpPr>
          <p:cNvPr id="567251204" name="Заголовок 1"/>
          <p:cNvSpPr>
            <a:spLocks noGrp="1"/>
          </p:cNvSpPr>
          <p:nvPr/>
        </p:nvSpPr>
        <p:spPr bwMode="auto">
          <a:xfrm flipH="0" flipV="0">
            <a:off x="457198" y="1657350"/>
            <a:ext cx="6923109" cy="331786"/>
          </a:xfr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600" b="1">
                <a:solidFill>
                  <a:srgbClr val="FF0000"/>
                </a:solidFill>
                <a:latin typeface="Book Antiqua"/>
              </a:rPr>
              <a:t>                              </a:t>
            </a:r>
            <a:endParaRPr lang="ru-RU" sz="2800" b="1">
              <a:solidFill>
                <a:schemeClr val="tx2"/>
              </a:solidFill>
              <a:latin typeface="Book Antiqua"/>
            </a:endParaRPr>
          </a:p>
          <a:p>
            <a:pPr>
              <a:defRPr/>
            </a:pPr>
            <a:br>
              <a:rPr lang="ru-RU" sz="2800" b="1">
                <a:solidFill>
                  <a:schemeClr val="tx2"/>
                </a:solidFill>
                <a:latin typeface="Book Antiqua"/>
              </a:rPr>
            </a:br>
            <a:endParaRPr sz="2800"/>
          </a:p>
        </p:txBody>
      </p:sp>
      <p:sp>
        <p:nvSpPr>
          <p:cNvPr id="955088727" name="Заголовок 1"/>
          <p:cNvSpPr>
            <a:spLocks noGrp="1"/>
          </p:cNvSpPr>
          <p:nvPr/>
        </p:nvSpPr>
        <p:spPr bwMode="auto">
          <a:xfrm flipH="0" flipV="0">
            <a:off x="1353524" y="4581524"/>
            <a:ext cx="6026783" cy="876299"/>
          </a:xfr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600" b="1">
                <a:solidFill>
                  <a:srgbClr val="FF0000"/>
                </a:solidFill>
                <a:latin typeface="Book Antiqua"/>
              </a:rPr>
              <a:t>                              </a:t>
            </a:r>
            <a:endParaRPr lang="ru-RU" sz="2800" b="1">
              <a:solidFill>
                <a:schemeClr val="tx2"/>
              </a:solidFill>
              <a:latin typeface="Book Antiqua"/>
            </a:endParaRPr>
          </a:p>
          <a:p>
            <a:pPr>
              <a:defRPr/>
            </a:pPr>
            <a:r>
              <a:rPr sz="1400" b="1" i="0" u="none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Цель:</a:t>
            </a:r>
            <a:r>
              <a:rPr sz="1400" b="1" i="0" u="none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400" b="0" i="0" u="none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Закрепить знания детей о ягодах и фруктах (размер, форма, цвет, вкус), их полезных свойствах и значениях для организма.</a:t>
            </a:r>
            <a:br>
              <a:rPr lang="ru-RU" sz="2800" b="1">
                <a:solidFill>
                  <a:schemeClr val="tx2"/>
                </a:solidFill>
                <a:latin typeface="Book Antiqua"/>
              </a:rPr>
            </a:br>
            <a:endParaRPr sz="2800"/>
          </a:p>
        </p:txBody>
      </p:sp>
      <p:pic>
        <p:nvPicPr>
          <p:cNvPr id="397751181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6199969" flipH="0" flipV="0">
            <a:off x="5357324" y="1567349"/>
            <a:ext cx="2181224" cy="4037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1753574" y="-38817"/>
            <a:ext cx="5925112" cy="896068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1800" b="1">
                <a:latin typeface="Book Antiqua"/>
                <a:ea typeface="Cambria Math"/>
              </a:rPr>
              <a:t> </a:t>
            </a:r>
            <a:r>
              <a:rPr lang="ru-RU" sz="1800" b="1">
                <a:latin typeface="Book Antiqua"/>
                <a:ea typeface="Cambria Math"/>
              </a:rPr>
              <a:t>                                      </a:t>
            </a:r>
            <a:br>
              <a:rPr lang="ru-RU" sz="2800" b="1">
                <a:solidFill>
                  <a:schemeClr val="tx2"/>
                </a:solidFill>
                <a:latin typeface="Book Antiqua"/>
                <a:ea typeface="Cambria Math"/>
              </a:rPr>
            </a:br>
            <a:r>
              <a:rPr sz="2800" b="1" i="0" u="none">
                <a:solidFill>
                  <a:srgbClr val="333333"/>
                </a:solidFill>
                <a:latin typeface="Calibri"/>
                <a:ea typeface="Liberation Sans"/>
                <a:cs typeface="Calibri"/>
              </a:rPr>
              <a:t> </a:t>
            </a:r>
            <a:r>
              <a:rPr sz="2800" b="1" i="1" u="none">
                <a:solidFill>
                  <a:srgbClr val="0070C0"/>
                </a:solidFill>
                <a:latin typeface="Calibri"/>
                <a:ea typeface="Liberation Sans"/>
                <a:cs typeface="Calibri"/>
              </a:rPr>
              <a:t>Игра « Собери портфель»</a:t>
            </a:r>
            <a:endParaRPr sz="2800" b="1" i="1">
              <a:solidFill>
                <a:schemeClr val="tx2"/>
              </a:solidFill>
              <a:latin typeface="Book Antiqua"/>
              <a:ea typeface="Cambria Math"/>
            </a:endParaRPr>
          </a:p>
        </p:txBody>
      </p:sp>
      <p:pic>
        <p:nvPicPr>
          <p:cNvPr id="11018982" name=""/>
          <p:cNvPicPr>
            <a:picLocks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 rot="0" flipH="0" flipV="0">
            <a:off x="123824" y="962024"/>
            <a:ext cx="4468481" cy="2247899"/>
          </a:xfrm>
          <a:prstGeom prst="rect">
            <a:avLst/>
          </a:prstGeom>
        </p:spPr>
      </p:pic>
      <p:pic>
        <p:nvPicPr>
          <p:cNvPr id="1433221175" name=""/>
          <p:cNvPicPr>
            <a:picLocks noChangeAspect="1"/>
          </p:cNvPicPr>
          <p:nvPr/>
        </p:nvPicPr>
        <p:blipFill>
          <a:blip r:embed="rId3"/>
          <a:srcRect l="0" t="0" r="0" b="18357"/>
          <a:stretch/>
        </p:blipFill>
        <p:spPr bwMode="auto">
          <a:xfrm rot="16199969" flipH="0" flipV="0">
            <a:off x="5347674" y="1987549"/>
            <a:ext cx="2365374" cy="3438524"/>
          </a:xfrm>
          <a:prstGeom prst="rect">
            <a:avLst/>
          </a:prstGeom>
        </p:spPr>
      </p:pic>
      <p:sp>
        <p:nvSpPr>
          <p:cNvPr id="1556557424" name=""/>
          <p:cNvSpPr/>
          <p:nvPr/>
        </p:nvSpPr>
        <p:spPr bwMode="auto">
          <a:xfrm flipH="0" flipV="0">
            <a:off x="1334474" y="4962524"/>
            <a:ext cx="5467493" cy="304835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r>
              <a:rPr sz="1400" b="1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Цель:</a:t>
            </a:r>
            <a:r>
              <a:rPr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закрепить словарь по теме «Школьные принадлежности».</a:t>
            </a:r>
            <a:endParaRPr sz="14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67544" y="42740"/>
            <a:ext cx="7128792" cy="135902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000" i="1">
                <a:solidFill>
                  <a:srgbClr val="FF0000"/>
                </a:solidFill>
                <a:latin typeface="Arial Black"/>
              </a:rPr>
              <a:t> </a:t>
            </a:r>
            <a:r>
              <a:rPr sz="2700" b="1" i="1" u="none">
                <a:solidFill>
                  <a:srgbClr val="0070C0"/>
                </a:solidFill>
                <a:latin typeface="Liberation Sans"/>
                <a:ea typeface="Liberation Sans"/>
                <a:cs typeface="Liberation Sans"/>
              </a:rPr>
              <a:t> </a:t>
            </a:r>
            <a:r>
              <a:rPr sz="2800" b="1" i="1" u="none">
                <a:solidFill>
                  <a:srgbClr val="0070C0"/>
                </a:solidFill>
                <a:latin typeface="Calibri"/>
                <a:ea typeface="Liberation Sans"/>
                <a:cs typeface="Calibri"/>
              </a:rPr>
              <a:t>Игра  «Список покупок»</a:t>
            </a:r>
            <a:endParaRPr sz="2800" b="1">
              <a:solidFill>
                <a:schemeClr val="tx2"/>
              </a:solidFill>
              <a:latin typeface="Calibri"/>
              <a:cs typeface="Calibri"/>
            </a:endParaRPr>
          </a:p>
        </p:txBody>
      </p:sp>
      <p:pic>
        <p:nvPicPr>
          <p:cNvPr id="190274159" name=""/>
          <p:cNvPicPr>
            <a:picLocks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 rot="0" flipH="0" flipV="0">
            <a:off x="315299" y="1105395"/>
            <a:ext cx="3562349" cy="2085479"/>
          </a:xfrm>
          <a:prstGeom prst="rect">
            <a:avLst/>
          </a:prstGeom>
        </p:spPr>
      </p:pic>
      <p:pic>
        <p:nvPicPr>
          <p:cNvPr id="783543148" name=""/>
          <p:cNvPicPr>
            <a:picLocks noChangeAspect="1"/>
          </p:cNvPicPr>
          <p:nvPr/>
        </p:nvPicPr>
        <p:blipFill>
          <a:blip r:embed="rId3"/>
          <a:srcRect l="0" t="-153" r="0" b="13903"/>
          <a:stretch/>
        </p:blipFill>
        <p:spPr bwMode="auto">
          <a:xfrm rot="5399976" flipH="0" flipV="0">
            <a:off x="5302582" y="1615431"/>
            <a:ext cx="2200275" cy="3979559"/>
          </a:xfrm>
          <a:prstGeom prst="rect">
            <a:avLst/>
          </a:prstGeom>
        </p:spPr>
      </p:pic>
      <p:sp>
        <p:nvSpPr>
          <p:cNvPr id="315196778" name=""/>
          <p:cNvSpPr/>
          <p:nvPr/>
        </p:nvSpPr>
        <p:spPr bwMode="auto">
          <a:xfrm flipH="0" flipV="0">
            <a:off x="1493745" y="4772024"/>
            <a:ext cx="6157517" cy="518195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r>
              <a:rPr sz="1400" b="1" i="0" u="none">
                <a:solidFill>
                  <a:srgbClr val="333333"/>
                </a:solidFill>
                <a:latin typeface="Times New Roman"/>
                <a:ea typeface="Liberation Sans"/>
                <a:cs typeface="Times New Roman"/>
              </a:rPr>
              <a:t>Цель</a:t>
            </a:r>
            <a:r>
              <a:rPr sz="1400" b="0" i="0" u="none">
                <a:solidFill>
                  <a:srgbClr val="333333"/>
                </a:solidFill>
                <a:latin typeface="Times New Roman"/>
                <a:ea typeface="Liberation Sans"/>
                <a:cs typeface="Times New Roman"/>
              </a:rPr>
              <a:t>: дать представление о понятии «список покупок»,</a:t>
            </a:r>
            <a:r>
              <a:rPr sz="1400" b="0" i="0" u="none" spc="4">
                <a:solidFill>
                  <a:srgbClr val="333333"/>
                </a:solidFill>
                <a:latin typeface="Times New Roman"/>
                <a:ea typeface="Liberation Sans"/>
                <a:cs typeface="Times New Roman"/>
              </a:rPr>
              <a:t> </a:t>
            </a:r>
            <a:r>
              <a:rPr sz="1400" b="0" i="0" u="none" spc="4">
                <a:solidFill>
                  <a:srgbClr val="333333"/>
                </a:solidFill>
                <a:latin typeface="Times New Roman"/>
                <a:ea typeface="Liberation Sans"/>
                <a:cs typeface="Times New Roman"/>
              </a:rPr>
              <a:t>расширять</a:t>
            </a:r>
            <a:r>
              <a:rPr sz="1400" b="0" i="0" u="none" spc="4">
                <a:solidFill>
                  <a:srgbClr val="333333"/>
                </a:solidFill>
                <a:latin typeface="Times New Roman"/>
                <a:ea typeface="Liberation Sans"/>
                <a:cs typeface="Times New Roman"/>
              </a:rPr>
              <a:t> </a:t>
            </a:r>
            <a:r>
              <a:rPr sz="1400" b="0" i="0" u="none" spc="4">
                <a:solidFill>
                  <a:srgbClr val="333333"/>
                </a:solidFill>
                <a:latin typeface="Times New Roman"/>
                <a:ea typeface="Liberation Sans"/>
                <a:cs typeface="Times New Roman"/>
              </a:rPr>
              <a:t>представление</a:t>
            </a:r>
            <a:r>
              <a:rPr sz="1400" b="0" i="0" u="none" spc="-9">
                <a:solidFill>
                  <a:srgbClr val="333333"/>
                </a:solidFill>
                <a:latin typeface="Times New Roman"/>
                <a:ea typeface="Liberation Sans"/>
                <a:cs typeface="Times New Roman"/>
              </a:rPr>
              <a:t> </a:t>
            </a:r>
            <a:r>
              <a:rPr sz="1400" b="0" i="0" u="none" spc="-9">
                <a:solidFill>
                  <a:srgbClr val="333333"/>
                </a:solidFill>
                <a:latin typeface="Times New Roman"/>
                <a:ea typeface="Liberation Sans"/>
                <a:cs typeface="Times New Roman"/>
              </a:rPr>
              <a:t>детей</a:t>
            </a:r>
            <a:r>
              <a:rPr sz="1400" b="0" i="0" u="none" spc="-9">
                <a:solidFill>
                  <a:srgbClr val="333333"/>
                </a:solidFill>
                <a:latin typeface="Times New Roman"/>
                <a:ea typeface="Liberation Sans"/>
                <a:cs typeface="Times New Roman"/>
              </a:rPr>
              <a:t> </a:t>
            </a:r>
            <a:r>
              <a:rPr sz="1400" b="0" i="0" u="none" spc="-9">
                <a:solidFill>
                  <a:srgbClr val="333333"/>
                </a:solidFill>
                <a:latin typeface="Times New Roman"/>
                <a:ea typeface="Liberation Sans"/>
                <a:cs typeface="Times New Roman"/>
              </a:rPr>
              <a:t>о</a:t>
            </a:r>
            <a:r>
              <a:rPr sz="1400" b="0" i="0" u="none" spc="-9">
                <a:solidFill>
                  <a:srgbClr val="333333"/>
                </a:solidFill>
                <a:latin typeface="Times New Roman"/>
                <a:ea typeface="Liberation Sans"/>
                <a:cs typeface="Times New Roman"/>
              </a:rPr>
              <a:t> </a:t>
            </a:r>
            <a:r>
              <a:rPr sz="1400" b="0" i="0" u="none" spc="-9">
                <a:solidFill>
                  <a:srgbClr val="333333"/>
                </a:solidFill>
                <a:latin typeface="Times New Roman"/>
                <a:ea typeface="Liberation Sans"/>
                <a:cs typeface="Times New Roman"/>
              </a:rPr>
              <a:t>магазине</a:t>
            </a:r>
            <a:r>
              <a:rPr sz="1400" b="0" i="0" u="none" spc="-9">
                <a:solidFill>
                  <a:srgbClr val="333333"/>
                </a:solidFill>
                <a:latin typeface="Times New Roman"/>
                <a:ea typeface="Liberation Sans"/>
                <a:cs typeface="Times New Roman"/>
              </a:rPr>
              <a:t> </a:t>
            </a:r>
            <a:r>
              <a:rPr sz="1400" b="0" i="0" u="none" spc="-9">
                <a:solidFill>
                  <a:srgbClr val="333333"/>
                </a:solidFill>
                <a:latin typeface="Times New Roman"/>
                <a:ea typeface="Liberation Sans"/>
                <a:cs typeface="Times New Roman"/>
              </a:rPr>
              <a:t>продуктов,</a:t>
            </a:r>
            <a:r>
              <a:rPr sz="1400" b="0" i="0" u="none" spc="-9">
                <a:solidFill>
                  <a:srgbClr val="333333"/>
                </a:solidFill>
                <a:latin typeface="Times New Roman"/>
                <a:ea typeface="Liberation Sans"/>
                <a:cs typeface="Times New Roman"/>
              </a:rPr>
              <a:t> </a:t>
            </a:r>
            <a:r>
              <a:rPr sz="1400" b="0" i="0" u="none" spc="-9">
                <a:solidFill>
                  <a:srgbClr val="333333"/>
                </a:solidFill>
                <a:latin typeface="Times New Roman"/>
                <a:ea typeface="Liberation Sans"/>
                <a:cs typeface="Times New Roman"/>
              </a:rPr>
              <a:t>закреплять</a:t>
            </a:r>
            <a:r>
              <a:rPr sz="1400" b="0" i="0" u="none" spc="-19">
                <a:solidFill>
                  <a:srgbClr val="333333"/>
                </a:solidFill>
                <a:latin typeface="Times New Roman"/>
                <a:ea typeface="Liberation Sans"/>
                <a:cs typeface="Times New Roman"/>
              </a:rPr>
              <a:t> </a:t>
            </a:r>
            <a:r>
              <a:rPr sz="1400" b="0" i="0" u="none" spc="-19">
                <a:solidFill>
                  <a:srgbClr val="333333"/>
                </a:solidFill>
                <a:latin typeface="Times New Roman"/>
                <a:ea typeface="Liberation Sans"/>
                <a:cs typeface="Times New Roman"/>
              </a:rPr>
              <a:t>счёт</a:t>
            </a:r>
            <a:r>
              <a:rPr sz="1400" b="0" i="0" u="none" spc="-23">
                <a:solidFill>
                  <a:srgbClr val="333333"/>
                </a:solidFill>
                <a:latin typeface="Times New Roman"/>
                <a:ea typeface="Liberation Sans"/>
                <a:cs typeface="Times New Roman"/>
              </a:rPr>
              <a:t> </a:t>
            </a:r>
            <a:r>
              <a:rPr sz="1400" b="0" i="0" u="none" spc="-23">
                <a:solidFill>
                  <a:srgbClr val="333333"/>
                </a:solidFill>
                <a:latin typeface="Times New Roman"/>
                <a:ea typeface="Liberation Sans"/>
                <a:cs typeface="Times New Roman"/>
              </a:rPr>
              <a:t>в</a:t>
            </a:r>
            <a:r>
              <a:rPr sz="1400" b="0" i="0" u="none" spc="-14">
                <a:solidFill>
                  <a:srgbClr val="333333"/>
                </a:solidFill>
                <a:latin typeface="Times New Roman"/>
                <a:ea typeface="Liberation Sans"/>
                <a:cs typeface="Times New Roman"/>
              </a:rPr>
              <a:t> </a:t>
            </a:r>
            <a:r>
              <a:rPr sz="1400" b="0" i="0" u="none" spc="-14">
                <a:solidFill>
                  <a:srgbClr val="333333"/>
                </a:solidFill>
                <a:latin typeface="Times New Roman"/>
                <a:ea typeface="Liberation Sans"/>
                <a:cs typeface="Times New Roman"/>
              </a:rPr>
              <a:t>пределах 5.</a:t>
            </a:r>
            <a:endParaRPr sz="1400" b="0" i="0" u="none" spc="-14">
              <a:solidFill>
                <a:srgbClr val="333333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flipH="0" flipV="0">
            <a:off x="1420199" y="274637"/>
            <a:ext cx="5816095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sz="2800" b="1" i="1" u="none">
                <a:solidFill>
                  <a:srgbClr val="0070C0"/>
                </a:solidFill>
                <a:latin typeface="Calibri"/>
                <a:ea typeface="Liberation Sans"/>
                <a:cs typeface="Calibri"/>
              </a:rPr>
              <a:t>Игра «Наряди ёлочку»</a:t>
            </a:r>
            <a:br>
              <a:rPr lang="ru-RU" sz="2800" b="1">
                <a:solidFill>
                  <a:schemeClr val="tx2"/>
                </a:solidFill>
                <a:latin typeface="Book Antiqua"/>
              </a:rPr>
            </a:br>
            <a:endParaRPr lang="ru-RU" sz="2800">
              <a:solidFill>
                <a:schemeClr val="tx2"/>
              </a:solidFill>
              <a:latin typeface="Book Antiqua"/>
            </a:endParaRPr>
          </a:p>
        </p:txBody>
      </p:sp>
      <p:pic>
        <p:nvPicPr>
          <p:cNvPr id="1779842816" name=""/>
          <p:cNvPicPr>
            <a:picLocks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 rot="0" flipH="0" flipV="0">
            <a:off x="457200" y="1028700"/>
            <a:ext cx="4012235" cy="2400299"/>
          </a:xfrm>
          <a:prstGeom prst="rect">
            <a:avLst/>
          </a:prstGeom>
        </p:spPr>
      </p:pic>
      <p:pic>
        <p:nvPicPr>
          <p:cNvPr id="350239662" name=""/>
          <p:cNvPicPr>
            <a:picLocks noChangeAspect="1"/>
          </p:cNvPicPr>
          <p:nvPr/>
        </p:nvPicPr>
        <p:blipFill>
          <a:blip r:embed="rId3"/>
          <a:srcRect l="0" t="6395" r="0" b="8498"/>
          <a:stretch/>
        </p:blipFill>
        <p:spPr bwMode="auto">
          <a:xfrm rot="16199969" flipH="0" flipV="0">
            <a:off x="5294124" y="1838748"/>
            <a:ext cx="2451099" cy="3688501"/>
          </a:xfrm>
          <a:prstGeom prst="rect">
            <a:avLst/>
          </a:prstGeom>
        </p:spPr>
      </p:pic>
      <p:sp>
        <p:nvSpPr>
          <p:cNvPr id="845435490" name=""/>
          <p:cNvSpPr/>
          <p:nvPr/>
        </p:nvSpPr>
        <p:spPr bwMode="auto">
          <a:xfrm flipH="0" flipV="0">
            <a:off x="1524974" y="5057774"/>
            <a:ext cx="5210282" cy="365795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r>
              <a:rPr sz="1400" b="1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Цель:</a:t>
            </a:r>
            <a:r>
              <a:rPr sz="1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развитие индивидуальных способностей детей через игру</a:t>
            </a:r>
            <a:r>
              <a:rPr/>
              <a:t>.</a:t>
            </a:r>
            <a:endParaRPr sz="14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R7-Office/7.2.0.134</Application>
  <DocSecurity>0</DocSecurity>
  <PresentationFormat>Экран (4:3)</PresentationFormat>
  <Paragraphs>0</Paragraphs>
  <Slides>17</Slides>
  <Notes>17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«Развивающие игры на липучках»</dc:title>
  <dc:subject/>
  <dc:creator>Тамара Смородина</dc:creator>
  <cp:keywords/>
  <dc:description/>
  <dc:identifier/>
  <dc:language/>
  <cp:lastModifiedBy>Артем Алешин</cp:lastModifiedBy>
  <cp:revision>42</cp:revision>
  <dcterms:created xsi:type="dcterms:W3CDTF">2022-12-11T11:01:00Z</dcterms:created>
  <dcterms:modified xsi:type="dcterms:W3CDTF">2023-04-16T15:33:44Z</dcterms:modified>
  <cp:category/>
  <cp:contentStatus/>
  <cp:version/>
</cp:coreProperties>
</file>