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8288000" cy="10287000"/>
  <p:notesSz cx="6858000" cy="9144000"/>
  <p:embeddedFontLst>
    <p:embeddedFont>
      <p:font typeface="Arimo" charset="0"/>
      <p:regular r:id="rId22"/>
    </p:embeddedFont>
    <p:embeddedFont>
      <p:font typeface="Arimo Bold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26" d="100"/>
          <a:sy n="26" d="100"/>
        </p:scale>
        <p:origin x="-120" y="-9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3770" y="3843909"/>
            <a:ext cx="16420460" cy="129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</a:pPr>
            <a:r>
              <a:rPr lang="en-US" sz="4200">
                <a:solidFill>
                  <a:srgbClr val="3D2E12"/>
                </a:solidFill>
                <a:latin typeface="Amazing Grotesk"/>
              </a:rPr>
              <a:t>ЭМПАТИЯ И ТОЛЕРАНТНОСТЬ КАК ЗНАЧИМЫЕ КАЧЕСТВА</a:t>
            </a:r>
          </a:p>
          <a:p>
            <a:pPr algn="ctr">
              <a:lnSpc>
                <a:spcPts val="5082"/>
              </a:lnSpc>
            </a:pPr>
            <a:r>
              <a:rPr lang="en-US" sz="4200">
                <a:solidFill>
                  <a:srgbClr val="3D2E12"/>
                </a:solidFill>
                <a:latin typeface="Amazing Grotesk"/>
              </a:rPr>
              <a:t>ЛИЧНОСТИ ПЕДАГОГА И ХРИСТИАНИНА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23808" y="704881"/>
            <a:ext cx="7002255" cy="89119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526286"/>
            <a:ext cx="8377881" cy="720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6"/>
              </a:lnSpc>
              <a:spcBef>
                <a:spcPct val="0"/>
              </a:spcBef>
            </a:pPr>
            <a:r>
              <a:rPr lang="en-US" sz="3600">
                <a:solidFill>
                  <a:srgbClr val="3D2E12"/>
                </a:solidFill>
                <a:latin typeface="Amazing Grotesk"/>
              </a:rPr>
              <a:t>Идея о бескорыстном, безусловном, жертвенном служении человеку является центральной в христианском вероучении. Еще апостол Павел писал: </a:t>
            </a:r>
            <a:r>
              <a:rPr lang="en-US" sz="3600">
                <a:solidFill>
                  <a:srgbClr val="1E627C"/>
                </a:solidFill>
                <a:latin typeface="Amazing Grotesk Bold"/>
              </a:rPr>
              <a:t>«Радуйтесь с радующимися и плачьте с плачущими»</a:t>
            </a:r>
            <a:r>
              <a:rPr lang="en-US" sz="3600">
                <a:solidFill>
                  <a:srgbClr val="3D2E12"/>
                </a:solidFill>
                <a:latin typeface="Amazing Grotesk"/>
              </a:rPr>
              <a:t>. Для христианина Бог есть любовь, а Христос – воплощенный на земле идеал любящего всех людей и жертвующего собой богочеловека.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666" b="6666"/>
          <a:stretch>
            <a:fillRect/>
          </a:stretch>
        </p:blipFill>
        <p:spPr>
          <a:xfrm>
            <a:off x="4012680" y="3834801"/>
            <a:ext cx="10262640" cy="61017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1219" y="244612"/>
            <a:ext cx="17465562" cy="3358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1"/>
              </a:lnSpc>
              <a:spcBef>
                <a:spcPct val="0"/>
              </a:spcBef>
            </a:pPr>
            <a:r>
              <a:rPr lang="en-US" sz="3100">
                <a:solidFill>
                  <a:srgbClr val="3D2E12"/>
                </a:solidFill>
                <a:latin typeface="Amazing Grotesk"/>
              </a:rPr>
              <a:t>Святые подвижники призывают к развитию в себе этой способности:«Жестокое сердце умягчается, когда человек смотрит на страдания других, становится более восприимчивым и смиренным. Бог не создал человека жестоким и немилосердным, но люди не развивают в себе милосердие, данное им Богом, не сострадают ближнему и от нерадения постепенно становятся жестокосердными. Чтобы умягчить своё сердце, нужно ставить себя на место не только других людей, но и животных, и даже змей».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95242" y="3978540"/>
            <a:ext cx="8897516" cy="60308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300623"/>
            <a:ext cx="18288000" cy="345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8"/>
              </a:lnSpc>
            </a:pPr>
            <a:r>
              <a:rPr lang="en-US" sz="2800">
                <a:solidFill>
                  <a:srgbClr val="3D2E12"/>
                </a:solidFill>
                <a:latin typeface="Amazing Grotesk"/>
              </a:rPr>
              <a:t>Искренние переживания за близкого человека, также как и совесть, являются своего рода «естественным откровением», осуществляющим нравственный самоконтроль, сигналом, позволяющим судить о правильности или неправильности поступков одного человека, призывающим к активным действиям оказания помощи другому. </a:t>
            </a:r>
          </a:p>
          <a:p>
            <a:pPr algn="ctr">
              <a:lnSpc>
                <a:spcPts val="3388"/>
              </a:lnSpc>
              <a:spcBef>
                <a:spcPct val="0"/>
              </a:spcBef>
            </a:pPr>
            <a:r>
              <a:rPr lang="en-US" sz="2800">
                <a:solidFill>
                  <a:srgbClr val="3D2E12"/>
                </a:solidFill>
                <a:latin typeface="Arimo"/>
              </a:rPr>
              <a:t>Также, как человек, избавляя себя от «угрызений совести», получает состояние психологического равновесия, «чистую совесть», так и человек, сочувствующий окружающим, после оказания поддержки начинает чувствовать психологический комфорт, уходит напряженность.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76268" y="1536211"/>
            <a:ext cx="7891571" cy="725063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433837"/>
            <a:ext cx="6705600" cy="536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2"/>
              </a:lnSpc>
              <a:spcBef>
                <a:spcPct val="0"/>
              </a:spcBef>
            </a:pPr>
            <a:r>
              <a:rPr lang="en-US" sz="3200">
                <a:solidFill>
                  <a:srgbClr val="3D2E12"/>
                </a:solidFill>
                <a:latin typeface="Amazing Grotesk"/>
              </a:rPr>
              <a:t>Д. Карнеги сформулировал правило:</a:t>
            </a:r>
            <a:r>
              <a:rPr lang="en-US" sz="320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>
                <a:solidFill>
                  <a:srgbClr val="1E627C"/>
                </a:solidFill>
                <a:latin typeface="Amazing Grotesk Bold"/>
              </a:rPr>
              <a:t>«Если вы хотите избавиться от беспокойства и обеспечить душевный покой и счастье, выполните правило: забудьте о себе, проявите интерес к окружающим. Каждый день делайте доброе дело, которое вызывает радостную улыбку на чьем либо лице»</a:t>
            </a:r>
            <a:r>
              <a:rPr lang="en-US" sz="3200">
                <a:solidFill>
                  <a:srgbClr val="000000"/>
                </a:solidFill>
                <a:latin typeface="Amazing Grotesk"/>
              </a:rPr>
              <a:t> 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26330" y="2906371"/>
            <a:ext cx="10653676" cy="723080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716386"/>
            <a:ext cx="16230600" cy="196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"/>
              </a:lnSpc>
              <a:spcBef>
                <a:spcPct val="0"/>
              </a:spcBef>
            </a:pPr>
            <a:r>
              <a:rPr lang="en-US" sz="3200">
                <a:solidFill>
                  <a:srgbClr val="3D2E12"/>
                </a:solidFill>
                <a:latin typeface="Amazing Grotesk"/>
              </a:rPr>
              <a:t>В условиях личностно-ориентированного образования отмечено, что только </a:t>
            </a:r>
            <a:r>
              <a:rPr lang="en-US" sz="3200">
                <a:solidFill>
                  <a:srgbClr val="3D2E12"/>
                </a:solidFill>
                <a:latin typeface="Amazing Grotesk Bold"/>
              </a:rPr>
              <a:t>доброжелательный, воодушевленный</a:t>
            </a:r>
            <a:r>
              <a:rPr lang="en-US" sz="3200">
                <a:solidFill>
                  <a:srgbClr val="3D2E12"/>
                </a:solidFill>
                <a:latin typeface="Amazing Grotesk"/>
              </a:rPr>
              <a:t> педагог сможет в полной мере реализовать учебно-воспитательные задачи, развивать познавательные интересы обучающихся.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37174" y="2150780"/>
            <a:ext cx="8791216" cy="599401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350201"/>
            <a:ext cx="7537107" cy="7567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8"/>
              </a:lnSpc>
              <a:spcBef>
                <a:spcPct val="0"/>
              </a:spcBef>
            </a:pPr>
            <a:r>
              <a:rPr lang="en-US" sz="3800">
                <a:solidFill>
                  <a:srgbClr val="3D2E12"/>
                </a:solidFill>
                <a:latin typeface="Amazing Grotesk"/>
              </a:rPr>
              <a:t>К. Роджерс объясняет это тем, что у преподавателя с развитым чувством эмпатии ученик получает </a:t>
            </a:r>
            <a:r>
              <a:rPr lang="en-US" sz="3800">
                <a:solidFill>
                  <a:srgbClr val="3D2E12"/>
                </a:solidFill>
                <a:latin typeface="Amazing Grotesk Bold"/>
              </a:rPr>
              <a:t>больше возможности для актуализации своих возможностей и способностей</a:t>
            </a:r>
            <a:r>
              <a:rPr lang="en-US" sz="3800">
                <a:solidFill>
                  <a:srgbClr val="3D2E12"/>
                </a:solidFill>
                <a:latin typeface="Amazing Grotesk"/>
              </a:rPr>
              <a:t>, что ведет к развитию полноценно функционирующей личности, более разносторонней и удовлетворяющей его.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91179" y="3409060"/>
            <a:ext cx="10316275" cy="62416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000125"/>
            <a:ext cx="16230600" cy="216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mazing Grotesk"/>
              </a:rPr>
              <a:t>К. Рождерс считает, что человек с рождения испытывает нужду в принятии себя, что обозначает теплое положительное отношение к нему как к человеку, безусловно ценному, независимо от того, в каком он находится состоянии, как себя ведет, что чувствует. Принятие предполагает не только уважение и теплые чувства, но и веру в положительные изменения в человеке, в его развитие.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55388" y="4153805"/>
            <a:ext cx="10389008" cy="60370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46554" y="1000125"/>
            <a:ext cx="16794892" cy="321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4200">
                <a:solidFill>
                  <a:srgbClr val="3D2E12"/>
                </a:solidFill>
                <a:latin typeface="Amazing Grotesk"/>
              </a:rPr>
              <a:t>Д.А. Белухин, затрагивая вопросы техники профессионального поведения педагога,  утверждает, что для того, чтобы общение с  учениками стало «приятным, радостным, плодотворным, ... нужно </a:t>
            </a:r>
            <a:r>
              <a:rPr lang="en-US" sz="4200">
                <a:solidFill>
                  <a:srgbClr val="3D2E12"/>
                </a:solidFill>
                <a:latin typeface="Amazing Grotesk Bold"/>
              </a:rPr>
              <a:t>постоянное, очень сильное желание сделать ученикам </a:t>
            </a:r>
            <a:r>
              <a:rPr lang="en-US" sz="4200">
                <a:solidFill>
                  <a:srgbClr val="1E627C"/>
                </a:solidFill>
                <a:latin typeface="Amazing Grotesk Bold"/>
              </a:rPr>
              <a:t>добро</a:t>
            </a:r>
            <a:r>
              <a:rPr lang="en-US" sz="4200">
                <a:solidFill>
                  <a:srgbClr val="3D2E12"/>
                </a:solidFill>
                <a:latin typeface="Amazing Grotesk"/>
              </a:rPr>
              <a:t>».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522154"/>
            <a:ext cx="18288000" cy="321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4200">
                <a:solidFill>
                  <a:srgbClr val="3D2E12"/>
                </a:solidFill>
                <a:latin typeface="Amazing Grotesk"/>
              </a:rPr>
              <a:t>Развитие эмпатийных свойств личности любого человека, христианина, и, особенно, педагога, является </a:t>
            </a:r>
            <a:r>
              <a:rPr lang="en-US" sz="4200">
                <a:solidFill>
                  <a:srgbClr val="1E627C"/>
                </a:solidFill>
                <a:latin typeface="Amazing Grotesk Bold"/>
              </a:rPr>
              <a:t>необходимым</a:t>
            </a:r>
            <a:r>
              <a:rPr lang="en-US" sz="4200">
                <a:solidFill>
                  <a:srgbClr val="3D2E12"/>
                </a:solidFill>
                <a:latin typeface="Amazing Grotesk"/>
              </a:rPr>
              <a:t> условием гуманизации  общества, обучения и воспитания и </a:t>
            </a:r>
            <a:r>
              <a:rPr lang="en-US" sz="4200">
                <a:solidFill>
                  <a:srgbClr val="1E627C"/>
                </a:solidFill>
                <a:latin typeface="Amazing Grotesk Bold"/>
              </a:rPr>
              <a:t>неотъемлемым</a:t>
            </a:r>
            <a:r>
              <a:rPr lang="en-US" sz="4200">
                <a:solidFill>
                  <a:srgbClr val="3D2E12"/>
                </a:solidFill>
                <a:latin typeface="Amazing Grotesk"/>
              </a:rPr>
              <a:t> компонентом педагогического воздействия, опосредованного воспитательной целью.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522154"/>
            <a:ext cx="18288000" cy="72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ru-RU" sz="8000" dirty="0" smtClean="0">
                <a:solidFill>
                  <a:srgbClr val="3D2E12"/>
                </a:solidFill>
                <a:latin typeface="Amazing Grotesk"/>
              </a:rPr>
              <a:t>Спасибо за внимание!</a:t>
            </a:r>
            <a:endParaRPr lang="en-US" sz="8000" dirty="0">
              <a:solidFill>
                <a:srgbClr val="3D2E12"/>
              </a:solidFill>
              <a:latin typeface="Amazing Grotes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83919" y="1028700"/>
            <a:ext cx="15875381" cy="0"/>
          </a:xfrm>
          <a:prstGeom prst="line">
            <a:avLst/>
          </a:prstGeom>
          <a:ln w="9525" cap="flat">
            <a:solidFill>
              <a:srgbClr val="988A7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505479" y="245239"/>
            <a:ext cx="10183265" cy="9796523"/>
            <a:chOff x="0" y="0"/>
            <a:chExt cx="13577686" cy="1306203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3577686" cy="1306203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9144000" y="1503489"/>
            <a:ext cx="7937691" cy="34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3D2E12"/>
                </a:solidFill>
                <a:latin typeface="Amazing Grotesk"/>
              </a:rPr>
              <a:t>Насущной потребностью общества на современном этапе является создание в окружении человека </a:t>
            </a:r>
            <a:r>
              <a:rPr lang="en-US" sz="3200">
                <a:solidFill>
                  <a:srgbClr val="3D2E12"/>
                </a:solidFill>
                <a:latin typeface="Amazing Grotesk Bold"/>
              </a:rPr>
              <a:t>атмосферы духовности, человечности, гуманности установленных взаимоотношений</a:t>
            </a:r>
            <a:r>
              <a:rPr lang="en-US" sz="3200">
                <a:solidFill>
                  <a:srgbClr val="3D2E12"/>
                </a:solidFill>
                <a:latin typeface="Amazing Grotesk"/>
              </a:rPr>
              <a:t>.</a:t>
            </a:r>
          </a:p>
          <a:p>
            <a:pPr marL="0" lvl="0" indent="0">
              <a:lnSpc>
                <a:spcPts val="3840"/>
              </a:lnSpc>
            </a:pPr>
            <a:endParaRPr lang="en-US" sz="3200">
              <a:solidFill>
                <a:srgbClr val="3D2E12"/>
              </a:solidFill>
              <a:latin typeface="Amazing Grotesk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0" y="4857750"/>
            <a:ext cx="8115300" cy="440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40"/>
              </a:lnSpc>
            </a:pPr>
            <a:r>
              <a:rPr lang="en-US" sz="3200">
                <a:solidFill>
                  <a:srgbClr val="3D2E12"/>
                </a:solidFill>
                <a:latin typeface="Amazing Grotesk"/>
              </a:rPr>
              <a:t>Педагог, обладающий профессиональным миросозерцанием, высоким уровнем толерантности и эмпатии, должен стать </a:t>
            </a:r>
            <a:r>
              <a:rPr lang="en-US" sz="3200">
                <a:solidFill>
                  <a:srgbClr val="3D2E12"/>
                </a:solidFill>
                <a:latin typeface="Amazing Grotesk Bold"/>
              </a:rPr>
              <a:t>основной фигурой</a:t>
            </a:r>
            <a:r>
              <a:rPr lang="en-US" sz="3200">
                <a:solidFill>
                  <a:srgbClr val="3D2E12"/>
                </a:solidFill>
                <a:latin typeface="Amazing Grotesk"/>
              </a:rPr>
              <a:t> в </a:t>
            </a:r>
            <a:r>
              <a:rPr lang="en-US" sz="3200">
                <a:solidFill>
                  <a:srgbClr val="3D2E12"/>
                </a:solidFill>
                <a:latin typeface="Amazing Grotesk Bold"/>
              </a:rPr>
              <a:t>образовании, развитии и социализации обучающихся с особыми возможностями и потребностями.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388045"/>
            <a:ext cx="18288000" cy="645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3872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Белухин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Д. А. Б43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Педагогическая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этика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желаемое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действительное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. /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Анализ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сущности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содержания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общепринятых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понятий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педагогической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этики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. М.: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Московский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психолого-социальный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институт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, 2007. 128 с.</a:t>
            </a:r>
          </a:p>
          <a:p>
            <a:pPr>
              <a:lnSpc>
                <a:spcPts val="3872"/>
              </a:lnSpc>
            </a:pPr>
            <a:endParaRPr lang="en-US" sz="3200" dirty="0">
              <a:solidFill>
                <a:srgbClr val="000000"/>
              </a:solidFill>
              <a:latin typeface="Amazing Grotesk"/>
            </a:endParaRPr>
          </a:p>
          <a:p>
            <a:pPr marL="690881" lvl="1" indent="-345440">
              <a:lnSpc>
                <a:spcPts val="3872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Макарова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, И. А.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Инклюзивное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образование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толерантность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эмпатия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грани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пересечения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/ И. А.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Макарова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. –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Текст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непосредственный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//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Актуальные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задачи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педагогики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материалы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IV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Междунар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науч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конф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. (г.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Чита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октябрь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2013 г.). – Т. 0.–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Чита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: </a:t>
            </a:r>
            <a:r>
              <a:rPr lang="en-US" sz="3200">
                <a:solidFill>
                  <a:srgbClr val="000000"/>
                </a:solidFill>
                <a:latin typeface="Amazing Grotesk"/>
              </a:rPr>
              <a:t>Издательство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Молодой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ученый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, 2013. – С. 129-132. – URL: https://moluch.ru/conf/ped/archive/96/4289/.</a:t>
            </a:r>
          </a:p>
          <a:p>
            <a:pPr>
              <a:lnSpc>
                <a:spcPts val="3872"/>
              </a:lnSpc>
            </a:pPr>
            <a:endParaRPr lang="en-US" sz="3200" dirty="0">
              <a:solidFill>
                <a:srgbClr val="000000"/>
              </a:solidFill>
              <a:latin typeface="Amazing Grotesk"/>
            </a:endParaRPr>
          </a:p>
          <a:p>
            <a:pPr marL="690881" lvl="1" indent="-345440">
              <a:lnSpc>
                <a:spcPts val="3872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Паисий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Святогорец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Слова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Страсти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Amazing Grotesk"/>
              </a:rPr>
              <a:t>добродетели</a:t>
            </a:r>
            <a:r>
              <a:rPr lang="en-US" sz="3200" dirty="0">
                <a:solidFill>
                  <a:srgbClr val="000000"/>
                </a:solidFill>
                <a:latin typeface="Amazing Grotesk"/>
              </a:rPr>
              <a:t>. – URL: https://zen.yandex.ru/media/id/609b664de4ff02437e985915/paisii-sviatogorec-o-smirenii-i-liubvi-610193050479b84845f60789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184787" y="990600"/>
            <a:ext cx="3919696" cy="765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8"/>
              </a:lnSpc>
            </a:pPr>
            <a:r>
              <a:rPr lang="en-US" sz="4800">
                <a:solidFill>
                  <a:srgbClr val="000000"/>
                </a:solidFill>
                <a:latin typeface="Amazing Grotesk Bold"/>
              </a:rPr>
              <a:t>Литература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00404" y="1920521"/>
            <a:ext cx="4906206" cy="53369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32744" y="188675"/>
            <a:ext cx="5733552" cy="33926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32744" y="5556538"/>
            <a:ext cx="5380004" cy="39288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83919" y="1000125"/>
            <a:ext cx="7937691" cy="34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40"/>
              </a:lnSpc>
            </a:pPr>
            <a:r>
              <a:rPr lang="en-US" sz="3200">
                <a:solidFill>
                  <a:srgbClr val="3D2E12"/>
                </a:solidFill>
                <a:latin typeface="Amazing Grotesk"/>
              </a:rPr>
              <a:t>Чтобы обучающиеся смогли </a:t>
            </a:r>
            <a:r>
              <a:rPr lang="en-US" sz="3200">
                <a:solidFill>
                  <a:srgbClr val="3D2E12"/>
                </a:solidFill>
                <a:latin typeface="Amazing Grotesk Bold"/>
              </a:rPr>
              <a:t>проявить себя</a:t>
            </a:r>
            <a:r>
              <a:rPr lang="en-US" sz="3200">
                <a:solidFill>
                  <a:srgbClr val="3D2E12"/>
                </a:solidFill>
                <a:latin typeface="Amazing Grotesk"/>
              </a:rPr>
              <a:t> в профессии, педагог должен </a:t>
            </a:r>
            <a:r>
              <a:rPr lang="en-US" sz="3200">
                <a:solidFill>
                  <a:srgbClr val="3D2E12"/>
                </a:solidFill>
                <a:latin typeface="Amazing Grotesk Bold"/>
              </a:rPr>
              <a:t>освободить их от усвоенных стереотипов поведения, содействовать в раскрытии собственных резервов и положительного потенциала.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3919" y="4599032"/>
            <a:ext cx="7937691" cy="488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40"/>
              </a:lnSpc>
            </a:pPr>
            <a:r>
              <a:rPr lang="en-US" sz="3200">
                <a:solidFill>
                  <a:srgbClr val="3D2E12"/>
                </a:solidFill>
                <a:latin typeface="Amazing Grotesk Bold"/>
              </a:rPr>
              <a:t>Эмпатия</a:t>
            </a:r>
            <a:r>
              <a:rPr lang="en-US" sz="3200">
                <a:solidFill>
                  <a:srgbClr val="3D2E12"/>
                </a:solidFill>
                <a:latin typeface="Amazing Grotesk"/>
              </a:rPr>
              <a:t> как важное профессиональное качество педагога </a:t>
            </a:r>
            <a:r>
              <a:rPr lang="en-US" sz="3200">
                <a:solidFill>
                  <a:srgbClr val="3D2E12"/>
                </a:solidFill>
                <a:latin typeface="Amazing Grotesk Bold"/>
              </a:rPr>
              <a:t>способствует преодолению психологических барьеров личностного взаимодействия, обеспечивает соучастие и понимание своего ученика, помогает увидеть ситуацию его глазами, принять его точку зрения.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81312" y="3235583"/>
            <a:ext cx="9325376" cy="672480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53679" y="472411"/>
            <a:ext cx="13980642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757">
                <a:solidFill>
                  <a:srgbClr val="3D2E12"/>
                </a:solidFill>
                <a:latin typeface="Amazing Grotesk"/>
              </a:rPr>
              <a:t>Педагогическая </a:t>
            </a:r>
            <a:r>
              <a:rPr lang="en-US" sz="2757">
                <a:solidFill>
                  <a:srgbClr val="3D2E12"/>
                </a:solidFill>
                <a:latin typeface="Amazing Grotesk Bold"/>
              </a:rPr>
              <a:t>толерантность</a:t>
            </a:r>
            <a:r>
              <a:rPr lang="en-US" sz="2757">
                <a:solidFill>
                  <a:srgbClr val="3D2E12"/>
                </a:solidFill>
                <a:latin typeface="Amazing Grotesk"/>
              </a:rPr>
              <a:t> определяет профессиональную позицию педагога к обучающемуся как к личности и помогает увидеть в своем ученике соавтора образовательного процесса. </a:t>
            </a:r>
          </a:p>
          <a:p>
            <a:pPr marL="0" lvl="0" indent="0" algn="ctr">
              <a:lnSpc>
                <a:spcPts val="3309"/>
              </a:lnSpc>
            </a:pPr>
            <a:r>
              <a:rPr lang="en-US" sz="2757">
                <a:solidFill>
                  <a:srgbClr val="3D2E12"/>
                </a:solidFill>
                <a:latin typeface="Arimo"/>
              </a:rPr>
              <a:t>Установление доверительных (партнерских) контактов опытными педагогами позволяет обеспечить постепенное развитие взаимоотношений «на равных».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83919" y="1028700"/>
            <a:ext cx="15875381" cy="0"/>
          </a:xfrm>
          <a:prstGeom prst="line">
            <a:avLst/>
          </a:prstGeom>
          <a:ln w="9525" cap="flat">
            <a:solidFill>
              <a:srgbClr val="988A7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8104735" y="0"/>
            <a:ext cx="10183265" cy="9796523"/>
            <a:chOff x="0" y="0"/>
            <a:chExt cx="13577686" cy="1306203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3577686" cy="1306203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2155061"/>
            <a:ext cx="8115300" cy="545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3D2E12"/>
                </a:solidFill>
                <a:latin typeface="Amazing Grotesk"/>
              </a:rPr>
              <a:t>Способность человека отзываться на переживания другого относится к группе положительных социальных чувств. Многие ученые и практики рассматривают </a:t>
            </a:r>
            <a:r>
              <a:rPr lang="en-US" sz="3600">
                <a:solidFill>
                  <a:srgbClr val="3D2E12"/>
                </a:solidFill>
                <a:latin typeface="Amazing Grotesk Bold"/>
              </a:rPr>
              <a:t>эмпатию</a:t>
            </a:r>
            <a:r>
              <a:rPr lang="en-US" sz="3600">
                <a:solidFill>
                  <a:srgbClr val="3D2E12"/>
                </a:solidFill>
                <a:latin typeface="Amazing Grotesk"/>
              </a:rPr>
              <a:t> в качестве регулятора </a:t>
            </a:r>
            <a:r>
              <a:rPr lang="en-US" sz="3600">
                <a:solidFill>
                  <a:srgbClr val="3D2E12"/>
                </a:solidFill>
                <a:latin typeface="Amazing Grotesk Bold"/>
              </a:rPr>
              <a:t>совести, альтруизма, справедливости. </a:t>
            </a:r>
          </a:p>
          <a:p>
            <a:pPr marL="0" lvl="0" indent="0">
              <a:lnSpc>
                <a:spcPts val="4320"/>
              </a:lnSpc>
            </a:pPr>
            <a:endParaRPr lang="en-US" sz="3600">
              <a:solidFill>
                <a:srgbClr val="3D2E12"/>
              </a:solidFill>
              <a:latin typeface="Amazing Grotesk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09079" y="184268"/>
            <a:ext cx="5413874" cy="54893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37760" y="4987842"/>
            <a:ext cx="5430730" cy="425464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714500"/>
            <a:ext cx="7139650" cy="487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dirty="0">
                <a:solidFill>
                  <a:srgbClr val="3D2E12"/>
                </a:solidFill>
                <a:latin typeface="Amazing Grotesk"/>
              </a:rPr>
              <a:t>В </a:t>
            </a:r>
            <a:r>
              <a:rPr lang="en-US" sz="3200" dirty="0" err="1" smtClean="0">
                <a:solidFill>
                  <a:srgbClr val="3D2E12"/>
                </a:solidFill>
                <a:latin typeface="Amazing Grotesk"/>
              </a:rPr>
              <a:t>деятельности</a:t>
            </a:r>
            <a:r>
              <a:rPr lang="en-US" sz="3200" dirty="0" smtClean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педагога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smtClean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особое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внимание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занимает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 Bold"/>
              </a:rPr>
              <a:t>коммуникативный</a:t>
            </a:r>
            <a:r>
              <a:rPr lang="en-US" sz="3200" dirty="0">
                <a:solidFill>
                  <a:srgbClr val="3D2E12"/>
                </a:solidFill>
                <a:latin typeface="Amazing Grotesk Bold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 Bold"/>
              </a:rPr>
              <a:t>компонент</a:t>
            </a:r>
            <a:r>
              <a:rPr lang="en-US" sz="3200" dirty="0">
                <a:solidFill>
                  <a:srgbClr val="3D2E12"/>
                </a:solidFill>
                <a:latin typeface="Amazing Grotesk Bold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 Bold"/>
              </a:rPr>
              <a:t>эмпатии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по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отношению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к </a:t>
            </a:r>
            <a:r>
              <a:rPr lang="en-US" sz="3200" dirty="0" err="1" smtClean="0">
                <a:solidFill>
                  <a:srgbClr val="3D2E12"/>
                </a:solidFill>
                <a:latin typeface="Amazing Grotesk"/>
              </a:rPr>
              <a:t>обучающимся</a:t>
            </a:r>
            <a:r>
              <a:rPr lang="en-US" sz="3200" dirty="0" smtClean="0">
                <a:solidFill>
                  <a:srgbClr val="3D2E12"/>
                </a:solidFill>
                <a:latin typeface="Amazing Grotesk"/>
              </a:rPr>
              <a:t>.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Это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выражается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в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обязательном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учете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эмоционального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состояния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обучающегося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,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быстром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выявлении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затруднений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и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оказании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активной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 </a:t>
            </a:r>
            <a:r>
              <a:rPr lang="en-US" sz="3200" dirty="0" err="1">
                <a:solidFill>
                  <a:srgbClr val="3D2E12"/>
                </a:solidFill>
                <a:latin typeface="Amazing Grotesk"/>
              </a:rPr>
              <a:t>поддержки</a:t>
            </a:r>
            <a:r>
              <a:rPr lang="en-US" sz="3200" dirty="0">
                <a:solidFill>
                  <a:srgbClr val="3D2E12"/>
                </a:solidFill>
                <a:latin typeface="Amazing Grotesk"/>
              </a:rPr>
              <a:t>. </a:t>
            </a:r>
          </a:p>
          <a:p>
            <a:pPr marL="0" lvl="0" indent="0">
              <a:lnSpc>
                <a:spcPts val="3840"/>
              </a:lnSpc>
            </a:pPr>
            <a:endParaRPr lang="en-US" sz="3200" dirty="0">
              <a:solidFill>
                <a:srgbClr val="3D2E12"/>
              </a:solidFill>
              <a:latin typeface="Amazing Grotesk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3770" y="1000125"/>
            <a:ext cx="16420460" cy="661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</a:pPr>
            <a:r>
              <a:rPr lang="en-US" sz="4200">
                <a:solidFill>
                  <a:srgbClr val="3D2E12"/>
                </a:solidFill>
                <a:latin typeface="Amazing Grotesk"/>
              </a:rPr>
              <a:t>Выделяют </a:t>
            </a:r>
            <a:r>
              <a:rPr lang="en-US" sz="4200">
                <a:solidFill>
                  <a:srgbClr val="1E627C"/>
                </a:solidFill>
                <a:latin typeface="Amazing Grotesk"/>
              </a:rPr>
              <a:t>пять уровней эмпатийного отношения: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38840" y="2308771"/>
            <a:ext cx="16420460" cy="664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387"/>
              </a:lnSpc>
              <a:buFont typeface="Arial"/>
              <a:buChar char="•"/>
            </a:pPr>
            <a:r>
              <a:rPr lang="en-US" sz="2799">
                <a:solidFill>
                  <a:srgbClr val="3D2E12"/>
                </a:solidFill>
                <a:latin typeface="Amazing Grotesk"/>
              </a:rPr>
              <a:t>Высший: </a:t>
            </a:r>
            <a:r>
              <a:rPr lang="en-US" sz="2799">
                <a:solidFill>
                  <a:srgbClr val="3D2E12"/>
                </a:solidFill>
                <a:latin typeface="Amazing Grotesk Bold"/>
              </a:rPr>
              <a:t>действенное, устойчиво-положительное отношение</a:t>
            </a:r>
            <a:r>
              <a:rPr lang="en-US" sz="2799">
                <a:solidFill>
                  <a:srgbClr val="3D2E12"/>
                </a:solidFill>
                <a:latin typeface="Amazing Grotesk"/>
              </a:rPr>
              <a:t>; оно соответствует проявлению </a:t>
            </a:r>
            <a:r>
              <a:rPr lang="en-US" sz="2799">
                <a:solidFill>
                  <a:srgbClr val="1E627C"/>
                </a:solidFill>
                <a:latin typeface="Amazing Grotesk Bold"/>
              </a:rPr>
              <a:t>реального содействия</a:t>
            </a:r>
            <a:r>
              <a:rPr lang="en-US" sz="2799">
                <a:solidFill>
                  <a:srgbClr val="3D2E12"/>
                </a:solidFill>
                <a:latin typeface="Amazing Grotesk"/>
              </a:rPr>
              <a:t> (включая помощь в ущерб себе);</a:t>
            </a:r>
          </a:p>
          <a:p>
            <a:pPr>
              <a:lnSpc>
                <a:spcPts val="3387"/>
              </a:lnSpc>
            </a:pPr>
            <a:endParaRPr lang="en-US" sz="2799">
              <a:solidFill>
                <a:srgbClr val="3D2E12"/>
              </a:solidFill>
              <a:latin typeface="Amazing Grotesk"/>
            </a:endParaRPr>
          </a:p>
          <a:p>
            <a:pPr marL="604519" lvl="1" indent="-302260">
              <a:lnSpc>
                <a:spcPts val="3387"/>
              </a:lnSpc>
              <a:buFont typeface="Arial"/>
              <a:buChar char="•"/>
            </a:pPr>
            <a:r>
              <a:rPr lang="en-US" sz="2799">
                <a:solidFill>
                  <a:srgbClr val="3D2E12"/>
                </a:solidFill>
                <a:latin typeface="Amazing Grotesk Bold"/>
              </a:rPr>
              <a:t>Д</a:t>
            </a:r>
            <a:r>
              <a:rPr lang="en-US" sz="2799">
                <a:solidFill>
                  <a:srgbClr val="3D2E12"/>
                </a:solidFill>
                <a:latin typeface="Arimo Bold"/>
              </a:rPr>
              <a:t>ейственное, неустойчиво-положительное эмпатийное отношение</a:t>
            </a:r>
            <a:r>
              <a:rPr lang="en-US" sz="2799">
                <a:solidFill>
                  <a:srgbClr val="3D2E12"/>
                </a:solidFill>
                <a:latin typeface="Arimo"/>
              </a:rPr>
              <a:t> (проявление </a:t>
            </a:r>
            <a:r>
              <a:rPr lang="en-US" sz="2799">
                <a:solidFill>
                  <a:srgbClr val="1E627C"/>
                </a:solidFill>
                <a:latin typeface="Arimo Bold"/>
              </a:rPr>
              <a:t>внутреннего содействия</a:t>
            </a:r>
            <a:r>
              <a:rPr lang="en-US" sz="2799">
                <a:solidFill>
                  <a:srgbClr val="3D2E12"/>
                </a:solidFill>
                <a:latin typeface="Arimo"/>
              </a:rPr>
              <a:t> или же реального, но не в ущерб себе, а также под воздействием других мотивов);</a:t>
            </a:r>
          </a:p>
          <a:p>
            <a:pPr>
              <a:lnSpc>
                <a:spcPts val="3387"/>
              </a:lnSpc>
            </a:pPr>
            <a:endParaRPr lang="en-US" sz="2799">
              <a:solidFill>
                <a:srgbClr val="3D2E12"/>
              </a:solidFill>
              <a:latin typeface="Arimo"/>
            </a:endParaRPr>
          </a:p>
          <a:p>
            <a:pPr marL="604519" lvl="1" indent="-302260">
              <a:lnSpc>
                <a:spcPts val="3387"/>
              </a:lnSpc>
              <a:buFont typeface="Arial"/>
              <a:buChar char="•"/>
            </a:pPr>
            <a:r>
              <a:rPr lang="en-US" sz="2799">
                <a:solidFill>
                  <a:srgbClr val="3D2E12"/>
                </a:solidFill>
                <a:latin typeface="Amazing Grotesk Bold"/>
              </a:rPr>
              <a:t>П</a:t>
            </a:r>
            <a:r>
              <a:rPr lang="en-US" sz="2799">
                <a:solidFill>
                  <a:srgbClr val="3D2E12"/>
                </a:solidFill>
                <a:latin typeface="Arimo Bold"/>
              </a:rPr>
              <a:t>ассивное, неустойчиво-положительное отношение</a:t>
            </a:r>
            <a:r>
              <a:rPr lang="en-US" sz="2799">
                <a:solidFill>
                  <a:srgbClr val="3D2E12"/>
                </a:solidFill>
                <a:latin typeface="Arimo"/>
              </a:rPr>
              <a:t> (</a:t>
            </a:r>
            <a:r>
              <a:rPr lang="en-US" sz="2799">
                <a:solidFill>
                  <a:srgbClr val="1E627C"/>
                </a:solidFill>
                <a:latin typeface="Arimo Bold"/>
              </a:rPr>
              <a:t>сочувствие</a:t>
            </a:r>
            <a:r>
              <a:rPr lang="en-US" sz="2799">
                <a:solidFill>
                  <a:srgbClr val="3D2E12"/>
                </a:solidFill>
                <a:latin typeface="Arimo"/>
              </a:rPr>
              <a:t> объекту эмпатии);</a:t>
            </a:r>
          </a:p>
          <a:p>
            <a:pPr>
              <a:lnSpc>
                <a:spcPts val="3387"/>
              </a:lnSpc>
            </a:pPr>
            <a:endParaRPr lang="en-US" sz="2799">
              <a:solidFill>
                <a:srgbClr val="3D2E12"/>
              </a:solidFill>
              <a:latin typeface="Arimo"/>
            </a:endParaRPr>
          </a:p>
          <a:p>
            <a:pPr marL="604519" lvl="1" indent="-302260">
              <a:lnSpc>
                <a:spcPts val="3387"/>
              </a:lnSpc>
              <a:buFont typeface="Arial"/>
              <a:buChar char="•"/>
            </a:pPr>
            <a:r>
              <a:rPr lang="en-US" sz="2799">
                <a:solidFill>
                  <a:srgbClr val="3D2E12"/>
                </a:solidFill>
                <a:latin typeface="Amazing Grotesk Bold"/>
              </a:rPr>
              <a:t>П</a:t>
            </a:r>
            <a:r>
              <a:rPr lang="en-US" sz="2799">
                <a:solidFill>
                  <a:srgbClr val="3D2E12"/>
                </a:solidFill>
                <a:latin typeface="Arimo Bold"/>
              </a:rPr>
              <a:t>ассивное, неустойчиво-отрицательное эмпатийное отношение</a:t>
            </a:r>
            <a:r>
              <a:rPr lang="en-US" sz="2799">
                <a:solidFill>
                  <a:srgbClr val="3D2E12"/>
                </a:solidFill>
                <a:latin typeface="Arimo"/>
              </a:rPr>
              <a:t> (</a:t>
            </a:r>
            <a:r>
              <a:rPr lang="en-US" sz="2799">
                <a:solidFill>
                  <a:srgbClr val="1E627C"/>
                </a:solidFill>
                <a:latin typeface="Arimo Bold"/>
              </a:rPr>
              <a:t>сопереживание</a:t>
            </a:r>
            <a:r>
              <a:rPr lang="en-US" sz="2799">
                <a:solidFill>
                  <a:srgbClr val="3D2E12"/>
                </a:solidFill>
                <a:latin typeface="Arimo"/>
              </a:rPr>
              <a:t> объекту эмпатии);</a:t>
            </a:r>
          </a:p>
          <a:p>
            <a:pPr>
              <a:lnSpc>
                <a:spcPts val="3387"/>
              </a:lnSpc>
            </a:pPr>
            <a:endParaRPr lang="en-US" sz="2799">
              <a:solidFill>
                <a:srgbClr val="3D2E12"/>
              </a:solidFill>
              <a:latin typeface="Arimo"/>
            </a:endParaRPr>
          </a:p>
          <a:p>
            <a:pPr marL="604519" lvl="1" indent="-302260">
              <a:lnSpc>
                <a:spcPts val="3387"/>
              </a:lnSpc>
              <a:buFont typeface="Arial"/>
              <a:buChar char="•"/>
            </a:pPr>
            <a:r>
              <a:rPr lang="en-US" sz="2799">
                <a:solidFill>
                  <a:srgbClr val="3D2E12"/>
                </a:solidFill>
                <a:latin typeface="Amazing Grotesk Bold"/>
              </a:rPr>
              <a:t>П</a:t>
            </a:r>
            <a:r>
              <a:rPr lang="en-US" sz="2799">
                <a:solidFill>
                  <a:srgbClr val="3D2E12"/>
                </a:solidFill>
                <a:latin typeface="Arimo Bold"/>
              </a:rPr>
              <a:t>роявление равнодушия</a:t>
            </a:r>
            <a:r>
              <a:rPr lang="en-US" sz="2799">
                <a:solidFill>
                  <a:srgbClr val="3D2E12"/>
                </a:solidFill>
                <a:latin typeface="Arimo"/>
              </a:rPr>
              <a:t>, открытой агрессии, раздражения, злобы по отношению к окружающим.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04735" y="245239"/>
            <a:ext cx="10183265" cy="9796523"/>
            <a:chOff x="0" y="0"/>
            <a:chExt cx="13577686" cy="130620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3577686" cy="1306203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" y="2671763"/>
            <a:ext cx="8115300" cy="491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320"/>
              </a:lnSpc>
            </a:pPr>
            <a:r>
              <a:rPr lang="en-US" sz="3600">
                <a:solidFill>
                  <a:srgbClr val="3D2E12"/>
                </a:solidFill>
                <a:latin typeface="Amazing Grotesk"/>
              </a:rPr>
              <a:t>Для педагогов, проявляющих </a:t>
            </a:r>
            <a:r>
              <a:rPr lang="en-US" sz="3600">
                <a:solidFill>
                  <a:srgbClr val="3D2E12"/>
                </a:solidFill>
                <a:latin typeface="Amazing Grotesk Bold"/>
              </a:rPr>
              <a:t>высокую степень эмпатии</a:t>
            </a:r>
            <a:r>
              <a:rPr lang="en-US" sz="3600">
                <a:solidFill>
                  <a:srgbClr val="3D2E12"/>
                </a:solidFill>
                <a:latin typeface="Amazing Grotesk"/>
              </a:rPr>
              <a:t>, характерны </a:t>
            </a:r>
            <a:r>
              <a:rPr lang="en-US" sz="3600">
                <a:solidFill>
                  <a:srgbClr val="3D2E12"/>
                </a:solidFill>
                <a:latin typeface="Amazing Grotesk Bold"/>
              </a:rPr>
              <a:t>мягкость, доброжелательность, общительность, эмоциональность</a:t>
            </a:r>
            <a:r>
              <a:rPr lang="en-US" sz="3600">
                <a:solidFill>
                  <a:srgbClr val="3D2E12"/>
                </a:solidFill>
                <a:latin typeface="Amazing Grotesk"/>
              </a:rPr>
              <a:t>, а для демонстрирующих </a:t>
            </a:r>
            <a:r>
              <a:rPr lang="en-US" sz="3600">
                <a:solidFill>
                  <a:srgbClr val="3D2E12"/>
                </a:solidFill>
                <a:latin typeface="Amazing Grotesk Bold"/>
              </a:rPr>
              <a:t>низкую степень эмпатии</a:t>
            </a:r>
            <a:r>
              <a:rPr lang="en-US" sz="3600">
                <a:solidFill>
                  <a:srgbClr val="3D2E12"/>
                </a:solidFill>
                <a:latin typeface="Amazing Grotesk"/>
              </a:rPr>
              <a:t> – </a:t>
            </a:r>
            <a:r>
              <a:rPr lang="en-US" sz="3600">
                <a:solidFill>
                  <a:srgbClr val="3D2E12"/>
                </a:solidFill>
                <a:latin typeface="Amazing Grotesk Bold"/>
              </a:rPr>
              <a:t>замкнутость, недоброжелательность</a:t>
            </a:r>
            <a:r>
              <a:rPr lang="en-US" sz="3600">
                <a:solidFill>
                  <a:srgbClr val="3D2E12"/>
                </a:solidFill>
                <a:latin typeface="Amazing Grotesk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67464" y="3977927"/>
            <a:ext cx="9379829" cy="606492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57416" y="426171"/>
            <a:ext cx="15973168" cy="34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</a:pPr>
            <a:r>
              <a:rPr lang="en-US" sz="3200">
                <a:solidFill>
                  <a:srgbClr val="3D2E12"/>
                </a:solidFill>
                <a:latin typeface="Amazing Grotesk"/>
              </a:rPr>
              <a:t>В православной культуре проявление гуманного отношения к окружающим всегда считалось достойным способом человеческого поведения и провозглашалось в качестве принципа во всех светских и религиозных учениях. На Руси всегда ценились качества, связанные с оказанием помощи и поддержки нуждающимся. На этих качествах основана православная религия, мировосприятие и мироощущение русского человека.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970</Words>
  <Application>Microsoft Office PowerPoint</Application>
  <PresentationFormat>Произвольный</PresentationFormat>
  <Paragraphs>39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Amazing Grotesk</vt:lpstr>
      <vt:lpstr>Amazing Grotesk Bold</vt:lpstr>
      <vt:lpstr>Arimo</vt:lpstr>
      <vt:lpstr>Arimo Bold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Бежевый Коричневый Элегантный Простой Корпоративный Засечки Презентация</dc:title>
  <cp:lastModifiedBy>SamLab.ws</cp:lastModifiedBy>
  <cp:revision>7</cp:revision>
  <dcterms:created xsi:type="dcterms:W3CDTF">2006-08-16T00:00:00Z</dcterms:created>
  <dcterms:modified xsi:type="dcterms:W3CDTF">2023-06-28T16:21:29Z</dcterms:modified>
  <dc:identifier>DAE6nCQvv2k</dc:identifier>
</cp:coreProperties>
</file>