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64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62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FF7A"/>
    <a:srgbClr val="CC00FF"/>
    <a:srgbClr val="FF9900"/>
    <a:srgbClr val="1E1E78"/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822" autoAdjust="0"/>
  </p:normalViewPr>
  <p:slideViewPr>
    <p:cSldViewPr>
      <p:cViewPr varScale="1">
        <p:scale>
          <a:sx n="65" d="100"/>
          <a:sy n="65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564904"/>
            <a:ext cx="8784976" cy="1728192"/>
          </a:xfrm>
        </p:spPr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C00000"/>
                </a:solidFill>
              </a:defRPr>
            </a:lvl1pPr>
            <a:lvl2pPr>
              <a:defRPr>
                <a:solidFill>
                  <a:srgbClr val="C00000"/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rgbClr val="C0000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C00000"/>
                </a:solidFill>
              </a:defRPr>
            </a:lvl1pPr>
            <a:lvl2pPr>
              <a:defRPr>
                <a:solidFill>
                  <a:srgbClr val="C00000"/>
                </a:solidFill>
              </a:defRPr>
            </a:lvl2pPr>
            <a:lvl3pPr>
              <a:defRPr>
                <a:solidFill>
                  <a:srgbClr val="C00000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rgbClr val="C0000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051720" y="75266"/>
            <a:ext cx="7092280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C00000"/>
                </a:solidFill>
              </a:defRPr>
            </a:lvl1pPr>
            <a:lvl2pPr>
              <a:defRPr sz="2400">
                <a:solidFill>
                  <a:srgbClr val="C00000"/>
                </a:solidFill>
              </a:defRPr>
            </a:lvl2pPr>
            <a:lvl3pPr>
              <a:defRPr sz="2000">
                <a:solidFill>
                  <a:srgbClr val="C00000"/>
                </a:solidFill>
              </a:defRPr>
            </a:lvl3pPr>
            <a:lvl4pPr>
              <a:defRPr sz="1800">
                <a:solidFill>
                  <a:srgbClr val="C00000"/>
                </a:solidFill>
              </a:defRPr>
            </a:lvl4pPr>
            <a:lvl5pPr>
              <a:defRPr sz="1800">
                <a:solidFill>
                  <a:srgbClr val="C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C00000"/>
                </a:solidFill>
              </a:defRPr>
            </a:lvl1pPr>
            <a:lvl2pPr>
              <a:defRPr sz="2400">
                <a:solidFill>
                  <a:srgbClr val="C00000"/>
                </a:solidFill>
              </a:defRPr>
            </a:lvl2pPr>
            <a:lvl3pPr>
              <a:defRPr sz="2000">
                <a:solidFill>
                  <a:srgbClr val="C00000"/>
                </a:solidFill>
              </a:defRPr>
            </a:lvl3pPr>
            <a:lvl4pPr>
              <a:defRPr sz="1800">
                <a:solidFill>
                  <a:srgbClr val="C00000"/>
                </a:solidFill>
              </a:defRPr>
            </a:lvl4pPr>
            <a:lvl5pPr>
              <a:defRPr sz="1800">
                <a:solidFill>
                  <a:srgbClr val="C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748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951288"/>
          </a:xfrm>
        </p:spPr>
        <p:txBody>
          <a:bodyPr/>
          <a:lstStyle>
            <a:lvl1pPr>
              <a:defRPr sz="2400">
                <a:solidFill>
                  <a:srgbClr val="C00000"/>
                </a:solidFill>
              </a:defRPr>
            </a:lvl1pPr>
            <a:lvl2pPr>
              <a:defRPr sz="2000">
                <a:solidFill>
                  <a:srgbClr val="C00000"/>
                </a:solidFill>
              </a:defRPr>
            </a:lvl2pPr>
            <a:lvl3pPr>
              <a:defRPr sz="1800">
                <a:solidFill>
                  <a:srgbClr val="C00000"/>
                </a:solidFill>
              </a:defRPr>
            </a:lvl3pPr>
            <a:lvl4pPr>
              <a:defRPr sz="1600">
                <a:solidFill>
                  <a:srgbClr val="C00000"/>
                </a:solidFill>
              </a:defRPr>
            </a:lvl4pPr>
            <a:lvl5pPr>
              <a:defRPr sz="1600">
                <a:solidFill>
                  <a:srgbClr val="C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2514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951288"/>
          </a:xfrm>
        </p:spPr>
        <p:txBody>
          <a:bodyPr/>
          <a:lstStyle>
            <a:lvl1pPr>
              <a:defRPr sz="2400">
                <a:solidFill>
                  <a:srgbClr val="C00000"/>
                </a:solidFill>
              </a:defRPr>
            </a:lvl1pPr>
            <a:lvl2pPr>
              <a:defRPr sz="2000">
                <a:solidFill>
                  <a:srgbClr val="C00000"/>
                </a:solidFill>
              </a:defRPr>
            </a:lvl2pPr>
            <a:lvl3pPr>
              <a:defRPr sz="1800">
                <a:solidFill>
                  <a:srgbClr val="C00000"/>
                </a:solidFill>
              </a:defRPr>
            </a:lvl3pPr>
            <a:lvl4pPr>
              <a:defRPr sz="1600">
                <a:solidFill>
                  <a:srgbClr val="C00000"/>
                </a:solidFill>
              </a:defRPr>
            </a:lvl4pPr>
            <a:lvl5pPr>
              <a:defRPr sz="1600">
                <a:solidFill>
                  <a:srgbClr val="C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C00000"/>
                </a:solidFill>
              </a:defRPr>
            </a:lvl1pPr>
            <a:lvl2pPr>
              <a:defRPr sz="2800">
                <a:solidFill>
                  <a:srgbClr val="C00000"/>
                </a:solidFill>
              </a:defRPr>
            </a:lvl2pPr>
            <a:lvl3pPr>
              <a:defRPr sz="2400">
                <a:solidFill>
                  <a:srgbClr val="C00000"/>
                </a:solidFill>
              </a:defRPr>
            </a:lvl3pPr>
            <a:lvl4pPr>
              <a:defRPr sz="2000">
                <a:solidFill>
                  <a:srgbClr val="C00000"/>
                </a:solidFill>
              </a:defRPr>
            </a:lvl4pPr>
            <a:lvl5pPr>
              <a:defRPr sz="2000">
                <a:solidFill>
                  <a:srgbClr val="C0000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C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rgbClr val="C00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C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75266"/>
            <a:ext cx="7092280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556792"/>
            <a:ext cx="91440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C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C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C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C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C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92896"/>
            <a:ext cx="8784976" cy="17281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Использование </a:t>
            </a:r>
            <a:r>
              <a:rPr lang="ru-RU" b="1" dirty="0" err="1" smtClean="0"/>
              <a:t>глазодвигательных</a:t>
            </a:r>
            <a:r>
              <a:rPr lang="ru-RU" b="1" dirty="0" smtClean="0"/>
              <a:t> упражнений в воспитательно-образовательном </a:t>
            </a:r>
            <a:r>
              <a:rPr lang="ru-RU" b="1" dirty="0" smtClean="0"/>
              <a:t>процессе ДОУ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Муниципальное  казённое дошкольное образовательное учреждение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000" b="1" cap="all" dirty="0" err="1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Щучинский</a:t>
            </a:r>
            <a:r>
              <a:rPr lang="ru-RU" sz="2000" b="1" cap="all" dirty="0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детский сад»</a:t>
            </a:r>
            <a:endParaRPr lang="ru-RU" sz="2000" b="1" cap="all" dirty="0">
              <a:ln w="900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445224"/>
            <a:ext cx="8316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Подготовила:  воспитатель </a:t>
            </a:r>
            <a:r>
              <a:rPr lang="en-US" sz="2000" b="1" cap="all" dirty="0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IKK</a:t>
            </a:r>
            <a:endParaRPr lang="ru-RU" sz="2000" b="1" cap="all" dirty="0" smtClean="0">
              <a:ln w="900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  <a:p>
            <a:endParaRPr lang="ru-RU" sz="2000" b="1" cap="all" dirty="0" smtClean="0">
              <a:ln w="900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000" b="1" cap="all" dirty="0" err="1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Епишкина</a:t>
            </a:r>
            <a:r>
              <a:rPr lang="ru-RU" sz="2000" b="1" cap="all" dirty="0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Татьяна Алексеевна</a:t>
            </a:r>
            <a:endParaRPr lang="en-US" sz="2000" b="1" cap="all" dirty="0" smtClean="0">
              <a:ln w="900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1645076731286вапр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548680"/>
            <a:ext cx="4991100" cy="3314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 descr="C:\Users\пользователь\Desktop\1645076731261апргщ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24944"/>
            <a:ext cx="5130800" cy="3162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3mu.ru/wp-content/uploads/2019/05/nadpis-09-0002-ic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56785">
            <a:off x="-1638675" y="1665248"/>
            <a:ext cx="12022121" cy="24796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0" y="1268760"/>
            <a:ext cx="8964488" cy="3672408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4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Кинезеология</a:t>
            </a: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– наука о развитии умственных способностей через специально организованные двигательные упражнения.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C:\Users\пользователь\Desktop\2908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789040"/>
            <a:ext cx="4261647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пользователь\Desktop\5d8a0b0fa1ea8acc5db89bdcbc0fb8ad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9115"/>
            <a:ext cx="9144000" cy="4787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67"/>
          <p:cNvSpPr>
            <a:spLocks noChangeArrowheads="1"/>
          </p:cNvSpPr>
          <p:nvPr/>
        </p:nvSpPr>
        <p:spPr bwMode="ltGray">
          <a:xfrm rot="3419336">
            <a:off x="2088915" y="4879656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6768" y="188640"/>
            <a:ext cx="6517232" cy="1150897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Нарушение проводимости межполушарных связей у ребёнка ведёт к проблемам с: </a:t>
            </a:r>
            <a:endParaRPr lang="ru-RU" sz="3200" dirty="0"/>
          </a:p>
        </p:txBody>
      </p:sp>
      <p:sp>
        <p:nvSpPr>
          <p:cNvPr id="6" name="Text Box 255"/>
          <p:cNvSpPr txBox="1">
            <a:spLocks noChangeArrowheads="1"/>
          </p:cNvSpPr>
          <p:nvPr/>
        </p:nvSpPr>
        <p:spPr bwMode="gray">
          <a:xfrm>
            <a:off x="2195736" y="486916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4</a:t>
            </a:r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2699792" y="2420888"/>
            <a:ext cx="5976664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2016908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2771800" y="1916832"/>
            <a:ext cx="480721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C00000"/>
                </a:solidFill>
                <a:latin typeface="Arial" charset="0"/>
              </a:rPr>
              <a:t>Пространственной ориентацией</a:t>
            </a:r>
            <a:endParaRPr lang="en-US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2072471" y="18981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2699792" y="3284984"/>
            <a:ext cx="5976664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2016908" y="26935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2072471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14" name="Line 263"/>
          <p:cNvSpPr>
            <a:spLocks noChangeShapeType="1"/>
          </p:cNvSpPr>
          <p:nvPr/>
        </p:nvSpPr>
        <p:spPr bwMode="gray">
          <a:xfrm flipV="1">
            <a:off x="2843808" y="4365104"/>
            <a:ext cx="5832648" cy="1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15" name="Rectangle 264"/>
          <p:cNvSpPr>
            <a:spLocks noChangeArrowheads="1"/>
          </p:cNvSpPr>
          <p:nvPr/>
        </p:nvSpPr>
        <p:spPr bwMode="gray">
          <a:xfrm rot="3419336">
            <a:off x="2016909" y="372752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Text Box 265"/>
          <p:cNvSpPr txBox="1">
            <a:spLocks noChangeArrowheads="1"/>
          </p:cNvSpPr>
          <p:nvPr/>
        </p:nvSpPr>
        <p:spPr bwMode="gray">
          <a:xfrm>
            <a:off x="2123728" y="371703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charset="0"/>
              </a:rPr>
              <a:t>3</a:t>
            </a:r>
          </a:p>
        </p:txBody>
      </p:sp>
      <p:sp>
        <p:nvSpPr>
          <p:cNvPr id="17" name="Line 266"/>
          <p:cNvSpPr>
            <a:spLocks noChangeShapeType="1"/>
          </p:cNvSpPr>
          <p:nvPr/>
        </p:nvSpPr>
        <p:spPr bwMode="gray">
          <a:xfrm>
            <a:off x="2915816" y="5301208"/>
            <a:ext cx="5832648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rgbClr val="00B0F0"/>
              </a:solidFill>
            </a:endParaRP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2699792" y="2852936"/>
            <a:ext cx="665515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C00000"/>
                </a:solidFill>
                <a:latin typeface="Arial" charset="0"/>
              </a:rPr>
              <a:t>Адекватным эмоциональным реагированием</a:t>
            </a:r>
            <a:endParaRPr lang="en-US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1" name="Text Box 270"/>
          <p:cNvSpPr txBox="1">
            <a:spLocks noChangeArrowheads="1"/>
          </p:cNvSpPr>
          <p:nvPr/>
        </p:nvSpPr>
        <p:spPr bwMode="gray">
          <a:xfrm>
            <a:off x="2771800" y="3573016"/>
            <a:ext cx="555421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C00000"/>
                </a:solidFill>
                <a:latin typeface="Arial" charset="0"/>
              </a:rPr>
              <a:t>Координацией работы зрительного и </a:t>
            </a:r>
          </a:p>
          <a:p>
            <a:pPr eaLnBrk="0" hangingPunct="0"/>
            <a:r>
              <a:rPr lang="ru-RU" sz="2400" dirty="0" err="1" smtClean="0">
                <a:solidFill>
                  <a:srgbClr val="C00000"/>
                </a:solidFill>
                <a:latin typeface="Arial" charset="0"/>
              </a:rPr>
              <a:t>аудиального</a:t>
            </a:r>
            <a:r>
              <a:rPr lang="ru-RU" sz="2400" dirty="0" smtClean="0">
                <a:solidFill>
                  <a:srgbClr val="C00000"/>
                </a:solidFill>
                <a:latin typeface="Arial" charset="0"/>
              </a:rPr>
              <a:t> восприятия</a:t>
            </a:r>
            <a:endParaRPr lang="en-US" sz="2400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2" name="Text Box 271"/>
          <p:cNvSpPr txBox="1">
            <a:spLocks noChangeArrowheads="1"/>
          </p:cNvSpPr>
          <p:nvPr/>
        </p:nvSpPr>
        <p:spPr bwMode="gray">
          <a:xfrm>
            <a:off x="2843808" y="4797152"/>
            <a:ext cx="34793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rgbClr val="C00000"/>
                </a:solidFill>
                <a:latin typeface="Arial" charset="0"/>
              </a:rPr>
              <a:t>Работой пишущей руки</a:t>
            </a:r>
            <a:endParaRPr lang="en-US" sz="2400" dirty="0">
              <a:solidFill>
                <a:srgbClr val="C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2776"/>
            <a:ext cx="8496944" cy="39703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Глазодвигательные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упражнения позволяют расширить поле зрения, улучшить восприятие. Они способствуют активизации зрительных отделов мозга, зрительного внимания, их можно эффективно использовать перед письменными заданиями.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536" name="Picture 8" descr="https://daillygo.ru/wp-content/uploads/2021/11/gla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0"/>
            <a:ext cx="3482672" cy="1410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8" name="Picture 10" descr="https://fsd.multiurok.ru/html/2019/06/16/s_5d064fd6ad490/1173952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73018">
            <a:off x="1648265" y="5234827"/>
            <a:ext cx="2010205" cy="152807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пользователь\Desktop\1643388184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5724">
            <a:off x="4390189" y="493238"/>
            <a:ext cx="3922667" cy="27643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DFF7A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508" name="Picture 4" descr="C:\Users\пользователь\Desktop\16434897814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72276">
            <a:off x="350972" y="2251392"/>
            <a:ext cx="4245697" cy="26608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509" name="Picture 5" descr="C:\Users\пользователь\Desktop\DSC_02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861048"/>
            <a:ext cx="3989679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00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45076447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4270226" cy="31496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пользователь\Desktop\1645076447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75030"/>
            <a:ext cx="4176464" cy="2940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DFF7A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C:\Users\пользователь\Desktop\16450764470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780928"/>
            <a:ext cx="4267043" cy="3094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99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1645076517560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76672"/>
            <a:ext cx="1805682" cy="32864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C:\Users\пользователь\Desktop\1645076517581уе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15895">
            <a:off x="395536" y="3573016"/>
            <a:ext cx="3900758" cy="22848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 descr="C:\Users\пользователь\Desktop\1645076517633вапгшщ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94672">
            <a:off x="5220071" y="2636912"/>
            <a:ext cx="3548965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DFF7A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1645076517541вкенг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796" y="332656"/>
            <a:ext cx="4864807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C:\Users\пользователь\Desktop\1645076517530апргшщ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4680520" cy="2433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C00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6" name="Picture 4" descr="C:\Users\пользователь\Desktop\1645076731320смитьлб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961152"/>
            <a:ext cx="4042261" cy="2465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DFF7A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52524add839185aad7dd9433c9b3a0c169f2a9"/>
</p:tagLst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</TotalTime>
  <Words>96</Words>
  <Application>Microsoft Office PowerPoint</Application>
  <PresentationFormat>Экран (4:3)</PresentationFormat>
  <Paragraphs>19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Использование глазодвигательных упражнений в воспитательно-образовательном процессе ДОУ</vt:lpstr>
      <vt:lpstr>Слайд 2</vt:lpstr>
      <vt:lpstr>Слайд 3</vt:lpstr>
      <vt:lpstr>Нарушение проводимости межполушарных связей у ребёнка ведёт к проблемам с: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Радужные ромбики</dc:title>
  <dc:creator>obstinate</dc:creator>
  <dc:description>Шаблон презентации с сайта https://presentation-creation.ru/</dc:description>
  <cp:lastModifiedBy>пользователь</cp:lastModifiedBy>
  <cp:revision>505</cp:revision>
  <dcterms:created xsi:type="dcterms:W3CDTF">2018-02-25T09:09:03Z</dcterms:created>
  <dcterms:modified xsi:type="dcterms:W3CDTF">2023-07-21T06:17:08Z</dcterms:modified>
</cp:coreProperties>
</file>