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291" r:id="rId4"/>
    <p:sldId id="279" r:id="rId5"/>
    <p:sldId id="292" r:id="rId6"/>
    <p:sldId id="297" r:id="rId7"/>
    <p:sldId id="271" r:id="rId8"/>
    <p:sldId id="260" r:id="rId9"/>
    <p:sldId id="293" r:id="rId10"/>
    <p:sldId id="294" r:id="rId11"/>
    <p:sldId id="262" r:id="rId12"/>
    <p:sldId id="289" r:id="rId13"/>
    <p:sldId id="284" r:id="rId14"/>
    <p:sldId id="286" r:id="rId15"/>
    <p:sldId id="277" r:id="rId16"/>
    <p:sldId id="29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FD7E8-446B-4BBF-ACE1-726AF247500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0790A-8F23-495F-A9F1-ECA85F60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42EB6-7291-4ADC-9BA9-98AA3A15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F2CB9B-A3B2-41BD-A2C7-5C811837D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3F7C-7C19-40E0-B1FB-0BAB7B37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DA6B6-9479-4B0E-AAF7-BACBD46D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070A45-DA26-4B78-9F99-7FD5D012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0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0D9CA-22EE-4522-8AE2-BF62499B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AD33CD-4C22-40FE-9F01-8E51E628C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51701-7475-4CA1-B083-2ABE3C22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3E340-1498-4429-B516-43BE4957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F5FF1-1531-4EAA-9946-226DAAA8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1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ECBA10-F7C0-45E1-BCA3-9096FA70F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C889B-7B25-48F5-A003-841875433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F3CF7-8C35-4C27-BF80-69A74C04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94D4E-BE46-414D-845A-AFC4E40F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579C4-E4BB-4AC8-B11B-5D521F2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0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AEA1F-A907-4170-823F-FE0A4A85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44932-61A6-4D20-BE7B-8D8B4B235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A7369-D8B3-45CE-95D5-BA83B38F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01FF0-C48E-465B-AB8F-62B6A37B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94933-7294-4BB3-B427-6169E60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2E227-5BDD-4996-BC04-6DEE4428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495A8-D83B-41E6-93A7-B0569D352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8E080-2D48-4F11-B890-DF5198663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47C2A-8420-4076-9618-60FE191C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4AEF4-B35C-47FA-8345-6F75CE1C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30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5C263-E15B-45F0-B0ED-6DE319CF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CDA68-F595-4D10-98E5-A159EE8D3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EFC9F4-DDA5-40D3-BA35-7DC9ED194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84EB86-4F89-4E13-BD8B-5ADD0516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D23AA3-023A-4E6A-A224-21D98BC3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0F3F52-63EE-4E9F-97A2-5289052F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14B5E-6F58-4D72-A29B-520258C6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DBCACE-F1F4-47AB-B4FC-5164BCEBA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91DEDD-BD27-466E-B8E6-BEB7C6FF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BDFF04-C316-469F-9665-5126349FD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C414EB-5CF8-4770-B93A-2D810D74E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749BC1-F6C3-4F24-AB91-FE566ED0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D4A904-F426-4B8A-A998-7670CA7C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7E0932-21A9-4C2F-8AE8-39966248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1157A-B5D2-421E-8D55-AD3DAAE8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67831A-88A7-4BB7-8371-6DB1E0B46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6D49AC-EB10-4319-97C4-049FCEC6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881DD-26A0-44E5-A240-E7DA5ADE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6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C31FBA-E93E-449E-B622-FC582BB1C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308F5D-B4FD-40D0-87AD-BF1D801F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73C501-8D89-4FBB-9667-172498C8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51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A307E-47FF-4F84-8DAE-F56C047F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BE193D-ADCB-4999-8803-41B1BCEE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2D840B-F4E9-4D8C-9F71-85CFF80E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06210-9A6F-491C-A571-6D2E5639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BFB1E-AB94-4ACF-8ECB-51ADE977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B2267E-D274-4D77-AC1D-427E723A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2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8693A-9B5E-415E-B771-843437FD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0CA321-4DA8-44D3-8803-E80D87E45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5C4484-9786-4271-B216-A4E619B82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5A882-C0A8-481A-8E40-6FB858DC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4C02A2-A650-4A58-A57C-961661EF8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7106E0-9ED4-469B-850C-6EB84B0C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5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B1D45-3160-456E-9DD8-3BF21FB9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7A0D3C-4AE2-4AAB-85CC-46BF887DB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800A45-506D-44F7-B569-B783969DE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5766E-20C9-40D3-A7BD-AE703248A3B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FCDED-E534-47F8-868E-9C9174062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E16551-D906-481A-9E4E-D2C0E1EA2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5F333-CE32-4B83-9CA3-43901A103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4.png"/><Relationship Id="rId18" Type="http://schemas.microsoft.com/office/2007/relationships/hdphoto" Target="../media/hdphoto19.wdp"/><Relationship Id="rId26" Type="http://schemas.microsoft.com/office/2007/relationships/hdphoto" Target="../media/hdphoto23.wdp"/><Relationship Id="rId3" Type="http://schemas.openxmlformats.org/officeDocument/2006/relationships/image" Target="../media/image49.png"/><Relationship Id="rId21" Type="http://schemas.openxmlformats.org/officeDocument/2006/relationships/image" Target="../media/image58.png"/><Relationship Id="rId7" Type="http://schemas.openxmlformats.org/officeDocument/2006/relationships/image" Target="../media/image51.png"/><Relationship Id="rId12" Type="http://schemas.microsoft.com/office/2007/relationships/hdphoto" Target="../media/hdphoto16.wdp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2" Type="http://schemas.openxmlformats.org/officeDocument/2006/relationships/image" Target="../media/image2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29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53.png"/><Relationship Id="rId24" Type="http://schemas.microsoft.com/office/2007/relationships/hdphoto" Target="../media/hdphoto22.wdp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image" Target="../media/image62.png"/><Relationship Id="rId10" Type="http://schemas.microsoft.com/office/2007/relationships/hdphoto" Target="../media/hdphoto15.wdp"/><Relationship Id="rId19" Type="http://schemas.openxmlformats.org/officeDocument/2006/relationships/image" Target="../media/image57.png"/><Relationship Id="rId4" Type="http://schemas.microsoft.com/office/2007/relationships/hdphoto" Target="../media/hdphoto12.wdp"/><Relationship Id="rId9" Type="http://schemas.openxmlformats.org/officeDocument/2006/relationships/image" Target="../media/image52.png"/><Relationship Id="rId14" Type="http://schemas.microsoft.com/office/2007/relationships/hdphoto" Target="../media/hdphoto17.wdp"/><Relationship Id="rId22" Type="http://schemas.microsoft.com/office/2007/relationships/hdphoto" Target="../media/hdphoto21.wdp"/><Relationship Id="rId27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26" Type="http://schemas.openxmlformats.org/officeDocument/2006/relationships/image" Target="../media/image27.jpeg"/><Relationship Id="rId3" Type="http://schemas.openxmlformats.org/officeDocument/2006/relationships/image" Target="../media/image11.png"/><Relationship Id="rId21" Type="http://schemas.microsoft.com/office/2007/relationships/hdphoto" Target="../media/hdphoto7.wdp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5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19.jpeg"/><Relationship Id="rId23" Type="http://schemas.openxmlformats.org/officeDocument/2006/relationships/image" Target="../media/image25.jpeg"/><Relationship Id="rId28" Type="http://schemas.openxmlformats.org/officeDocument/2006/relationships/image" Target="../media/image10.gif"/><Relationship Id="rId10" Type="http://schemas.microsoft.com/office/2007/relationships/hdphoto" Target="../media/hdphoto4.wdp"/><Relationship Id="rId19" Type="http://schemas.openxmlformats.org/officeDocument/2006/relationships/image" Target="../media/image22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4.jpeg"/><Relationship Id="rId27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286931-D55C-473E-A9CC-8F127633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5046"/>
            <a:ext cx="12192000" cy="6863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1A4CC-BE33-48F9-B860-C230E2FD9A73}"/>
              </a:ext>
            </a:extLst>
          </p:cNvPr>
          <p:cNvSpPr txBox="1"/>
          <p:nvPr/>
        </p:nvSpPr>
        <p:spPr>
          <a:xfrm>
            <a:off x="4346917" y="5359790"/>
            <a:ext cx="7652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Стеблева Т.В., учитель-логопед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Т.Г., учитель-логопед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детского сада № 64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г.Новочеркасск,2023г.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1BEC18-6415-4645-BA4B-B55CB5191ED1}"/>
              </a:ext>
            </a:extLst>
          </p:cNvPr>
          <p:cNvSpPr txBox="1"/>
          <p:nvPr/>
        </p:nvSpPr>
        <p:spPr>
          <a:xfrm>
            <a:off x="2371985" y="171272"/>
            <a:ext cx="7114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профессиональных  педагогических сообществ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царстве русского языка»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AFD01EC-0E92-4E07-BC0F-38B7E8594D54}"/>
              </a:ext>
            </a:extLst>
          </p:cNvPr>
          <p:cNvSpPr/>
          <p:nvPr/>
        </p:nvSpPr>
        <p:spPr>
          <a:xfrm>
            <a:off x="530004" y="1523282"/>
            <a:ext cx="4249813" cy="41683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лепбокса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«Кем быть?»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ранней профориентации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профессий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машиностроения</a:t>
            </a:r>
          </a:p>
        </p:txBody>
      </p:sp>
    </p:spTree>
    <p:extLst>
      <p:ext uri="{BB962C8B-B14F-4D97-AF65-F5344CB8AC3E}">
        <p14:creationId xmlns:p14="http://schemas.microsoft.com/office/powerpoint/2010/main" val="30802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7"/>
            <a:ext cx="12192000" cy="6809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555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E04AD2-6F45-4262-8A3B-BEE59EE2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15"/>
            <a:ext cx="12215445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6AC8D5B-16A4-4C63-8AF0-06B644585C63}"/>
              </a:ext>
            </a:extLst>
          </p:cNvPr>
          <p:cNvSpPr/>
          <p:nvPr/>
        </p:nvSpPr>
        <p:spPr>
          <a:xfrm>
            <a:off x="-263236" y="-803565"/>
            <a:ext cx="5971310" cy="840970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Иллюстрации </a:t>
            </a: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виммельбух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«Круги </a:t>
            </a: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Луллия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«Рассказ-описание по схеме»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Тексты для пересказа с картинками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Blip>
                <a:blip r:embed="rId3"/>
              </a:buBlip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ормировать представление о профессиях и орудиях труда в машиностроении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Blip>
                <a:blip r:embed="rId3"/>
              </a:buBlip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вызывать интерес к разным профессиям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Blip>
                <a:blip r:embed="rId3"/>
              </a:buBlip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обогащать словарный запас детей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Blip>
                <a:blip r:embed="rId3"/>
              </a:buBlip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развивать грамматическую структуру речи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Blip>
                <a:blip r:embed="rId3"/>
              </a:buBlip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монологическую и диалогическую формы речи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47933B-BB31-467F-8D53-A7EAAE8B0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93" y="138546"/>
            <a:ext cx="4211750" cy="404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E4A9DD-B617-486F-8664-4C33CC1FB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847">
            <a:off x="7613448" y="1114165"/>
            <a:ext cx="2195839" cy="2092824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1DB896B9-6DC0-4CB7-A75B-0595381C32B9}"/>
              </a:ext>
            </a:extLst>
          </p:cNvPr>
          <p:cNvSpPr/>
          <p:nvPr/>
        </p:nvSpPr>
        <p:spPr>
          <a:xfrm>
            <a:off x="8711368" y="2099824"/>
            <a:ext cx="429063" cy="1215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274DD8-C2B0-4770-B498-744EEE570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94" y="4336473"/>
            <a:ext cx="5521810" cy="239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1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B82746-78FD-CC0C-3ED5-CC3B1AAC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669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3ED18EA-718B-3DBA-EBD3-A3A05BA26685}"/>
              </a:ext>
            </a:extLst>
          </p:cNvPr>
          <p:cNvSpPr/>
          <p:nvPr/>
        </p:nvSpPr>
        <p:spPr>
          <a:xfrm>
            <a:off x="507999" y="174021"/>
            <a:ext cx="11386213" cy="1284665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– совершенствование навыков чтения.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игры развивают пространственное мышление, зрительное восприятие, внимание, память. Обучают умению анализировать, делать логические выводы.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060CB96-7505-5570-63D2-1BC4CF22F649}"/>
              </a:ext>
            </a:extLst>
          </p:cNvPr>
          <p:cNvSpPr/>
          <p:nvPr/>
        </p:nvSpPr>
        <p:spPr>
          <a:xfrm>
            <a:off x="211280" y="1769127"/>
            <a:ext cx="2624427" cy="330493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22635A5-F90E-54A6-3036-5A21BF29D039}"/>
              </a:ext>
            </a:extLst>
          </p:cNvPr>
          <p:cNvSpPr/>
          <p:nvPr/>
        </p:nvSpPr>
        <p:spPr>
          <a:xfrm>
            <a:off x="2574152" y="4471293"/>
            <a:ext cx="1622818" cy="2160051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E6F6B0-AEB4-E432-B354-BA89ABE32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391" b="88477" l="4557" r="92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4" t="24746" r="6353" b="11838"/>
          <a:stretch/>
        </p:blipFill>
        <p:spPr bwMode="auto">
          <a:xfrm>
            <a:off x="415249" y="1961529"/>
            <a:ext cx="560620" cy="529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42F151-7A59-D104-4997-F89727E47D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30" b="80078" l="9375" r="80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5" t="27985" r="16418" b="18843"/>
          <a:stretch/>
        </p:blipFill>
        <p:spPr bwMode="auto">
          <a:xfrm>
            <a:off x="383674" y="3812156"/>
            <a:ext cx="694682" cy="659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59140B-F7E0-0F6D-79D8-2F07625A89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13" b="87813" l="7167" r="99667"/>
                    </a14:imgEffect>
                  </a14:imgLayer>
                </a14:imgProps>
              </a:ext>
            </a:extLst>
          </a:blip>
          <a:srcRect l="5875" t="18022" b="11104"/>
          <a:stretch/>
        </p:blipFill>
        <p:spPr>
          <a:xfrm>
            <a:off x="2651124" y="4602677"/>
            <a:ext cx="1468873" cy="186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416476" y="2043449"/>
            <a:ext cx="2206198" cy="2796525"/>
            <a:chOff x="1449532" y="1442045"/>
            <a:chExt cx="3678047" cy="513569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D2EF8EA-34F5-75B4-002C-5B97D7F80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76" b="82520" l="10286" r="766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3" t="41238" r="22357" b="15484"/>
            <a:stretch/>
          </p:blipFill>
          <p:spPr bwMode="auto">
            <a:xfrm>
              <a:off x="1449532" y="2233177"/>
              <a:ext cx="983708" cy="7931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0383543-BB76-6819-2655-ED519A868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711" b="79004" l="14974" r="811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9" t="28699" r="19190" b="21428"/>
            <a:stretch/>
          </p:blipFill>
          <p:spPr bwMode="auto">
            <a:xfrm>
              <a:off x="1543495" y="3044182"/>
              <a:ext cx="865760" cy="870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F9E19BE-9AB4-1213-6377-44F6F4336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711" b="79004" l="14974" r="811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9" t="28699" r="19190" b="21428"/>
            <a:stretch/>
          </p:blipFill>
          <p:spPr bwMode="auto">
            <a:xfrm>
              <a:off x="4180925" y="1442045"/>
              <a:ext cx="865760" cy="870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4F829DC-0611-69C5-9B85-75527CA19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637" b="84668" l="7422" r="924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4" t="28126" r="7422" b="16210"/>
            <a:stretch/>
          </p:blipFill>
          <p:spPr bwMode="auto">
            <a:xfrm>
              <a:off x="1490629" y="3972954"/>
              <a:ext cx="1003069" cy="891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F194D8C-583F-44B3-2F8A-A54AAF881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7930" b="80078" l="9375" r="805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5" t="27985" r="16418" b="18843"/>
            <a:stretch/>
          </p:blipFill>
          <p:spPr bwMode="auto">
            <a:xfrm>
              <a:off x="4187878" y="2306157"/>
              <a:ext cx="939701" cy="8916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2B4C4C2-CA22-AD07-A954-DA21E09BE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5391" b="88477" l="4557" r="928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4" t="24746" r="6353" b="11838"/>
            <a:stretch/>
          </p:blipFill>
          <p:spPr bwMode="auto">
            <a:xfrm>
              <a:off x="4278223" y="3176767"/>
              <a:ext cx="825017" cy="7789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3DBD609-DEF8-0C9E-6BA9-4EB343721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2773" b="89746" l="21224" r="837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4" t="42700" r="15941" b="10688"/>
            <a:stretch/>
          </p:blipFill>
          <p:spPr bwMode="auto">
            <a:xfrm>
              <a:off x="1534649" y="5714258"/>
              <a:ext cx="883284" cy="86348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A837B81-D95F-9938-5245-4217D8A0F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2773" b="89746" l="21224" r="837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4" t="42700" r="15941" b="10688"/>
            <a:stretch/>
          </p:blipFill>
          <p:spPr bwMode="auto">
            <a:xfrm>
              <a:off x="4208455" y="3965420"/>
              <a:ext cx="912065" cy="8916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D31C4B7-1C3C-A47A-3496-D26C38F91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676" b="82520" l="10286" r="766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3" t="41238" r="22357" b="15484"/>
            <a:stretch/>
          </p:blipFill>
          <p:spPr bwMode="auto">
            <a:xfrm>
              <a:off x="4139108" y="4861391"/>
              <a:ext cx="978550" cy="7890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22F69D-B8F6-D0B2-2CCE-A6CAEB9A5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7637" b="84668" l="7422" r="924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4" t="28126" r="7422" b="16210"/>
            <a:stretch/>
          </p:blipFill>
          <p:spPr bwMode="auto">
            <a:xfrm>
              <a:off x="4200302" y="5670069"/>
              <a:ext cx="887783" cy="7890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2470EA18-DB39-653E-85E8-525752EC34AE}"/>
                </a:ext>
              </a:extLst>
            </p:cNvPr>
            <p:cNvCxnSpPr>
              <a:cxnSpLocks/>
              <a:stCxn id="5" idx="3"/>
              <a:endCxn id="9" idx="1"/>
            </p:cNvCxnSpPr>
            <p:nvPr/>
          </p:nvCxnSpPr>
          <p:spPr>
            <a:xfrm flipV="1">
              <a:off x="2409255" y="1877350"/>
              <a:ext cx="1771670" cy="160213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6BE29CCA-3226-2BF5-64A8-4F7FDB94D930}"/>
                </a:ext>
              </a:extLst>
            </p:cNvPr>
            <p:cNvCxnSpPr>
              <a:cxnSpLocks/>
            </p:cNvCxnSpPr>
            <p:nvPr/>
          </p:nvCxnSpPr>
          <p:spPr>
            <a:xfrm>
              <a:off x="2235197" y="2140078"/>
              <a:ext cx="2136651" cy="1542424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40243EA1-74F7-4F0A-E5AD-1F32EF873725}"/>
                </a:ext>
              </a:extLst>
            </p:cNvPr>
            <p:cNvCxnSpPr>
              <a:cxnSpLocks/>
            </p:cNvCxnSpPr>
            <p:nvPr/>
          </p:nvCxnSpPr>
          <p:spPr>
            <a:xfrm>
              <a:off x="2332387" y="2758464"/>
              <a:ext cx="1942291" cy="237295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1B669924-8217-357F-374B-79F9DA2D44AF}"/>
                </a:ext>
              </a:extLst>
            </p:cNvPr>
            <p:cNvCxnSpPr>
              <a:cxnSpLocks/>
              <a:stCxn id="6" idx="3"/>
              <a:endCxn id="14" idx="1"/>
            </p:cNvCxnSpPr>
            <p:nvPr/>
          </p:nvCxnSpPr>
          <p:spPr>
            <a:xfrm>
              <a:off x="2493698" y="4418763"/>
              <a:ext cx="1706604" cy="164581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3560AF87-B94A-E5C4-428B-3BB4721942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0182" y="3006660"/>
              <a:ext cx="2166490" cy="2143091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051B45AE-264F-F1C7-AA78-4E707914B55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417933" y="4709633"/>
              <a:ext cx="1827898" cy="14363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8E3BE872-A35C-8D7A-F43B-2C173E069523}"/>
                </a:ext>
              </a:extLst>
            </p:cNvPr>
            <p:cNvSpPr/>
            <p:nvPr/>
          </p:nvSpPr>
          <p:spPr>
            <a:xfrm>
              <a:off x="4371848" y="1695634"/>
              <a:ext cx="505514" cy="39023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2957AA6-F075-410F-7D51-B2D2D4EF6C80}"/>
                </a:ext>
              </a:extLst>
            </p:cNvPr>
            <p:cNvSpPr/>
            <p:nvPr/>
          </p:nvSpPr>
          <p:spPr>
            <a:xfrm>
              <a:off x="4386471" y="2513872"/>
              <a:ext cx="476267" cy="41375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18F6963C-354C-E59D-8AA6-E35F23974186}"/>
                </a:ext>
              </a:extLst>
            </p:cNvPr>
            <p:cNvSpPr/>
            <p:nvPr/>
          </p:nvSpPr>
          <p:spPr>
            <a:xfrm>
              <a:off x="4454105" y="3463392"/>
              <a:ext cx="432757" cy="39692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0CA5055-ABAB-7FA0-4283-F0EDD86031CD}"/>
                </a:ext>
              </a:extLst>
            </p:cNvPr>
            <p:cNvSpPr/>
            <p:nvPr/>
          </p:nvSpPr>
          <p:spPr>
            <a:xfrm>
              <a:off x="4453748" y="4179418"/>
              <a:ext cx="402095" cy="395489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4EAC9FFA-CB53-096E-16BB-C5F49E6FEBF3}"/>
                </a:ext>
              </a:extLst>
            </p:cNvPr>
            <p:cNvSpPr/>
            <p:nvPr/>
          </p:nvSpPr>
          <p:spPr>
            <a:xfrm>
              <a:off x="4407763" y="5069826"/>
              <a:ext cx="476046" cy="3721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32BB10BA-ADFE-C717-B139-F749AF8CBF36}"/>
                </a:ext>
              </a:extLst>
            </p:cNvPr>
            <p:cNvSpPr/>
            <p:nvPr/>
          </p:nvSpPr>
          <p:spPr>
            <a:xfrm>
              <a:off x="4443066" y="5863788"/>
              <a:ext cx="415671" cy="404827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0C254EEE-6F16-FB1E-FBD8-50656328A032}"/>
                </a:ext>
              </a:extLst>
            </p:cNvPr>
            <p:cNvSpPr/>
            <p:nvPr/>
          </p:nvSpPr>
          <p:spPr>
            <a:xfrm>
              <a:off x="1706476" y="1723037"/>
              <a:ext cx="416658" cy="38449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C0B90921-A4CB-8400-93D9-6130CDAAF250}"/>
                </a:ext>
              </a:extLst>
            </p:cNvPr>
            <p:cNvSpPr/>
            <p:nvPr/>
          </p:nvSpPr>
          <p:spPr>
            <a:xfrm>
              <a:off x="1746471" y="2454492"/>
              <a:ext cx="447607" cy="31747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4</a:t>
              </a: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0EF8C8EA-06D9-BF99-FB43-B81FB0A3EA9E}"/>
                </a:ext>
              </a:extLst>
            </p:cNvPr>
            <p:cNvSpPr/>
            <p:nvPr/>
          </p:nvSpPr>
          <p:spPr>
            <a:xfrm>
              <a:off x="1770866" y="3258842"/>
              <a:ext cx="418100" cy="4107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242BEC85-3277-A11A-056A-75C8A9EAFDE9}"/>
                </a:ext>
              </a:extLst>
            </p:cNvPr>
            <p:cNvSpPr/>
            <p:nvPr/>
          </p:nvSpPr>
          <p:spPr>
            <a:xfrm flipH="1">
              <a:off x="1754492" y="4176113"/>
              <a:ext cx="438842" cy="45374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5EFA77A9-B1EA-B441-EB54-053DB8989BE8}"/>
                </a:ext>
              </a:extLst>
            </p:cNvPr>
            <p:cNvSpPr/>
            <p:nvPr/>
          </p:nvSpPr>
          <p:spPr>
            <a:xfrm>
              <a:off x="1743310" y="5131414"/>
              <a:ext cx="407963" cy="352279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DDA77B4E-9015-2E7D-CE60-70422F1CBC80}"/>
                </a:ext>
              </a:extLst>
            </p:cNvPr>
            <p:cNvSpPr/>
            <p:nvPr/>
          </p:nvSpPr>
          <p:spPr>
            <a:xfrm>
              <a:off x="1730240" y="5920986"/>
              <a:ext cx="480067" cy="441939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1B72131-BF32-A0EF-766A-B36E19AD66B8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5076" t="55700" r="19117" b="3981"/>
          <a:stretch/>
        </p:blipFill>
        <p:spPr>
          <a:xfrm rot="16200000">
            <a:off x="9523764" y="2087098"/>
            <a:ext cx="2609310" cy="213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DBBDB42-710E-971F-DCE9-B97C3C05505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9571" t="18177" r="50000" b="15985"/>
          <a:stretch/>
        </p:blipFill>
        <p:spPr>
          <a:xfrm>
            <a:off x="8694302" y="3779298"/>
            <a:ext cx="2136648" cy="260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4366743" y="1458686"/>
            <a:ext cx="3513909" cy="53993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405086" y="2437154"/>
            <a:ext cx="347556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«Собери зашифрованное слово»</a:t>
            </a:r>
          </a:p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– домино  «Паровозик»</a:t>
            </a:r>
          </a:p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Филворды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</a:p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Шифры </a:t>
            </a:r>
          </a:p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Собери гайки и болты </a:t>
            </a:r>
          </a:p>
          <a:p>
            <a:pPr marL="285750" indent="-285750">
              <a:lnSpc>
                <a:spcPct val="150000"/>
              </a:lnSpc>
              <a:buBlip>
                <a:blip r:embed="rId29"/>
              </a:buBlip>
            </a:pP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0BAEE-F3A2-1760-4781-A537C9FB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5029BDF-564E-2467-A743-A6A5C6B5B7D9}"/>
              </a:ext>
            </a:extLst>
          </p:cNvPr>
          <p:cNvSpPr/>
          <p:nvPr/>
        </p:nvSpPr>
        <p:spPr>
          <a:xfrm>
            <a:off x="229589" y="2656462"/>
            <a:ext cx="3691359" cy="38683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F7F13E7-F3CF-3D8A-FD18-5EB0168F9439}"/>
              </a:ext>
            </a:extLst>
          </p:cNvPr>
          <p:cNvSpPr/>
          <p:nvPr/>
        </p:nvSpPr>
        <p:spPr>
          <a:xfrm>
            <a:off x="161226" y="222751"/>
            <a:ext cx="3742491" cy="22109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«Ребусы»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умении разгадывать ребусы, упражнять в слоговом синтезе, развивать логическое мышление и зрительную память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2770CC-5970-7DB1-9E00-500FFD2A4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18" t="52831" r="23309" b="28543"/>
          <a:stretch/>
        </p:blipFill>
        <p:spPr>
          <a:xfrm>
            <a:off x="850060" y="4032337"/>
            <a:ext cx="2450416" cy="102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707AC4-FBB8-4D2C-0D1B-DE0C8A0BB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0" t="70313" r="17985" b="10101"/>
          <a:stretch/>
        </p:blipFill>
        <p:spPr>
          <a:xfrm>
            <a:off x="833537" y="2776911"/>
            <a:ext cx="2450416" cy="103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ED8069-E906-2089-8433-8E2C25E18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08" t="46908" r="19797" b="33507"/>
          <a:stretch/>
        </p:blipFill>
        <p:spPr>
          <a:xfrm>
            <a:off x="916622" y="5270459"/>
            <a:ext cx="2450417" cy="103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CD64979-E968-6E51-5044-A920C48C42A8}"/>
              </a:ext>
            </a:extLst>
          </p:cNvPr>
          <p:cNvSpPr/>
          <p:nvPr/>
        </p:nvSpPr>
        <p:spPr>
          <a:xfrm>
            <a:off x="4117490" y="1951231"/>
            <a:ext cx="3614490" cy="13918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Филворд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интеллект, сообразительность, логику и зрительную память.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239D789-7D68-F89E-0ECC-C7ACBFECAAF7}"/>
              </a:ext>
            </a:extLst>
          </p:cNvPr>
          <p:cNvSpPr/>
          <p:nvPr/>
        </p:nvSpPr>
        <p:spPr>
          <a:xfrm>
            <a:off x="7885300" y="217416"/>
            <a:ext cx="4093242" cy="22556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«Шифр»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память, внимание, логическое мышление, фонематический слух. Закреплять умение выделять первый звук в слове, навык чтения, звукобуквенный анализ.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D3DDEC-D6FD-9D35-CD93-9A2A37F3A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32" y="384269"/>
            <a:ext cx="1587138" cy="156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F2D2A21-977B-CCD9-F825-F467B87996FB}"/>
              </a:ext>
            </a:extLst>
          </p:cNvPr>
          <p:cNvSpPr/>
          <p:nvPr/>
        </p:nvSpPr>
        <p:spPr>
          <a:xfrm>
            <a:off x="4145114" y="3580894"/>
            <a:ext cx="3570411" cy="292410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9AB46-D491-C42B-46B7-C96314711B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15" t="9157" r="29048" b="57297"/>
          <a:stretch/>
        </p:blipFill>
        <p:spPr>
          <a:xfrm rot="10800000">
            <a:off x="4355222" y="3828221"/>
            <a:ext cx="3139026" cy="233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93D23A8-FD4E-C6A7-B108-BA1629D8C766}"/>
              </a:ext>
            </a:extLst>
          </p:cNvPr>
          <p:cNvSpPr/>
          <p:nvPr/>
        </p:nvSpPr>
        <p:spPr>
          <a:xfrm>
            <a:off x="8064471" y="2656462"/>
            <a:ext cx="3930988" cy="382345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B501BF-DFDC-082C-E3A3-80C402A205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44" t="25626" r="7530" b="18044"/>
          <a:stretch/>
        </p:blipFill>
        <p:spPr>
          <a:xfrm rot="16200000">
            <a:off x="8461202" y="2814162"/>
            <a:ext cx="3001577" cy="34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8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92AD6E-6C81-DBF4-27B4-8DDCF0351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BEB7756-E2B8-B3CF-1E00-D250EE3CAF7A}"/>
              </a:ext>
            </a:extLst>
          </p:cNvPr>
          <p:cNvSpPr/>
          <p:nvPr/>
        </p:nvSpPr>
        <p:spPr>
          <a:xfrm>
            <a:off x="455903" y="253962"/>
            <a:ext cx="11375026" cy="102619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у детей представление о целостном образе предмета, развивать зрительное восприятие, мышления, воображение. Формировать представление о профессиях и о  орудиях труда в машиностроении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словарный запас детей.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115231F-BB09-E25F-BA08-EF3B8FF20A08}"/>
              </a:ext>
            </a:extLst>
          </p:cNvPr>
          <p:cNvSpPr/>
          <p:nvPr/>
        </p:nvSpPr>
        <p:spPr>
          <a:xfrm>
            <a:off x="8912976" y="6254356"/>
            <a:ext cx="2493523" cy="50643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5C85C53-5997-B05A-76F9-3FC53D0F40A8}"/>
              </a:ext>
            </a:extLst>
          </p:cNvPr>
          <p:cNvSpPr/>
          <p:nvPr/>
        </p:nvSpPr>
        <p:spPr>
          <a:xfrm>
            <a:off x="4444709" y="5871054"/>
            <a:ext cx="3502855" cy="850053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«Конструктор из 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геометрических фигур»</a:t>
            </a:r>
            <a:endParaRPr lang="ru-RU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9CE5CB0-53AF-14AA-605E-6397603A53FA}"/>
              </a:ext>
            </a:extLst>
          </p:cNvPr>
          <p:cNvSpPr/>
          <p:nvPr/>
        </p:nvSpPr>
        <p:spPr>
          <a:xfrm>
            <a:off x="272085" y="6227637"/>
            <a:ext cx="3250103" cy="52442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картинку»</a:t>
            </a:r>
            <a:endParaRPr lang="ru-RU" sz="20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7DDE74C-EF1F-ED24-AECF-72DB06EB309F}"/>
              </a:ext>
            </a:extLst>
          </p:cNvPr>
          <p:cNvSpPr/>
          <p:nvPr/>
        </p:nvSpPr>
        <p:spPr>
          <a:xfrm>
            <a:off x="4181806" y="1723965"/>
            <a:ext cx="3683929" cy="390548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351E8F-F6F5-B537-025B-584C4FD8A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15" y="1906114"/>
            <a:ext cx="1714170" cy="131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B4AAA6-5237-AFB0-53BD-270DB9ED5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26251"/>
            <a:ext cx="1391225" cy="132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EC9AB8-71F8-E3CB-BA34-D1826794E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09" y="3478848"/>
            <a:ext cx="1391225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A4E05F6-5642-BABE-1DBB-EF7D90DA4E84}"/>
              </a:ext>
            </a:extLst>
          </p:cNvPr>
          <p:cNvSpPr/>
          <p:nvPr/>
        </p:nvSpPr>
        <p:spPr>
          <a:xfrm>
            <a:off x="8110165" y="1691706"/>
            <a:ext cx="3863926" cy="439773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925570-D9D1-99FF-40CA-1CC6A8E447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6" t="13318" r="3137" b="7627"/>
          <a:stretch/>
        </p:blipFill>
        <p:spPr>
          <a:xfrm rot="16200000">
            <a:off x="8363216" y="2191339"/>
            <a:ext cx="3401678" cy="347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64B6790-6D3C-6517-8AB5-08635668EB8C}"/>
              </a:ext>
            </a:extLst>
          </p:cNvPr>
          <p:cNvSpPr/>
          <p:nvPr/>
        </p:nvSpPr>
        <p:spPr>
          <a:xfrm>
            <a:off x="217908" y="1723965"/>
            <a:ext cx="3502855" cy="439773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0CC9B-DAA0-676E-B9E5-09D42277FA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13" t="3374" r="2243" b="2426"/>
          <a:stretch/>
        </p:blipFill>
        <p:spPr>
          <a:xfrm rot="16200000">
            <a:off x="1109661" y="1588934"/>
            <a:ext cx="1667343" cy="232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B66D96-7CA9-5D95-57B8-162C14FA48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3" t="8750" r="8342" b="12414"/>
          <a:stretch/>
        </p:blipFill>
        <p:spPr>
          <a:xfrm>
            <a:off x="1070070" y="3847350"/>
            <a:ext cx="1715333" cy="207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5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352755-928F-4D42-9262-E815AF3F9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8967B-A72F-45E7-9B5A-0CBFFE2E4EE4}"/>
              </a:ext>
            </a:extLst>
          </p:cNvPr>
          <p:cNvSpPr txBox="1"/>
          <p:nvPr/>
        </p:nvSpPr>
        <p:spPr>
          <a:xfrm>
            <a:off x="3672859" y="3977004"/>
            <a:ext cx="62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0994E8A-7537-4908-8699-B20967263F21}"/>
              </a:ext>
            </a:extLst>
          </p:cNvPr>
          <p:cNvSpPr/>
          <p:nvPr/>
        </p:nvSpPr>
        <p:spPr>
          <a:xfrm>
            <a:off x="457311" y="265780"/>
            <a:ext cx="11134467" cy="987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игр: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глазомера и мелкой моторики у детей. Развитие внимания, воображения, творческих способностей.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F77BEDA-1126-E1EA-ABA1-4B38B430CB2D}"/>
              </a:ext>
            </a:extLst>
          </p:cNvPr>
          <p:cNvSpPr/>
          <p:nvPr/>
        </p:nvSpPr>
        <p:spPr>
          <a:xfrm>
            <a:off x="3800015" y="3527227"/>
            <a:ext cx="4449058" cy="2521963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7AA5807-F416-E644-4894-37C26CC2FB2E}"/>
              </a:ext>
            </a:extLst>
          </p:cNvPr>
          <p:cNvSpPr/>
          <p:nvPr/>
        </p:nvSpPr>
        <p:spPr>
          <a:xfrm>
            <a:off x="8425402" y="1336431"/>
            <a:ext cx="3576438" cy="487312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C4712E-9B0B-C260-C374-EEFA40BC0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144" y="3741768"/>
            <a:ext cx="3769382" cy="218073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0F1691F-A92E-DA64-4430-F73EA49C01D1}"/>
              </a:ext>
            </a:extLst>
          </p:cNvPr>
          <p:cNvSpPr/>
          <p:nvPr/>
        </p:nvSpPr>
        <p:spPr>
          <a:xfrm>
            <a:off x="190159" y="1336432"/>
            <a:ext cx="3422483" cy="493725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54F787-0677-40C6-8F65-5277072A8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6" t="14266" r="50602" b="52792"/>
          <a:stretch/>
        </p:blipFill>
        <p:spPr>
          <a:xfrm rot="20751782">
            <a:off x="320012" y="4705965"/>
            <a:ext cx="2108510" cy="132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F8643-6A3B-6C7B-D1C4-30629B16C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0" t="53068" r="6134" b="16427"/>
          <a:stretch/>
        </p:blipFill>
        <p:spPr>
          <a:xfrm rot="20781088">
            <a:off x="173404" y="2353404"/>
            <a:ext cx="2108509" cy="132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994F9F-8C84-FEB6-CB9C-0ADCE6D82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00" t="51049" r="53699" b="15113"/>
          <a:stretch/>
        </p:blipFill>
        <p:spPr>
          <a:xfrm rot="864406">
            <a:off x="1384297" y="3487643"/>
            <a:ext cx="2108509" cy="132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2C1FD9E-2EB3-1E44-66DF-D6121C7A1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99" t="12655" r="14694" b="53508"/>
          <a:stretch/>
        </p:blipFill>
        <p:spPr>
          <a:xfrm rot="869031">
            <a:off x="1476252" y="1480895"/>
            <a:ext cx="1991032" cy="132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E7A0686E-B3E0-BF6E-123B-9F618AC6CE38}"/>
              </a:ext>
            </a:extLst>
          </p:cNvPr>
          <p:cNvCxnSpPr>
            <a:cxnSpLocks/>
          </p:cNvCxnSpPr>
          <p:nvPr/>
        </p:nvCxnSpPr>
        <p:spPr>
          <a:xfrm>
            <a:off x="5278491" y="5482038"/>
            <a:ext cx="670505" cy="39255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25FB531D-DD7F-E481-943F-038E481611D1}"/>
              </a:ext>
            </a:extLst>
          </p:cNvPr>
          <p:cNvCxnSpPr>
            <a:cxnSpLocks/>
          </p:cNvCxnSpPr>
          <p:nvPr/>
        </p:nvCxnSpPr>
        <p:spPr>
          <a:xfrm>
            <a:off x="4759269" y="5482038"/>
            <a:ext cx="558860" cy="39255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86FF17F-48B4-49EA-F966-603EB027DA7A}"/>
              </a:ext>
            </a:extLst>
          </p:cNvPr>
          <p:cNvCxnSpPr>
            <a:cxnSpLocks/>
          </p:cNvCxnSpPr>
          <p:nvPr/>
        </p:nvCxnSpPr>
        <p:spPr>
          <a:xfrm flipV="1">
            <a:off x="4646267" y="3708503"/>
            <a:ext cx="253188" cy="3994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32057E5-4F14-DCBF-1A84-D5BBEE81C515}"/>
              </a:ext>
            </a:extLst>
          </p:cNvPr>
          <p:cNvCxnSpPr>
            <a:cxnSpLocks/>
          </p:cNvCxnSpPr>
          <p:nvPr/>
        </p:nvCxnSpPr>
        <p:spPr>
          <a:xfrm>
            <a:off x="4930313" y="3708787"/>
            <a:ext cx="260648" cy="399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306A3F43-DC87-B5CF-2575-B02F1AB6402C}"/>
              </a:ext>
            </a:extLst>
          </p:cNvPr>
          <p:cNvCxnSpPr>
            <a:cxnSpLocks/>
          </p:cNvCxnSpPr>
          <p:nvPr/>
        </p:nvCxnSpPr>
        <p:spPr>
          <a:xfrm flipH="1">
            <a:off x="5202298" y="3685235"/>
            <a:ext cx="275811" cy="4227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BB17722-F92D-E8DA-E1AF-3C2BD0679ED6}"/>
              </a:ext>
            </a:extLst>
          </p:cNvPr>
          <p:cNvCxnSpPr>
            <a:cxnSpLocks/>
          </p:cNvCxnSpPr>
          <p:nvPr/>
        </p:nvCxnSpPr>
        <p:spPr>
          <a:xfrm>
            <a:off x="5482823" y="3658205"/>
            <a:ext cx="261842" cy="449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DE5FE2D-AF92-453F-34C9-4156A9B813A4}"/>
              </a:ext>
            </a:extLst>
          </p:cNvPr>
          <p:cNvCxnSpPr>
            <a:cxnSpLocks/>
          </p:cNvCxnSpPr>
          <p:nvPr/>
        </p:nvCxnSpPr>
        <p:spPr>
          <a:xfrm flipH="1">
            <a:off x="4705310" y="4346336"/>
            <a:ext cx="257818" cy="5642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DB8875D3-88D3-7045-0183-994B9FCD6979}"/>
              </a:ext>
            </a:extLst>
          </p:cNvPr>
          <p:cNvCxnSpPr>
            <a:cxnSpLocks/>
          </p:cNvCxnSpPr>
          <p:nvPr/>
        </p:nvCxnSpPr>
        <p:spPr>
          <a:xfrm flipH="1">
            <a:off x="4963128" y="4380245"/>
            <a:ext cx="223268" cy="5517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EF4293D-660B-4C7D-759B-68318A681AF4}"/>
              </a:ext>
            </a:extLst>
          </p:cNvPr>
          <p:cNvCxnSpPr>
            <a:cxnSpLocks/>
          </p:cNvCxnSpPr>
          <p:nvPr/>
        </p:nvCxnSpPr>
        <p:spPr>
          <a:xfrm flipH="1">
            <a:off x="5229334" y="4357414"/>
            <a:ext cx="208370" cy="553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D66A7-9897-2161-8D7B-434A0B8A5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01" t="57651" r="16965" b="16768"/>
          <a:stretch/>
        </p:blipFill>
        <p:spPr>
          <a:xfrm rot="735227">
            <a:off x="9422967" y="1605126"/>
            <a:ext cx="2270098" cy="143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6A15F5-FF78-EBCF-EFE2-4FFA2E8D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14" t="17265" r="21054" b="18990"/>
          <a:stretch/>
        </p:blipFill>
        <p:spPr>
          <a:xfrm rot="16960091">
            <a:off x="9729392" y="4287040"/>
            <a:ext cx="1346540" cy="212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DC6D14-3B11-940C-B59B-76BD9568D4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28" t="9265" r="19354" b="59865"/>
          <a:stretch/>
        </p:blipFill>
        <p:spPr>
          <a:xfrm rot="20466904">
            <a:off x="8547653" y="3089075"/>
            <a:ext cx="2176404" cy="136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E0541EF-A7D4-4ED4-9CF0-E945CBE8CC48}"/>
              </a:ext>
            </a:extLst>
          </p:cNvPr>
          <p:cNvSpPr/>
          <p:nvPr/>
        </p:nvSpPr>
        <p:spPr>
          <a:xfrm>
            <a:off x="1440222" y="6198806"/>
            <a:ext cx="2161091" cy="51262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«Раскраски»</a:t>
            </a:r>
            <a:endParaRPr lang="ru-RU" sz="1800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927FA97-9CC5-FB4F-D7D8-81149F24ABA2}"/>
              </a:ext>
            </a:extLst>
          </p:cNvPr>
          <p:cNvSpPr/>
          <p:nvPr/>
        </p:nvSpPr>
        <p:spPr>
          <a:xfrm>
            <a:off x="4585603" y="6198806"/>
            <a:ext cx="2744066" cy="44451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«Продолжи узор»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C1C49FC-61C8-A49A-D105-8A915029750D}"/>
              </a:ext>
            </a:extLst>
          </p:cNvPr>
          <p:cNvSpPr/>
          <p:nvPr/>
        </p:nvSpPr>
        <p:spPr>
          <a:xfrm>
            <a:off x="8032163" y="6206692"/>
            <a:ext cx="3684784" cy="49182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«Зашумленные фигуры»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BDF6F0-A247-A3EA-6AE5-F26B36D3A7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18" t="14607" r="15848" b="14073"/>
          <a:stretch/>
        </p:blipFill>
        <p:spPr>
          <a:xfrm>
            <a:off x="4772861" y="1607482"/>
            <a:ext cx="2396733" cy="182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7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2F4C6B-265C-299F-5FC8-A886EE3F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2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191F28-6F5D-3FF3-27B0-5A1DFA1AC3BF}"/>
              </a:ext>
            </a:extLst>
          </p:cNvPr>
          <p:cNvSpPr txBox="1"/>
          <p:nvPr/>
        </p:nvSpPr>
        <p:spPr>
          <a:xfrm>
            <a:off x="1941753" y="4313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F50030F-A9C2-BF82-C9F3-34DBF32F3A39}"/>
              </a:ext>
            </a:extLst>
          </p:cNvPr>
          <p:cNvSpPr/>
          <p:nvPr/>
        </p:nvSpPr>
        <p:spPr>
          <a:xfrm>
            <a:off x="1236406" y="1909122"/>
            <a:ext cx="9719187" cy="2403987"/>
          </a:xfrm>
          <a:prstGeom prst="round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в формировании образа мира ребёнка имеет игра. Именно в игре закладываются первые основы профессиональной деятельности… Образно говоря, детская игра – это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профориентатор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ребёнка.  </a:t>
            </a:r>
          </a:p>
          <a:p>
            <a:pPr algn="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А.Г. Асмолов</a:t>
            </a:r>
          </a:p>
        </p:txBody>
      </p:sp>
    </p:spTree>
    <p:extLst>
      <p:ext uri="{BB962C8B-B14F-4D97-AF65-F5344CB8AC3E}">
        <p14:creationId xmlns:p14="http://schemas.microsoft.com/office/powerpoint/2010/main" val="413401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612322-4B40-7701-FCE6-3A1F3625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343C80-77B0-595C-A393-B024EA734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233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501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1" y="5167229"/>
            <a:ext cx="4572000" cy="936444"/>
          </a:xfrm>
          <a:prstGeom prst="homePlat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b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этого пособия дети становиться заинтересованными, поскольку не видят его содержания. </a:t>
            </a:r>
            <a:b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2945" y="322605"/>
            <a:ext cx="7140927" cy="59950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lvl="0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ЛЭПБОКС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интерактивная тематическая коробка –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</a:t>
            </a:r>
            <a:endParaRPr lang="ru-RU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24691" y="433441"/>
            <a:ext cx="4572000" cy="914400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условие - вся информация, должна соответствовать определенной теме.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02" name="Picture 6" descr="https://avatars.mds.yandex.net/i?id=be47e603bda25d030ebb245c6948c8bf97ca9b9d-906908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691393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72269" y="1699641"/>
            <a:ext cx="1969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Познавательный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раздел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02127" y="1699641"/>
            <a:ext cx="2992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лексико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грамматических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категорий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7687" y="3131597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Совершенствование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фонематических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процессов</a:t>
            </a:r>
            <a:endParaRPr lang="ru-RU" sz="1600" dirty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66771" y="3193987"/>
            <a:ext cx="1554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Развитие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связной речи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7688" y="4801758"/>
            <a:ext cx="2364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Совершенствование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навыков чтения</a:t>
            </a:r>
            <a:endParaRPr lang="ru-RU" sz="1600" dirty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04720" y="4705564"/>
            <a:ext cx="15788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Развитие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психических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процессов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3104" y="1612611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189369" y="1638085"/>
            <a:ext cx="6046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2</a:t>
            </a:r>
            <a:endParaRPr lang="ru-RU" sz="4000" b="1" dirty="0">
              <a:solidFill>
                <a:srgbClr val="FF0000"/>
              </a:solidFill>
              <a:latin typeface="Bahnschrift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63109" y="3057509"/>
            <a:ext cx="482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00067" y="3070042"/>
            <a:ext cx="633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4</a:t>
            </a:r>
            <a:endParaRPr lang="ru-RU" sz="4000" b="1" dirty="0">
              <a:solidFill>
                <a:srgbClr val="FF0000"/>
              </a:solidFill>
              <a:latin typeface="Bahnschrift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71203" y="4705564"/>
            <a:ext cx="492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10043" y="4691709"/>
            <a:ext cx="4748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9058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50C34-6A4C-4474-803B-24765A0EEE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3D9F32A-B6B1-4C87-93BE-9EA4D12E05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1BE4FB7-F99D-4CBC-A95C-1F08F89E44FC}"/>
              </a:ext>
            </a:extLst>
          </p:cNvPr>
          <p:cNvSpPr/>
          <p:nvPr/>
        </p:nvSpPr>
        <p:spPr>
          <a:xfrm>
            <a:off x="5405337" y="419197"/>
            <a:ext cx="4852218" cy="9144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профессиями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машиностроении</a:t>
            </a:r>
          </a:p>
        </p:txBody>
      </p:sp>
      <p:pic>
        <p:nvPicPr>
          <p:cNvPr id="1026" name="Picture 2" descr="https://flyclipart.com/thumb2/personajes-persona-persona-gente-activity-90538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4" b="994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2606" r="16669" b="2803"/>
          <a:stretch/>
        </p:blipFill>
        <p:spPr bwMode="auto">
          <a:xfrm>
            <a:off x="4196551" y="96983"/>
            <a:ext cx="1293682" cy="18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92/ce/69/92ce696676e68932c6beb4a0a07a4c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1727" y="266700"/>
            <a:ext cx="1473892" cy="18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syxa\Desktop\ТВ\фото\8c721042-ca4d-41b3-a425-bc5eb7526ba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r="16704"/>
          <a:stretch/>
        </p:blipFill>
        <p:spPr bwMode="auto">
          <a:xfrm>
            <a:off x="4376763" y="2269892"/>
            <a:ext cx="3858788" cy="301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syxa\Desktop\ТВ\фото\a0f85bed-e929-40d8-aa75-cba907802b7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0" r="26202"/>
          <a:stretch/>
        </p:blipFill>
        <p:spPr bwMode="auto">
          <a:xfrm rot="5400000">
            <a:off x="8711306" y="2056263"/>
            <a:ext cx="2980683" cy="3407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-3570514" y="-130629"/>
            <a:ext cx="7779657" cy="698862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464923"/>
            <a:ext cx="2975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Blip>
                <a:blip r:embed="rId8"/>
              </a:buBlip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Карточки «Профессии завода НЭВЗ»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Blip>
                <a:blip r:embed="rId8"/>
              </a:buBlip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pPr marL="285750" indent="-285750">
              <a:lnSpc>
                <a:spcPct val="150000"/>
              </a:lnSpc>
              <a:buBlip>
                <a:blip r:embed="rId8"/>
              </a:buBlip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на координацию речи с движением</a:t>
            </a:r>
          </a:p>
          <a:p>
            <a:pPr marL="285750" indent="-285750">
              <a:lnSpc>
                <a:spcPct val="150000"/>
              </a:lnSpc>
              <a:buBlip>
                <a:blip r:embed="rId8"/>
              </a:buBlip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Стихи</a:t>
            </a:r>
          </a:p>
          <a:p>
            <a:pPr marL="285750" indent="-285750">
              <a:lnSpc>
                <a:spcPct val="150000"/>
              </a:lnSpc>
              <a:buBlip>
                <a:blip r:embed="rId8"/>
              </a:buBlip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Загадки </a:t>
            </a:r>
          </a:p>
        </p:txBody>
      </p:sp>
      <p:sp>
        <p:nvSpPr>
          <p:cNvPr id="13" name="Овал 12"/>
          <p:cNvSpPr/>
          <p:nvPr/>
        </p:nvSpPr>
        <p:spPr>
          <a:xfrm>
            <a:off x="-2844800" y="96984"/>
            <a:ext cx="6734629" cy="6521530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169920" y="6033739"/>
            <a:ext cx="8735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4458068" y="5839301"/>
            <a:ext cx="7320146" cy="779213"/>
          </a:xfrm>
          <a:prstGeom prst="strip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Фрезеровщик склонился над умным станком, тонкая стружка бежит ручейком.</a:t>
            </a:r>
          </a:p>
        </p:txBody>
      </p:sp>
    </p:spTree>
    <p:extLst>
      <p:ext uri="{BB962C8B-B14F-4D97-AF65-F5344CB8AC3E}">
        <p14:creationId xmlns:p14="http://schemas.microsoft.com/office/powerpoint/2010/main" val="25963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5B9341-6BA4-70B4-B2F5-CDCAE3DF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1043452"/>
            <a:ext cx="5545332" cy="289776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>
            <a:stCxn id="4" idx="0"/>
            <a:endCxn id="4" idx="2"/>
          </p:cNvCxnSpPr>
          <p:nvPr/>
        </p:nvCxnSpPr>
        <p:spPr>
          <a:xfrm>
            <a:off x="6096000" y="0"/>
            <a:ext cx="0" cy="685799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90426" y="120714"/>
            <a:ext cx="11979654" cy="81560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7383" y="259213"/>
            <a:ext cx="11665132" cy="6771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всех лексико-грамматических категорий речи, отработка предлогов, автоматизация звуков,   ориентировка в пространстве.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451461" y="1045682"/>
            <a:ext cx="5501054" cy="2895532"/>
            <a:chOff x="0" y="315766"/>
            <a:chExt cx="12192000" cy="6858000"/>
          </a:xfrm>
        </p:grpSpPr>
        <p:pic>
          <p:nvPicPr>
            <p:cNvPr id="14" name="Picture 2" descr="C:\Users\ksyxa\Desktop\лепбук дополнить\1612493933160859509.jpg"/>
            <p:cNvPicPr>
              <a:picLocks noChangeAspect="1" noChangeArrowheads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766"/>
              <a:ext cx="121920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Скругленный прямоугольник 14"/>
            <p:cNvSpPr/>
            <p:nvPr/>
          </p:nvSpPr>
          <p:spPr>
            <a:xfrm>
              <a:off x="9100427" y="797089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752850" y="5076849"/>
              <a:ext cx="6178549" cy="68579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 b="1" dirty="0"/>
            </a:p>
          </p:txBody>
        </p:sp>
        <p:pic>
          <p:nvPicPr>
            <p:cNvPr id="17" name="Picture 8" descr="https://beolin.club/uploads/posts/2022-10/thumbs/1664651549_6-beolin-club-p-mashinist-risunok-vkontakte-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2" t="4398" r="18450" b="4438"/>
            <a:stretch/>
          </p:blipFill>
          <p:spPr bwMode="auto">
            <a:xfrm>
              <a:off x="9332315" y="883662"/>
              <a:ext cx="1240468" cy="9530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Прямая со стрелкой 17"/>
            <p:cNvCxnSpPr/>
            <p:nvPr/>
          </p:nvCxnSpPr>
          <p:spPr>
            <a:xfrm flipV="1">
              <a:off x="3949722" y="5229237"/>
              <a:ext cx="406402" cy="2476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>
              <a:off x="4468058" y="5419727"/>
              <a:ext cx="5230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H="1">
              <a:off x="5441503" y="5419727"/>
              <a:ext cx="5230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rot="5400000" flipH="1">
              <a:off x="6040468" y="5353051"/>
              <a:ext cx="3922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rot="5400000" flipH="1">
              <a:off x="5007396" y="5343525"/>
              <a:ext cx="3922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rot="10800000" flipH="1">
              <a:off x="6477002" y="5419727"/>
              <a:ext cx="5230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rot="10800000" flipH="1">
              <a:off x="7128607" y="5419727"/>
              <a:ext cx="5230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rot="16200000" flipH="1" flipV="1">
              <a:off x="7938665" y="5353051"/>
              <a:ext cx="3922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rot="16200000" flipH="1" flipV="1">
              <a:off x="7608468" y="5353051"/>
              <a:ext cx="3922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rot="10800000" flipH="1">
              <a:off x="8370239" y="5419727"/>
              <a:ext cx="52304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rot="5400000" flipH="1">
              <a:off x="9301017" y="5353051"/>
              <a:ext cx="3922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rot="5400000" flipH="1">
              <a:off x="8960564" y="5353051"/>
              <a:ext cx="3922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Скругленный прямоугольник 29"/>
            <p:cNvSpPr/>
            <p:nvPr/>
          </p:nvSpPr>
          <p:spPr>
            <a:xfrm>
              <a:off x="565618" y="1383270"/>
              <a:ext cx="1075685" cy="835201"/>
            </a:xfrm>
            <a:prstGeom prst="roundRect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r>
                <a:rPr lang="ru-RU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578707" y="2767458"/>
              <a:ext cx="1075685" cy="698539"/>
            </a:xfrm>
            <a:prstGeom prst="roundRect">
              <a:avLst/>
            </a:prstGeom>
            <a:ln w="127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lvl="0" algn="ctr"/>
              <a:r>
                <a:rPr lang="ru-RU" sz="3600" b="1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2" name="5-конечная звезда 31"/>
            <p:cNvSpPr/>
            <p:nvPr/>
          </p:nvSpPr>
          <p:spPr>
            <a:xfrm>
              <a:off x="10542717" y="928345"/>
              <a:ext cx="324014" cy="257175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33" name="Picture 5" descr="https://i.pinimg.com/736x/3c/f7/34/3cf734ecdd1b5a69408bbc6505e3d2d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6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565" y="3836800"/>
              <a:ext cx="1850233" cy="2892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Скругленный прямоугольник 6">
              <a:extLst>
                <a:ext uri="{FF2B5EF4-FFF2-40B4-BE49-F238E27FC236}">
                  <a16:creationId xmlns:a16="http://schemas.microsoft.com/office/drawing/2014/main" id="{6782C1FD-5BEA-3C18-E69D-8D0E8C3D0855}"/>
                </a:ext>
              </a:extLst>
            </p:cNvPr>
            <p:cNvSpPr/>
            <p:nvPr/>
          </p:nvSpPr>
          <p:spPr>
            <a:xfrm>
              <a:off x="4502320" y="3642225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35" name="Скругленный прямоугольник 6">
              <a:extLst>
                <a:ext uri="{FF2B5EF4-FFF2-40B4-BE49-F238E27FC236}">
                  <a16:creationId xmlns:a16="http://schemas.microsoft.com/office/drawing/2014/main" id="{8E61600E-FCDB-AA15-241D-09CE7A8618F3}"/>
                </a:ext>
              </a:extLst>
            </p:cNvPr>
            <p:cNvSpPr/>
            <p:nvPr/>
          </p:nvSpPr>
          <p:spPr>
            <a:xfrm>
              <a:off x="6853353" y="3605427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36" name="Скругленный прямоугольник 6">
              <a:extLst>
                <a:ext uri="{FF2B5EF4-FFF2-40B4-BE49-F238E27FC236}">
                  <a16:creationId xmlns:a16="http://schemas.microsoft.com/office/drawing/2014/main" id="{A6CBA081-0D5D-1DD9-EF84-A801598CB7BA}"/>
                </a:ext>
              </a:extLst>
            </p:cNvPr>
            <p:cNvSpPr/>
            <p:nvPr/>
          </p:nvSpPr>
          <p:spPr>
            <a:xfrm>
              <a:off x="9140288" y="3596257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37" name="Скругленный прямоугольник 6">
              <a:extLst>
                <a:ext uri="{FF2B5EF4-FFF2-40B4-BE49-F238E27FC236}">
                  <a16:creationId xmlns:a16="http://schemas.microsoft.com/office/drawing/2014/main" id="{C79D67ED-A699-7842-AFC6-3C1797036CBA}"/>
                </a:ext>
              </a:extLst>
            </p:cNvPr>
            <p:cNvSpPr/>
            <p:nvPr/>
          </p:nvSpPr>
          <p:spPr>
            <a:xfrm>
              <a:off x="2185824" y="3672507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38" name="Скругленный прямоугольник 6">
              <a:extLst>
                <a:ext uri="{FF2B5EF4-FFF2-40B4-BE49-F238E27FC236}">
                  <a16:creationId xmlns:a16="http://schemas.microsoft.com/office/drawing/2014/main" id="{36258A15-8681-1DE8-2A03-3EBCCA5B21AE}"/>
                </a:ext>
              </a:extLst>
            </p:cNvPr>
            <p:cNvSpPr/>
            <p:nvPr/>
          </p:nvSpPr>
          <p:spPr>
            <a:xfrm>
              <a:off x="2124379" y="2255483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39" name="Скругленный прямоугольник 6">
              <a:extLst>
                <a:ext uri="{FF2B5EF4-FFF2-40B4-BE49-F238E27FC236}">
                  <a16:creationId xmlns:a16="http://schemas.microsoft.com/office/drawing/2014/main" id="{9D9B9CCA-C344-C58A-2E9C-208F977D9B64}"/>
                </a:ext>
              </a:extLst>
            </p:cNvPr>
            <p:cNvSpPr/>
            <p:nvPr/>
          </p:nvSpPr>
          <p:spPr>
            <a:xfrm>
              <a:off x="4436652" y="2246439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0" name="Скругленный прямоугольник 6">
              <a:extLst>
                <a:ext uri="{FF2B5EF4-FFF2-40B4-BE49-F238E27FC236}">
                  <a16:creationId xmlns:a16="http://schemas.microsoft.com/office/drawing/2014/main" id="{422C7592-B1BC-4A52-ECA7-2A66CAD9BF67}"/>
                </a:ext>
              </a:extLst>
            </p:cNvPr>
            <p:cNvSpPr/>
            <p:nvPr/>
          </p:nvSpPr>
          <p:spPr>
            <a:xfrm>
              <a:off x="6825081" y="2223037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41" name="Скругленный прямоугольник 6">
              <a:extLst>
                <a:ext uri="{FF2B5EF4-FFF2-40B4-BE49-F238E27FC236}">
                  <a16:creationId xmlns:a16="http://schemas.microsoft.com/office/drawing/2014/main" id="{A3D3879D-D533-F0B7-70BD-B7815817D2A7}"/>
                </a:ext>
              </a:extLst>
            </p:cNvPr>
            <p:cNvSpPr/>
            <p:nvPr/>
          </p:nvSpPr>
          <p:spPr>
            <a:xfrm>
              <a:off x="4453507" y="811816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42" name="Скругленный прямоугольник 6">
              <a:extLst>
                <a:ext uri="{FF2B5EF4-FFF2-40B4-BE49-F238E27FC236}">
                  <a16:creationId xmlns:a16="http://schemas.microsoft.com/office/drawing/2014/main" id="{F292EE8E-BEE9-8519-430A-4769290A1EC1}"/>
                </a:ext>
              </a:extLst>
            </p:cNvPr>
            <p:cNvSpPr/>
            <p:nvPr/>
          </p:nvSpPr>
          <p:spPr>
            <a:xfrm>
              <a:off x="6776519" y="814033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sp>
          <p:nvSpPr>
            <p:cNvPr id="43" name="Скругленный прямоугольник 6">
              <a:extLst>
                <a:ext uri="{FF2B5EF4-FFF2-40B4-BE49-F238E27FC236}">
                  <a16:creationId xmlns:a16="http://schemas.microsoft.com/office/drawing/2014/main" id="{80232B6E-C03D-2821-9955-D3AB98E0D370}"/>
                </a:ext>
              </a:extLst>
            </p:cNvPr>
            <p:cNvSpPr/>
            <p:nvPr/>
          </p:nvSpPr>
          <p:spPr>
            <a:xfrm>
              <a:off x="2098906" y="812943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44" name="Рисунок 43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82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796" y="861415"/>
              <a:ext cx="1121412" cy="1004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0EFCCA7-1564-410F-39C9-DFD60E1F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95857" y="916137"/>
              <a:ext cx="390178" cy="308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5" descr="https://avatars.mds.yandex.net/i?id=0b35fc59b25ca6de6c86a2ec1b18f9d95387ec0f-7882711-images-thumbs&amp;n=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88" b="98750" l="2473" r="9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037" y="883662"/>
              <a:ext cx="1143833" cy="970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62FC428-25E0-862E-4079-8B5BD8750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87590" y="904901"/>
              <a:ext cx="390178" cy="317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17" descr="https://avatars.mds.yandex.net/i?id=81dd8ed5c0c7ce7ced8a4651ecb25bd26e0c69c7-8244093-images-thumbs&amp;n=13">
              <a:extLst>
                <a:ext uri="{FF2B5EF4-FFF2-40B4-BE49-F238E27FC236}">
                  <a16:creationId xmlns:a16="http://schemas.microsoft.com/office/drawing/2014/main" id="{707328B3-9439-F4C3-E90D-4468142D1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3" t="7552" r="9330" b="5364"/>
            <a:stretch/>
          </p:blipFill>
          <p:spPr bwMode="auto">
            <a:xfrm>
              <a:off x="7205900" y="928345"/>
              <a:ext cx="1515671" cy="909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F8D9787-30FA-09EE-CB64-2B3B81F29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75283" y="861414"/>
              <a:ext cx="390178" cy="317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Скругленный прямоугольник 6">
              <a:extLst>
                <a:ext uri="{FF2B5EF4-FFF2-40B4-BE49-F238E27FC236}">
                  <a16:creationId xmlns:a16="http://schemas.microsoft.com/office/drawing/2014/main" id="{EF2A7C6F-7B22-DB9F-5EA7-E66DFC0D4CF0}"/>
                </a:ext>
              </a:extLst>
            </p:cNvPr>
            <p:cNvSpPr/>
            <p:nvPr/>
          </p:nvSpPr>
          <p:spPr>
            <a:xfrm>
              <a:off x="9115968" y="2218471"/>
              <a:ext cx="2068203" cy="10888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51" name="Picture 15" descr="https://avatars.mds.yandex.net/i?id=cb47324ff2c89fbe18bf14dc518227f0c71ec4a3-6637353-images-thumbs&amp;n=13">
              <a:extLst>
                <a:ext uri="{FF2B5EF4-FFF2-40B4-BE49-F238E27FC236}">
                  <a16:creationId xmlns:a16="http://schemas.microsoft.com/office/drawing/2014/main" id="{91CFB505-AD83-0D35-7E97-8D898C3594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4063" b="88750" l="7917" r="8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t="13469" r="8080" b="2781"/>
            <a:stretch/>
          </p:blipFill>
          <p:spPr bwMode="auto">
            <a:xfrm>
              <a:off x="9229752" y="2379031"/>
              <a:ext cx="1693865" cy="969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5-конечная звезда 74">
              <a:extLst>
                <a:ext uri="{FF2B5EF4-FFF2-40B4-BE49-F238E27FC236}">
                  <a16:creationId xmlns:a16="http://schemas.microsoft.com/office/drawing/2014/main" id="{1A719EA9-8F72-F462-2E36-6A7F1951A7E9}"/>
                </a:ext>
              </a:extLst>
            </p:cNvPr>
            <p:cNvSpPr/>
            <p:nvPr/>
          </p:nvSpPr>
          <p:spPr>
            <a:xfrm>
              <a:off x="10639044" y="2327301"/>
              <a:ext cx="324014" cy="2571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5C6D1DE-D2E3-E8A5-03E6-D859082733A1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6"/>
            <a:stretch/>
          </p:blipFill>
          <p:spPr bwMode="auto">
            <a:xfrm>
              <a:off x="7258009" y="2280964"/>
              <a:ext cx="1412583" cy="1026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5-конечная звезда 76">
              <a:extLst>
                <a:ext uri="{FF2B5EF4-FFF2-40B4-BE49-F238E27FC236}">
                  <a16:creationId xmlns:a16="http://schemas.microsoft.com/office/drawing/2014/main" id="{36B4F5D2-B675-056B-6761-2CA5B937A154}"/>
                </a:ext>
              </a:extLst>
            </p:cNvPr>
            <p:cNvSpPr/>
            <p:nvPr/>
          </p:nvSpPr>
          <p:spPr>
            <a:xfrm>
              <a:off x="6937285" y="2347683"/>
              <a:ext cx="324014" cy="2571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55" name="Picture 2" descr="https://avatars.mds.yandex.net/i?id=910141f020854cbe3e17aa7d6e40c12270e63a28-4821174-images-thumbs&amp;n=13">
              <a:extLst>
                <a:ext uri="{FF2B5EF4-FFF2-40B4-BE49-F238E27FC236}">
                  <a16:creationId xmlns:a16="http://schemas.microsoft.com/office/drawing/2014/main" id="{B24797FD-9216-BC9D-0B73-71806103AC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6"/>
            <a:stretch/>
          </p:blipFill>
          <p:spPr bwMode="auto">
            <a:xfrm>
              <a:off x="4564317" y="2347683"/>
              <a:ext cx="1347566" cy="9386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5-конечная звезда 73">
              <a:extLst>
                <a:ext uri="{FF2B5EF4-FFF2-40B4-BE49-F238E27FC236}">
                  <a16:creationId xmlns:a16="http://schemas.microsoft.com/office/drawing/2014/main" id="{13A3F15F-78FA-3336-B02C-120601C0C032}"/>
                </a:ext>
              </a:extLst>
            </p:cNvPr>
            <p:cNvSpPr/>
            <p:nvPr/>
          </p:nvSpPr>
          <p:spPr>
            <a:xfrm>
              <a:off x="6042965" y="2347683"/>
              <a:ext cx="324014" cy="2571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57" name="Picture 13" descr="https://avatars.mds.yandex.net/i?id=920b12381026a58769eb40adad5f34f3e305ae6b-7000115-images-thumbs&amp;n=13">
              <a:extLst>
                <a:ext uri="{FF2B5EF4-FFF2-40B4-BE49-F238E27FC236}">
                  <a16:creationId xmlns:a16="http://schemas.microsoft.com/office/drawing/2014/main" id="{EF7EA0DF-C156-6532-CE0F-095CC2A65C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99" b="100000" l="15000" r="74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25259"/>
            <a:stretch/>
          </p:blipFill>
          <p:spPr bwMode="auto">
            <a:xfrm>
              <a:off x="2324713" y="2280964"/>
              <a:ext cx="1338916" cy="10996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5-конечная звезда 72">
              <a:extLst>
                <a:ext uri="{FF2B5EF4-FFF2-40B4-BE49-F238E27FC236}">
                  <a16:creationId xmlns:a16="http://schemas.microsoft.com/office/drawing/2014/main" id="{E5C1838D-F620-ACAE-64F7-32377B57A6F2}"/>
                </a:ext>
              </a:extLst>
            </p:cNvPr>
            <p:cNvSpPr/>
            <p:nvPr/>
          </p:nvSpPr>
          <p:spPr>
            <a:xfrm>
              <a:off x="3645421" y="2349674"/>
              <a:ext cx="324014" cy="2571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40493D-275C-E6BB-22F0-A457078D8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3" t="6413" r="11035" b="6209"/>
            <a:stretch/>
          </p:blipFill>
          <p:spPr bwMode="auto">
            <a:xfrm>
              <a:off x="9387979" y="3638355"/>
              <a:ext cx="1359778" cy="1029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0" name="5-конечная звезда 75">
              <a:extLst>
                <a:ext uri="{FF2B5EF4-FFF2-40B4-BE49-F238E27FC236}">
                  <a16:creationId xmlns:a16="http://schemas.microsoft.com/office/drawing/2014/main" id="{1B734B7D-73D2-1545-C976-651DDE6A7519}"/>
                </a:ext>
              </a:extLst>
            </p:cNvPr>
            <p:cNvSpPr/>
            <p:nvPr/>
          </p:nvSpPr>
          <p:spPr>
            <a:xfrm>
              <a:off x="10747757" y="3715549"/>
              <a:ext cx="324014" cy="2571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61" name="Picture 11" descr="https://avatars.mds.yandex.net/i?id=348a69b4858a1d54b9577a8df3aadd11e56867fb-8287363-images-thumbs&amp;n=13">
              <a:extLst>
                <a:ext uri="{FF2B5EF4-FFF2-40B4-BE49-F238E27FC236}">
                  <a16:creationId xmlns:a16="http://schemas.microsoft.com/office/drawing/2014/main" id="{6502FB7A-C6E9-1A5F-CB20-D951844DE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635" y="3622812"/>
              <a:ext cx="1391356" cy="103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5-конечная звезда 69">
              <a:extLst>
                <a:ext uri="{FF2B5EF4-FFF2-40B4-BE49-F238E27FC236}">
                  <a16:creationId xmlns:a16="http://schemas.microsoft.com/office/drawing/2014/main" id="{5B200952-8EEF-4879-F176-F191A6FA1B96}"/>
                </a:ext>
              </a:extLst>
            </p:cNvPr>
            <p:cNvSpPr/>
            <p:nvPr/>
          </p:nvSpPr>
          <p:spPr>
            <a:xfrm>
              <a:off x="7127383" y="3739414"/>
              <a:ext cx="324014" cy="257175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63" name="Picture 4" descr="https://avatars.mds.yandex.net/i?id=d906a7aac5a4155c9275907ae2c78611-4601270-images-thumbs&amp;n=13">
              <a:extLst>
                <a:ext uri="{FF2B5EF4-FFF2-40B4-BE49-F238E27FC236}">
                  <a16:creationId xmlns:a16="http://schemas.microsoft.com/office/drawing/2014/main" id="{89F9B90B-C14F-03EF-AF91-D7E789A7D2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23125" r="7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6" r="21785"/>
            <a:stretch/>
          </p:blipFill>
          <p:spPr bwMode="auto">
            <a:xfrm>
              <a:off x="4991103" y="3744766"/>
              <a:ext cx="1071394" cy="981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5-конечная звезда 70">
              <a:extLst>
                <a:ext uri="{FF2B5EF4-FFF2-40B4-BE49-F238E27FC236}">
                  <a16:creationId xmlns:a16="http://schemas.microsoft.com/office/drawing/2014/main" id="{18B3B79B-8ED0-0644-DD78-ED36E70C7C19}"/>
                </a:ext>
              </a:extLst>
            </p:cNvPr>
            <p:cNvSpPr/>
            <p:nvPr/>
          </p:nvSpPr>
          <p:spPr>
            <a:xfrm>
              <a:off x="6041904" y="3727030"/>
              <a:ext cx="324014" cy="257175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  <p:pic>
          <p:nvPicPr>
            <p:cNvPr id="65" name="Picture 9" descr="https://avatars.mds.yandex.net/i?id=14a0b78e54b7b92da30e8dd82af456214a9f0b78-8242815-images-thumbs&amp;n=13">
              <a:extLst>
                <a:ext uri="{FF2B5EF4-FFF2-40B4-BE49-F238E27FC236}">
                  <a16:creationId xmlns:a16="http://schemas.microsoft.com/office/drawing/2014/main" id="{26E4A105-7FEC-1271-36A6-C1DFEE4D0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367" y="3726904"/>
              <a:ext cx="1339282" cy="10044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5-конечная звезда 73">
              <a:extLst>
                <a:ext uri="{FF2B5EF4-FFF2-40B4-BE49-F238E27FC236}">
                  <a16:creationId xmlns:a16="http://schemas.microsoft.com/office/drawing/2014/main" id="{FD37EBB9-4F99-DC53-B950-29FB89C8601A}"/>
                </a:ext>
              </a:extLst>
            </p:cNvPr>
            <p:cNvSpPr/>
            <p:nvPr/>
          </p:nvSpPr>
          <p:spPr>
            <a:xfrm>
              <a:off x="3726478" y="3739414"/>
              <a:ext cx="324014" cy="2571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143" tIns="72571" rIns="145143" bIns="72571" rtlCol="0" anchor="ctr"/>
            <a:lstStyle/>
            <a:p>
              <a:pPr algn="ctr"/>
              <a:endParaRPr lang="ru-RU" sz="1600"/>
            </a:p>
          </p:txBody>
        </p:sp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126F77C-ADA6-EA93-DD81-9F7807E857A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562" t="8386" r="6637" b="10197"/>
          <a:stretch/>
        </p:blipFill>
        <p:spPr>
          <a:xfrm>
            <a:off x="287383" y="4057798"/>
            <a:ext cx="5545331" cy="269216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" name="Прямоугольник 70"/>
          <p:cNvSpPr/>
          <p:nvPr/>
        </p:nvSpPr>
        <p:spPr>
          <a:xfrm>
            <a:off x="6451461" y="4057798"/>
            <a:ext cx="5501054" cy="2692167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592535" y="4196206"/>
            <a:ext cx="4149629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– бродилки</a:t>
            </a:r>
          </a:p>
          <a:p>
            <a:pPr marL="285750" indent="-285750">
              <a:lnSpc>
                <a:spcPct val="150000"/>
              </a:lnSpc>
              <a:buBlip>
                <a:blip r:embed="rId28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магазине</a:t>
            </a:r>
          </a:p>
          <a:p>
            <a:pPr marL="285750" indent="-285750">
              <a:lnSpc>
                <a:spcPct val="150000"/>
              </a:lnSpc>
              <a:buBlip>
                <a:blip r:embed="rId28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по заводу</a:t>
            </a:r>
          </a:p>
          <a:p>
            <a:pPr marL="285750" indent="-285750">
              <a:lnSpc>
                <a:spcPct val="150000"/>
              </a:lnSpc>
              <a:buBlip>
                <a:blip r:embed="rId28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столовой</a:t>
            </a:r>
          </a:p>
          <a:p>
            <a:pPr marL="285750" indent="-285750">
              <a:lnSpc>
                <a:spcPct val="150000"/>
              </a:lnSpc>
              <a:buBlip>
                <a:blip r:embed="rId28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Собери инструменты</a:t>
            </a:r>
          </a:p>
          <a:p>
            <a:pPr marL="285750" indent="-285750">
              <a:lnSpc>
                <a:spcPct val="150000"/>
              </a:lnSpc>
              <a:buBlip>
                <a:blip r:embed="rId28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Помоги уборщику</a:t>
            </a:r>
          </a:p>
          <a:p>
            <a:pPr marL="285750" indent="-285750">
              <a:lnSpc>
                <a:spcPct val="150000"/>
              </a:lnSpc>
              <a:buBlip>
                <a:blip r:embed="rId28"/>
              </a:buBlip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</a:p>
        </p:txBody>
      </p:sp>
    </p:spTree>
    <p:extLst>
      <p:ext uri="{BB962C8B-B14F-4D97-AF65-F5344CB8AC3E}">
        <p14:creationId xmlns:p14="http://schemas.microsoft.com/office/powerpoint/2010/main" val="49216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41FDDE-98AD-21B7-7603-96FEDDE95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/>
          <a:stretch/>
        </p:blipFill>
        <p:spPr>
          <a:xfrm>
            <a:off x="698090" y="778513"/>
            <a:ext cx="11203858" cy="6180085"/>
          </a:xfrm>
          <a:prstGeom prst="rect">
            <a:avLst/>
          </a:prstGeom>
        </p:spPr>
      </p:pic>
      <p:pic>
        <p:nvPicPr>
          <p:cNvPr id="4" name="Picture 13" descr="https://avatars.mds.yandex.net/i?id=d5f4acf5be7aca14e329aaf3c8015c9e-2469813-images-thumbs&amp;n=13">
            <a:extLst>
              <a:ext uri="{FF2B5EF4-FFF2-40B4-BE49-F238E27FC236}">
                <a16:creationId xmlns:a16="http://schemas.microsoft.com/office/drawing/2014/main" id="{7856CE42-92E8-8AC1-2DAE-A71AD7B50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7500" r="9687" b="8750"/>
          <a:stretch/>
        </p:blipFill>
        <p:spPr bwMode="auto">
          <a:xfrm rot="20117424">
            <a:off x="4726051" y="224013"/>
            <a:ext cx="735806" cy="6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s://avatars.mds.yandex.net/i?id=d5f4acf5be7aca14e329aaf3c8015c9e-2469813-images-thumbs&amp;n=13">
            <a:extLst>
              <a:ext uri="{FF2B5EF4-FFF2-40B4-BE49-F238E27FC236}">
                <a16:creationId xmlns:a16="http://schemas.microsoft.com/office/drawing/2014/main" id="{53BDD4B7-9DBB-6CFD-14DE-6693A9BC9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7500" r="9687" b="8750"/>
          <a:stretch/>
        </p:blipFill>
        <p:spPr bwMode="auto">
          <a:xfrm rot="3236949">
            <a:off x="1916086" y="4668407"/>
            <a:ext cx="750028" cy="69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s://avatars.mds.yandex.net/i?id=d5f4acf5be7aca14e329aaf3c8015c9e-2469813-images-thumbs&amp;n=13">
            <a:extLst>
              <a:ext uri="{FF2B5EF4-FFF2-40B4-BE49-F238E27FC236}">
                <a16:creationId xmlns:a16="http://schemas.microsoft.com/office/drawing/2014/main" id="{EA6F9520-6583-007E-A3A5-950A4C3F1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7500" r="9687" b="8750"/>
          <a:stretch/>
        </p:blipFill>
        <p:spPr bwMode="auto">
          <a:xfrm rot="19712183">
            <a:off x="4531105" y="476144"/>
            <a:ext cx="735806" cy="6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s://avatars.mds.yandex.net/i?id=d5f4acf5be7aca14e329aaf3c8015c9e-2469813-images-thumbs&amp;n=13">
            <a:extLst>
              <a:ext uri="{FF2B5EF4-FFF2-40B4-BE49-F238E27FC236}">
                <a16:creationId xmlns:a16="http://schemas.microsoft.com/office/drawing/2014/main" id="{47F877DE-9DAA-3947-D49D-0255E406B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7500" r="9687" b="8750"/>
          <a:stretch/>
        </p:blipFill>
        <p:spPr bwMode="auto">
          <a:xfrm rot="19944888">
            <a:off x="5288750" y="486380"/>
            <a:ext cx="735806" cy="6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avatars.mds.yandex.net/i?id=ee3b4821311ea16381d3418efc458d88e951f8be-4360605-images-thumbs&amp;n=13">
            <a:extLst>
              <a:ext uri="{FF2B5EF4-FFF2-40B4-BE49-F238E27FC236}">
                <a16:creationId xmlns:a16="http://schemas.microsoft.com/office/drawing/2014/main" id="{7412F907-8C43-57A8-88A8-377235222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2819">
            <a:off x="1356509" y="507579"/>
            <a:ext cx="619699" cy="69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vatars.mds.yandex.net/i?id=ee3b4821311ea16381d3418efc458d88e951f8be-4360605-images-thumbs&amp;n=13">
            <a:extLst>
              <a:ext uri="{FF2B5EF4-FFF2-40B4-BE49-F238E27FC236}">
                <a16:creationId xmlns:a16="http://schemas.microsoft.com/office/drawing/2014/main" id="{4815A1D5-8CEB-0334-DE08-44D26E81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9406">
            <a:off x="9820003" y="3378200"/>
            <a:ext cx="685714" cy="7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vatars.mds.yandex.net/i?id=ee3b4821311ea16381d3418efc458d88e951f8be-4360605-images-thumbs&amp;n=13">
            <a:extLst>
              <a:ext uri="{FF2B5EF4-FFF2-40B4-BE49-F238E27FC236}">
                <a16:creationId xmlns:a16="http://schemas.microsoft.com/office/drawing/2014/main" id="{06EA25FD-695C-F290-89EA-70307146C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15730">
            <a:off x="9348009" y="396119"/>
            <a:ext cx="685714" cy="7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avatars.mds.yandex.net/i?id=ee3b4821311ea16381d3418efc458d88e951f8be-4360605-images-thumbs&amp;n=13">
            <a:extLst>
              <a:ext uri="{FF2B5EF4-FFF2-40B4-BE49-F238E27FC236}">
                <a16:creationId xmlns:a16="http://schemas.microsoft.com/office/drawing/2014/main" id="{8E4C8DAD-9DD7-A572-07A2-5048B728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7520">
            <a:off x="10333503" y="471630"/>
            <a:ext cx="685714" cy="7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ksyxa\Desktop\kisspng-hard-hats-cap-headgear-clothing-accessories-person-safety-cap-5b2a0e4708bfd1.1368422415294828230359.jpg">
            <a:extLst>
              <a:ext uri="{FF2B5EF4-FFF2-40B4-BE49-F238E27FC236}">
                <a16:creationId xmlns:a16="http://schemas.microsoft.com/office/drawing/2014/main" id="{CA852F03-DE5F-5167-07D1-1C482C4C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111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615">
            <a:off x="2989948" y="163334"/>
            <a:ext cx="966626" cy="9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ksyxa\Desktop\kisspng-hard-hats-cap-headgear-clothing-accessories-person-safety-cap-5b2a0e4708bfd1.1368422415294828230359.jpg">
            <a:extLst>
              <a:ext uri="{FF2B5EF4-FFF2-40B4-BE49-F238E27FC236}">
                <a16:creationId xmlns:a16="http://schemas.microsoft.com/office/drawing/2014/main" id="{D8B7E273-7716-ADA2-AF10-2B769545B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111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182">
            <a:off x="7943948" y="154343"/>
            <a:ext cx="936385" cy="93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3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A39B28-8F08-4E95-8F70-9BD497697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39FC28-9149-4310-969B-E7B5067275E5}"/>
              </a:ext>
            </a:extLst>
          </p:cNvPr>
          <p:cNvSpPr/>
          <p:nvPr/>
        </p:nvSpPr>
        <p:spPr>
          <a:xfrm>
            <a:off x="1364566" y="196947"/>
            <a:ext cx="9650437" cy="146304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фонариком»</a:t>
            </a:r>
          </a:p>
          <a:p>
            <a:pPr algn="just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пройденного материала, отработка предлогов, лексико-грамматических категорий речи. Формирование представлений о профессиях и орудиях труда в машиностроении.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E352F-3789-43F9-A6BC-F0A95425D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49509" r="3804" b="4244"/>
          <a:stretch/>
        </p:blipFill>
        <p:spPr bwMode="auto">
          <a:xfrm flipH="1">
            <a:off x="482061" y="1856934"/>
            <a:ext cx="3615999" cy="227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186936-569E-4D34-9071-2D78F5398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3146" r="3699" b="50488"/>
          <a:stretch/>
        </p:blipFill>
        <p:spPr bwMode="auto">
          <a:xfrm>
            <a:off x="8499073" y="2017236"/>
            <a:ext cx="3210866" cy="211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D7DEF0-0311-4D65-8311-ABD59E244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6" t="20524" r="18029" b="21947"/>
          <a:stretch/>
        </p:blipFill>
        <p:spPr>
          <a:xfrm>
            <a:off x="5112773" y="1912675"/>
            <a:ext cx="2113558" cy="216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1C253D-CB13-48EC-93E7-0D9D375DB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6" t="25725" r="35794" b="39097"/>
          <a:stretch/>
        </p:blipFill>
        <p:spPr>
          <a:xfrm rot="19728184">
            <a:off x="3073807" y="4473769"/>
            <a:ext cx="2157476" cy="187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598BD8-CA1D-42E5-ADE5-1181E1C10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7" t="12094" r="24583" b="8941"/>
          <a:stretch/>
        </p:blipFill>
        <p:spPr>
          <a:xfrm rot="17330280">
            <a:off x="7573344" y="3981202"/>
            <a:ext cx="1760309" cy="273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7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53A1B5-683E-4BF6-9FE4-FC62877FE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8DF6E12-89C9-4EDE-9E98-57C52BD1D55A}"/>
              </a:ext>
            </a:extLst>
          </p:cNvPr>
          <p:cNvSpPr/>
          <p:nvPr/>
        </p:nvSpPr>
        <p:spPr>
          <a:xfrm>
            <a:off x="399310" y="323557"/>
            <a:ext cx="11381773" cy="9770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определении первого и последнего звука в словах; в делении слов на слоги. Развитие фонематического слуха, мышления,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богащение словарного запаса о профессиях и орудиях труда в машиностроении.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1D144-E4F1-427F-BC6B-99DB55C2F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9135" r="8407" b="29100"/>
          <a:stretch/>
        </p:blipFill>
        <p:spPr>
          <a:xfrm rot="10800000">
            <a:off x="4720818" y="1532476"/>
            <a:ext cx="3613060" cy="169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40427F-7705-4E95-B459-D2C7F98C8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" t="19554" r="9709" b="22127"/>
          <a:stretch/>
        </p:blipFill>
        <p:spPr>
          <a:xfrm rot="10800000">
            <a:off x="4666153" y="4359785"/>
            <a:ext cx="3613060" cy="17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C298DE6-9630-4A80-BCFF-876728D1B35C}"/>
              </a:ext>
            </a:extLst>
          </p:cNvPr>
          <p:cNvSpPr/>
          <p:nvPr/>
        </p:nvSpPr>
        <p:spPr>
          <a:xfrm>
            <a:off x="4666152" y="3392103"/>
            <a:ext cx="3722392" cy="4361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«Выделение место звука в слове»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DAD4168-8773-4C57-B698-4398F44A7CEF}"/>
              </a:ext>
            </a:extLst>
          </p:cNvPr>
          <p:cNvSpPr/>
          <p:nvPr/>
        </p:nvSpPr>
        <p:spPr>
          <a:xfrm>
            <a:off x="4847865" y="6200448"/>
            <a:ext cx="3249637" cy="43610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«Деление слов на слоги»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7B4CB55-3A7E-7C56-96F9-F2FD44B4C9FA}"/>
              </a:ext>
            </a:extLst>
          </p:cNvPr>
          <p:cNvSpPr/>
          <p:nvPr/>
        </p:nvSpPr>
        <p:spPr>
          <a:xfrm>
            <a:off x="8756071" y="5751130"/>
            <a:ext cx="3340468" cy="908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1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 – молоток – кувалды – домкрат – токарный станок – кисть – тачка – анкер – ролик – ключи – инженер – распылитель</a:t>
            </a:r>
          </a:p>
          <a:p>
            <a:pPr algn="just"/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33C621-5F9B-61EE-021C-FC45AAD399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7" t="6251" r="17177" b="7543"/>
          <a:stretch/>
        </p:blipFill>
        <p:spPr>
          <a:xfrm rot="16200000">
            <a:off x="9523907" y="910650"/>
            <a:ext cx="1804802" cy="282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E7EC38-6DD8-4337-CCBB-2076DE14E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18" t="10051" r="17545" b="6664"/>
          <a:stretch/>
        </p:blipFill>
        <p:spPr>
          <a:xfrm rot="16200000">
            <a:off x="9580151" y="2781427"/>
            <a:ext cx="1692313" cy="2829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642861-FC9D-CBC9-4DE1-279BC5592814}"/>
              </a:ext>
            </a:extLst>
          </p:cNvPr>
          <p:cNvSpPr/>
          <p:nvPr/>
        </p:nvSpPr>
        <p:spPr>
          <a:xfrm>
            <a:off x="9343093" y="5116232"/>
            <a:ext cx="2166425" cy="43610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«Цепочка слов»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809050-1243-46ED-9D26-CEBC5A4C4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203" y="2659782"/>
            <a:ext cx="3790174" cy="190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12064" y="4767072"/>
            <a:ext cx="3182112" cy="44997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«Паровозик -  помощник»</a:t>
            </a:r>
          </a:p>
        </p:txBody>
      </p:sp>
    </p:spTree>
    <p:extLst>
      <p:ext uri="{BB962C8B-B14F-4D97-AF65-F5344CB8AC3E}">
        <p14:creationId xmlns:p14="http://schemas.microsoft.com/office/powerpoint/2010/main" val="332926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43620A-6D51-66EA-457B-F40C9C779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808" cy="6858000"/>
          </a:xfrm>
          <a:prstGeom prst="rect">
            <a:avLst/>
          </a:prstGeom>
        </p:spPr>
      </p:pic>
      <p:pic>
        <p:nvPicPr>
          <p:cNvPr id="7170" name="Picture 2" descr="C:\Users\ksyxa\Desktop\ТВ\фото\ec3de87a-bc07-4f80-b6e8-cc43b892ccc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1" t="9106" r="11278" b="8689"/>
          <a:stretch/>
        </p:blipFill>
        <p:spPr bwMode="auto">
          <a:xfrm flipV="1">
            <a:off x="5888180" y="1583838"/>
            <a:ext cx="4948407" cy="338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04758F-7456-73ED-5351-F64EC1759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8" y="1298291"/>
            <a:ext cx="4792284" cy="268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9" y="4219875"/>
            <a:ext cx="4671882" cy="250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6363" y="277091"/>
            <a:ext cx="11623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4326" y="152401"/>
            <a:ext cx="7647709" cy="10435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функция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СВЯЗНОЙ РЕЧИ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коммуникативная.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Она осуществляется в двух основных формах – диалог и монолог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56909" y="5245023"/>
            <a:ext cx="7015677" cy="1371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Виммельбух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– это книга для рассмотрения, которая не содержит текст.  В переводе с немецкого – «изобилующая, мельтешащая книга»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Виммельбух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универсальный инструмент для развития речи.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112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649</Words>
  <Application>Microsoft Office PowerPoint</Application>
  <PresentationFormat>Широкоэкранный</PresentationFormat>
  <Paragraphs>117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Bahnschrift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 С помощью этого пособия дети становиться заинтересованными, поскольку не видят его содержания.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m311069</dc:creator>
  <cp:lastModifiedBy>m311069</cp:lastModifiedBy>
  <cp:revision>80</cp:revision>
  <dcterms:created xsi:type="dcterms:W3CDTF">2022-04-17T16:23:45Z</dcterms:created>
  <dcterms:modified xsi:type="dcterms:W3CDTF">2023-04-24T16:09:51Z</dcterms:modified>
</cp:coreProperties>
</file>