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2" r:id="rId2"/>
    <p:sldId id="259" r:id="rId3"/>
    <p:sldId id="273" r:id="rId4"/>
    <p:sldId id="274" r:id="rId5"/>
    <p:sldId id="311" r:id="rId6"/>
    <p:sldId id="277" r:id="rId7"/>
    <p:sldId id="278" r:id="rId8"/>
    <p:sldId id="282" r:id="rId9"/>
    <p:sldId id="275" r:id="rId10"/>
    <p:sldId id="276" r:id="rId11"/>
    <p:sldId id="283" r:id="rId12"/>
    <p:sldId id="284" r:id="rId13"/>
    <p:sldId id="285" r:id="rId14"/>
    <p:sldId id="279" r:id="rId15"/>
    <p:sldId id="303" r:id="rId16"/>
    <p:sldId id="304" r:id="rId17"/>
    <p:sldId id="305" r:id="rId18"/>
    <p:sldId id="306" r:id="rId19"/>
    <p:sldId id="287" r:id="rId20"/>
    <p:sldId id="288" r:id="rId21"/>
    <p:sldId id="289" r:id="rId22"/>
    <p:sldId id="270" r:id="rId23"/>
    <p:sldId id="309" r:id="rId24"/>
    <p:sldId id="290" r:id="rId25"/>
    <p:sldId id="291" r:id="rId26"/>
    <p:sldId id="286" r:id="rId27"/>
    <p:sldId id="268" r:id="rId28"/>
    <p:sldId id="292" r:id="rId29"/>
    <p:sldId id="294" r:id="rId30"/>
    <p:sldId id="295" r:id="rId31"/>
    <p:sldId id="310" r:id="rId32"/>
    <p:sldId id="301" r:id="rId33"/>
    <p:sldId id="29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195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>
        <p:scale>
          <a:sx n="62" d="100"/>
          <a:sy n="62" d="100"/>
        </p:scale>
        <p:origin x="-1596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2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FCE6B3-CBE9-4B30-8A8A-113C36841C7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763AE-1232-4CA7-8561-BDFB6D6FA7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78BBE36C-30B5-4B85-AEB8-90857F917860}" type="slidenum">
              <a:rPr lang="ru-RU" altLang="ru-RU" smtClean="0"/>
              <a:pPr eaLnBrk="1" hangingPunct="1"/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B4B5D198-A59B-4469-B87E-DF4C50098CBC}" type="slidenum">
              <a:rPr lang="ru-RU" altLang="ru-RU" smtClean="0"/>
              <a:pPr eaLnBrk="1" hangingPunct="1"/>
              <a:t>26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2D10D30F-7A4A-4304-8337-C892A6FB6FC7}" type="slidenum">
              <a:rPr lang="ru-RU" altLang="ru-RU" smtClean="0"/>
              <a:pPr eaLnBrk="1" hangingPunct="1"/>
              <a:t>28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2D10D30F-7A4A-4304-8337-C892A6FB6FC7}" type="slidenum">
              <a:rPr lang="ru-RU" altLang="ru-RU" smtClean="0"/>
              <a:pPr eaLnBrk="1" hangingPunct="1"/>
              <a:t>32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55828-46B6-420A-9E5E-79DAA166B1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7ABB3-DF05-4CDF-A38D-09488F6EAC8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E43D5-7268-49BC-86F3-CF8C7D0F0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42966"/>
            <a:ext cx="9144000" cy="7500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hlink"/>
              </a:buClr>
              <a:buSzPct val="25000"/>
            </a:pPr>
            <a:r>
              <a:rPr lang="ru-RU" altLang="ru-RU" sz="2600" b="1" dirty="0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Использование «Умной гимнастики для мозга и тела»</a:t>
            </a:r>
            <a:r>
              <a:rPr lang="ru-RU" altLang="ru-RU" sz="2800" b="1" dirty="0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 на занятиях в творческих коллективах.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571612"/>
            <a:ext cx="678661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2600" b="1" dirty="0" err="1" smtClean="0">
                <a:solidFill>
                  <a:srgbClr val="C000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Кинезиологические</a:t>
            </a:r>
            <a:r>
              <a:rPr lang="ru-RU" altLang="ru-RU" sz="2600" b="1" dirty="0" smtClean="0">
                <a:solidFill>
                  <a:srgbClr val="C000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 упражнения как средство активизации межполушарного взаимодействия и стимулирования познавательной активности у детей.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14678" y="5143512"/>
            <a:ext cx="50720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A1953"/>
                </a:solidFill>
                <a:latin typeface="Times New Roman" pitchFamily="18" charset="0"/>
                <a:cs typeface="Times New Roman" pitchFamily="18" charset="0"/>
              </a:rPr>
              <a:t>Презентация педагога-психолога, </a:t>
            </a:r>
            <a:r>
              <a:rPr lang="ru-RU" sz="2000" b="1" dirty="0" err="1" smtClean="0">
                <a:solidFill>
                  <a:srgbClr val="3A1953"/>
                </a:solidFill>
                <a:latin typeface="Times New Roman" pitchFamily="18" charset="0"/>
                <a:cs typeface="Times New Roman" pitchFamily="18" charset="0"/>
              </a:rPr>
              <a:t>педагога-дополнительного</a:t>
            </a:r>
            <a:r>
              <a:rPr lang="ru-RU" sz="2000" b="1" dirty="0" smtClean="0">
                <a:solidFill>
                  <a:srgbClr val="3A1953"/>
                </a:solidFill>
                <a:latin typeface="Times New Roman" pitchFamily="18" charset="0"/>
                <a:cs typeface="Times New Roman" pitchFamily="18" charset="0"/>
              </a:rPr>
              <a:t> образования МБОУ ДО «Дом детского творчества»  Аксёнова А. И.</a:t>
            </a:r>
            <a:endParaRPr lang="ru-RU" sz="2000" b="1" dirty="0">
              <a:solidFill>
                <a:srgbClr val="3A195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Shape 61"/>
          <p:cNvSpPr>
            <a:spLocks noGrp="1"/>
          </p:cNvSpPr>
          <p:nvPr>
            <p:ph type="subTitle" idx="1"/>
          </p:nvPr>
        </p:nvSpPr>
        <p:spPr>
          <a:xfrm>
            <a:off x="468313" y="115888"/>
            <a:ext cx="8382000" cy="5486400"/>
          </a:xfrm>
        </p:spPr>
        <p:txBody>
          <a:bodyPr tIns="45700" bIns="45700"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buSzPct val="25000"/>
              <a:buFont typeface="Tahoma" pitchFamily="34" charset="0"/>
              <a:buNone/>
            </a:pPr>
            <a:endParaRPr lang="en-US" altLang="ru-RU" sz="4800" b="1" dirty="0" smtClean="0">
              <a:solidFill>
                <a:srgbClr val="006300"/>
              </a:solidFill>
              <a:latin typeface="Times New Roman" pitchFamily="18" charset="0"/>
              <a:cs typeface="Tahoma" pitchFamily="34" charset="0"/>
              <a:sym typeface="Tahoma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SzPct val="25000"/>
              <a:buFont typeface="Tahoma" pitchFamily="34" charset="0"/>
              <a:buNone/>
            </a:pPr>
            <a:r>
              <a:rPr lang="en-US" altLang="ru-RU" sz="4800" b="1" dirty="0" err="1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Кинезиология</a:t>
            </a:r>
            <a:r>
              <a:rPr lang="en-US" altLang="ru-RU" sz="4800" b="1" dirty="0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 – </a:t>
            </a:r>
            <a:r>
              <a:rPr lang="en-US" altLang="ru-RU" sz="4800" b="1" dirty="0" err="1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наука</a:t>
            </a:r>
            <a:r>
              <a:rPr lang="en-US" altLang="ru-RU" sz="4800" b="1" dirty="0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, </a:t>
            </a:r>
            <a:r>
              <a:rPr lang="en-US" altLang="ru-RU" sz="4800" b="1" dirty="0" err="1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изучающая</a:t>
            </a:r>
            <a:r>
              <a:rPr lang="en-US" altLang="ru-RU" sz="4800" b="1" dirty="0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altLang="ru-RU" sz="4800" b="1" dirty="0" err="1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развитие</a:t>
            </a:r>
            <a:r>
              <a:rPr lang="en-US" altLang="ru-RU" sz="4800" b="1" dirty="0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altLang="ru-RU" sz="4800" b="1" dirty="0" err="1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головного</a:t>
            </a:r>
            <a:r>
              <a:rPr lang="en-US" altLang="ru-RU" sz="4800" b="1" dirty="0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altLang="ru-RU" sz="4800" b="1" dirty="0" err="1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мозга</a:t>
            </a:r>
            <a:r>
              <a:rPr lang="en-US" altLang="ru-RU" sz="4800" b="1" dirty="0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altLang="ru-RU" sz="4800" b="1" dirty="0" err="1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через</a:t>
            </a:r>
            <a:r>
              <a:rPr lang="en-US" altLang="ru-RU" sz="4800" b="1" dirty="0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 </a:t>
            </a:r>
            <a:r>
              <a:rPr lang="en-US" altLang="ru-RU" sz="4800" b="1" dirty="0" err="1" smtClean="0">
                <a:solidFill>
                  <a:srgbClr val="006300"/>
                </a:solidFill>
                <a:latin typeface="Times New Roman" pitchFamily="18" charset="0"/>
                <a:cs typeface="Tahoma" pitchFamily="34" charset="0"/>
                <a:sym typeface="Tahoma" pitchFamily="34" charset="0"/>
              </a:rPr>
              <a:t>движения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ahoma" pitchFamily="34" charset="0"/>
                <a:sym typeface="Arial" charset="0"/>
              </a:rPr>
              <a:t>.</a:t>
            </a:r>
            <a:r>
              <a:rPr lang="ru-RU" altLang="ru-RU" sz="4800" dirty="0" smtClean="0">
                <a:solidFill>
                  <a:srgbClr val="000000"/>
                </a:solidFill>
                <a:latin typeface="Arial" charset="0"/>
                <a:cs typeface="Tahoma" pitchFamily="34" charset="0"/>
                <a:sym typeface="Arial" charset="0"/>
              </a:rPr>
              <a:t> </a:t>
            </a:r>
            <a:endParaRPr lang="en-US" altLang="ru-RU" sz="2300" dirty="0" smtClean="0">
              <a:solidFill>
                <a:srgbClr val="006300"/>
              </a:solidFill>
              <a:latin typeface="Times New Roman" pitchFamily="18" charset="0"/>
              <a:cs typeface="Tahoma" pitchFamily="34" charset="0"/>
              <a:sym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28600"/>
            <a:ext cx="8229600" cy="452596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Специальные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кинезиологические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упражнения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позволяют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создать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новые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нейронные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связи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и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улучшить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работу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головного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мозга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,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отвечающего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за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развитие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психических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процессов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, в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том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числе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речи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и </a:t>
            </a:r>
            <a:r>
              <a:rPr lang="en-US" altLang="ru-RU" sz="28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интеллекта</a:t>
            </a:r>
            <a:r>
              <a:rPr lang="en-US" alt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.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218"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134939"/>
            <a:ext cx="828680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Виды упражнений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Растяжки –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нормализуют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гипертонус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гипотонус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мышц опорно- двигательного аппарата. 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Дыхательные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упражнения – улучшают ритмику организма, развивают самоконтроль и произвольность. 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Глазодвигательные упражнения – позволяют расширить поле зрения, улучшить восприятие, развивают межполушарное взаимодействие и повышают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энергетизацию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организма. 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Телесные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движения – развивают межполушарное взаимодействие, снимаются непроизвольные, непреднамеренные движения и мышечные зажимы.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Упражнение для развития мелкой моторики – стимулируют речевые зоны головного мозга. 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Массаж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воздействует на биологически активные точки. 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релаксацию – способствуют расслаблению, снятию напряжения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218"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472" y="-3175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результативности коррекционно-развивающей работы необходимо учитывать определенные условия</a:t>
            </a:r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должен свободно владеть упражнениями.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упражнения разучивают сначала поочерёдно каждой рукой, затем двумя руками вместе.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Периодичность - ежедневно, без пропусков (детей с раннего возраста учить выполнять пальчиковые игры от простого к сложному).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занятий – утро, день.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проводят как в индивидуальной, так и в групповой формах, в зависимости от целей и задач, которые вы ставите перед детьми.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занятий от 10- 15 минут.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упражнение не должно занимать более 2 минут.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проводятся по специально разработанным комплексам.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комплексов упражнения можно менять местами.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проводятся в доброжелательной обстановке.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детей требуется точное выполнение упражнений.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проводятся стоя или сидя за столом.</a:t>
            </a: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 занятий по одному комплексу составляет две недели.</a:t>
            </a:r>
          </a:p>
        </p:txBody>
      </p:sp>
    </p:spTree>
    <p:extLst>
      <p:ext uri="{BB962C8B-B14F-4D97-AF65-F5344CB8AC3E}">
        <p14:creationId xmlns:p14="http://schemas.microsoft.com/office/powerpoint/2010/main" xmlns="" val="1971519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42968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154" y="0"/>
            <a:ext cx="9192153" cy="689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lide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218"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2625" y="381000"/>
            <a:ext cx="7958138" cy="1193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Скатывание шарика из пластилина обеими руками одновременно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2701925" y="3698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7523163" y="3657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1511" name="Picture 6" descr="2015-01-13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643050"/>
            <a:ext cx="5715040" cy="36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928802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Понимание, великодушие,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милосердие, терпимость и вера в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ребёнка – вот  наши главные лекарства.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ещё – яркая, наполненная трудом,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общением и заботой о других, жизнь.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Дубровский А.А</a:t>
            </a:r>
            <a:r>
              <a:rPr lang="ru-RU" sz="1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/>
            </a:r>
            <a:br>
              <a:rPr lang="ru-RU" sz="16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endParaRPr lang="ru-RU" sz="1600" dirty="0"/>
          </a:p>
        </p:txBody>
      </p:sp>
      <p:pic>
        <p:nvPicPr>
          <p:cNvPr id="8" name="Содержимое 7" descr="hello_html_m3df505e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428736"/>
            <a:ext cx="6357982" cy="5214974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218"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28433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7" name="Rectangle 7"/>
          <p:cNvSpPr>
            <a:spLocks noChangeArrowheads="1"/>
          </p:cNvSpPr>
          <p:nvPr/>
        </p:nvSpPr>
        <p:spPr bwMode="auto">
          <a:xfrm>
            <a:off x="5600700" y="37576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" name="TextBox 4"/>
          <p:cNvSpPr txBox="1"/>
          <p:nvPr/>
        </p:nvSpPr>
        <p:spPr>
          <a:xfrm>
            <a:off x="381000" y="228600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Телесные упражнения</a:t>
            </a:r>
          </a:p>
          <a:p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Односторонние</a:t>
            </a:r>
          </a:p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синхронизация работы полушарий головного мозга, улучшение психоэмоционального состояния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координация движений,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самооценки.</a:t>
            </a:r>
          </a:p>
          <a:p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Я- хороший» (смена движений)</a:t>
            </a:r>
          </a:p>
        </p:txBody>
      </p:sp>
      <p:pic>
        <p:nvPicPr>
          <p:cNvPr id="6" name="Рисунок 5" descr="IMG_20210323_153342.jpg"/>
          <p:cNvPicPr>
            <a:picLocks noChangeAspect="1"/>
          </p:cNvPicPr>
          <p:nvPr/>
        </p:nvPicPr>
        <p:blipFill>
          <a:blip r:embed="rId3" cstate="print"/>
          <a:srcRect l="2132" t="17073"/>
          <a:stretch>
            <a:fillRect/>
          </a:stretch>
        </p:blipFill>
        <p:spPr>
          <a:xfrm>
            <a:off x="2285984" y="2857496"/>
            <a:ext cx="4136582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218"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457200" y="274637"/>
            <a:ext cx="8229600" cy="165416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Перекрёстные упражнения</a:t>
            </a:r>
          </a:p>
          <a:p>
            <a:pPr eaLnBrk="1" hangingPunct="1">
              <a:defRPr/>
            </a:pPr>
            <a:endParaRPr lang="ru-RU" altLang="ru-RU" sz="1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altLang="ru-RU" sz="1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altLang="ru-RU" sz="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altLang="ru-RU" sz="1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altLang="ru-RU" sz="1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defRPr/>
            </a:pPr>
            <a:r>
              <a:rPr lang="ru-RU" alt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«Ухо-нос» (с хлопком и без).   Попеременное движение рук.</a:t>
            </a:r>
          </a:p>
          <a:p>
            <a:pPr algn="l" eaLnBrk="1" hangingPunct="1">
              <a:defRPr/>
            </a:pPr>
            <a:endParaRPr lang="ru-RU" altLang="ru-RU" sz="1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defRPr/>
            </a:pPr>
            <a:endParaRPr lang="ru-RU" altLang="ru-RU" sz="1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defRPr/>
            </a:pPr>
            <a:endParaRPr lang="ru-RU" altLang="ru-RU" sz="1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defRPr/>
            </a:pPr>
            <a:endParaRPr lang="ru-RU" altLang="ru-RU" sz="1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685800"/>
            <a:ext cx="8077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Эти упражнения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интегрируют работу полушарий головного мозга, способствуют развитию координации движений и ориентировки в пространстве, делают более успешными приобретение навыков чтения, письма, слушания, усвоения новой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информации.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214554"/>
            <a:ext cx="46434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Левой рукой возьмитесь за кончик носа, а правой рукой – за противоположное ухо. Одновременно отпустите ухо и нос, хлопните в ладоши, поменяйте положение рук с точностью до наоборот. </a:t>
            </a:r>
          </a:p>
        </p:txBody>
      </p:sp>
      <p:pic>
        <p:nvPicPr>
          <p:cNvPr id="1026" name="Picture 2" descr="C:\Users\PDO\Desktop\выступление\фото\IMG-20210322-WA0011.jpg"/>
          <p:cNvPicPr>
            <a:picLocks noChangeAspect="1" noChangeArrowheads="1"/>
          </p:cNvPicPr>
          <p:nvPr/>
        </p:nvPicPr>
        <p:blipFill>
          <a:blip r:embed="rId3"/>
          <a:srcRect l="22651" t="5263" r="3743" b="22807"/>
          <a:stretch>
            <a:fillRect/>
          </a:stretch>
        </p:blipFill>
        <p:spPr bwMode="auto">
          <a:xfrm>
            <a:off x="0" y="3643314"/>
            <a:ext cx="4214842" cy="3214686"/>
          </a:xfrm>
          <a:prstGeom prst="rect">
            <a:avLst/>
          </a:prstGeom>
          <a:noFill/>
        </p:spPr>
      </p:pic>
      <p:pic>
        <p:nvPicPr>
          <p:cNvPr id="2050" name="Picture 2" descr="C:\Users\PDO\Desktop\выступление\фото\IMG-20210322-WA0040.jpg"/>
          <p:cNvPicPr>
            <a:picLocks noChangeAspect="1" noChangeArrowheads="1"/>
          </p:cNvPicPr>
          <p:nvPr/>
        </p:nvPicPr>
        <p:blipFill>
          <a:blip r:embed="rId4"/>
          <a:srcRect l="18359" t="15517" r="38867" b="49217"/>
          <a:stretch>
            <a:fillRect/>
          </a:stretch>
        </p:blipFill>
        <p:spPr bwMode="auto">
          <a:xfrm>
            <a:off x="3929058" y="3643314"/>
            <a:ext cx="5214942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306388" y="381000"/>
            <a:ext cx="8620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Кинезиологическое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упражнение «Пила»</a:t>
            </a:r>
          </a:p>
        </p:txBody>
      </p:sp>
      <p:pic>
        <p:nvPicPr>
          <p:cNvPr id="6" name="Рисунок 5" descr="20210320_1219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214422"/>
            <a:ext cx="6572264" cy="4929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218"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28433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7" name="Rectangle 7"/>
          <p:cNvSpPr>
            <a:spLocks noChangeArrowheads="1"/>
          </p:cNvSpPr>
          <p:nvPr/>
        </p:nvSpPr>
        <p:spPr bwMode="auto">
          <a:xfrm>
            <a:off x="5600700" y="37576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14291"/>
            <a:ext cx="857256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«Слон».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наиболее интегрирующее упражнение. «Гимн мозга». Балансирует всю систему «интеллект-тело», стимулирует и восстанавливает нервные сети, способствует концентрации внимания.  Укрепляет наружные глазные мышцы, снимает напряжение после работы на компьютере, снимает напряжение и боль в спине.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285992"/>
            <a:ext cx="79296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Исходное положение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стоя. Встаньте в расслабленную позу. Колени слегка согнуты. Наклоните голову к плечу. От этого плеча вытяните руку вперёд, как хобот. Рука рисует «Ленивую восьмёрку», начиная от центра зрительного поля вверх и против часовой стрелки; при этом глаза следят за движением кончиков пальцев. Упражнение выполнять медленно от трёх до пяти раз левой рукой, прижатой к левому уху, и столько же раз правой рукой, прижатой к правому уху.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-38100" y="0"/>
            <a:ext cx="9182100" cy="710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720" y="214291"/>
            <a:ext cx="8858280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Глазодвигательные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</a:t>
            </a:r>
          </a:p>
          <a:p>
            <a:r>
              <a:rPr lang="ru-RU" sz="15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упражнение активизирует и балансирует всю целостную систему организма "интеллект-тело", улучшает концентрацию внимания. Под влиянием гимнастики мозга в организме наступают самые разнообразные положительные структурные и функциональные изменения. Подвижность и пластичность нервных процессов осуществляется на более высоком уровне. Данная методика позволяет выявить скрытые способности детей с ОВЗ и расширить границы возможностей их мозга.</a:t>
            </a:r>
            <a:endParaRPr lang="ru-RU" sz="1500" u="sng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u="sng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«Ленивый слон»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46" t="16165"/>
          <a:stretch/>
        </p:blipFill>
        <p:spPr bwMode="auto">
          <a:xfrm>
            <a:off x="3143240" y="3489570"/>
            <a:ext cx="4079543" cy="3368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85786" y="1928802"/>
            <a:ext cx="78581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Ленивый слон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Это одно из наиболее интегрирующих упражнений гимнастики мозга. При его выполнении ухо надо прижать к плечу так плотно, чтоб между ними можно было держать лист бумаги. Затем одна рука вытягивается как хобот. Глаза следят за движениями кончиков пальцев, а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рука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рисует горизонтальную восьмёрку, начиная от центра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зрительного поля и идя вверх против часовой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стрелки. Упражнение выполняется медленно, 3-5 раз каждой рукой. 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91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218"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43000" y="152400"/>
            <a:ext cx="685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</a:t>
            </a:r>
            <a:endParaRPr lang="ru-RU" altLang="ru-RU" sz="2800" b="1" u="sng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800" b="1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altLang="ru-RU" sz="2800" b="1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глазодвигательных упражнений</a:t>
            </a:r>
            <a:endParaRPr lang="ru-RU" sz="2800" dirty="0"/>
          </a:p>
        </p:txBody>
      </p:sp>
      <p:pic>
        <p:nvPicPr>
          <p:cNvPr id="3" name="Picture 6" descr="gl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43050" y="2100263"/>
            <a:ext cx="6057900" cy="3524250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02387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304800"/>
            <a:ext cx="51816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b="1" u="sng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ЗЕРКАЛЬНОЕ РИСОВАНИЕ</a:t>
            </a:r>
            <a:r>
              <a:rPr lang="ru-RU" alt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53627"/>
          <a:stretch/>
        </p:blipFill>
        <p:spPr bwMode="auto">
          <a:xfrm>
            <a:off x="0" y="-15875"/>
            <a:ext cx="9144000" cy="687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214942" y="950913"/>
            <a:ext cx="3643338" cy="52629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>
              <a:defRPr/>
            </a:pPr>
            <a:endParaRPr lang="ru-RU" altLang="ru-RU" sz="2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ru-RU" alt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Улучшает координацию «рука-глаз» и выполнение творческих заданий.</a:t>
            </a:r>
          </a:p>
          <a:p>
            <a:pPr algn="l">
              <a:defRPr/>
            </a:pPr>
            <a:r>
              <a:rPr lang="ru-RU" alt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Интегрирует работу обоих полушарий мозга, </a:t>
            </a:r>
          </a:p>
          <a:p>
            <a:pPr algn="l">
              <a:defRPr/>
            </a:pPr>
            <a:r>
              <a:rPr lang="ru-RU" alt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развитию координации</a:t>
            </a:r>
          </a:p>
          <a:p>
            <a:pPr algn="l">
              <a:defRPr/>
            </a:pPr>
            <a:r>
              <a:rPr lang="ru-RU" alt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движений всего тела,</a:t>
            </a:r>
          </a:p>
          <a:p>
            <a:pPr algn="l">
              <a:defRPr/>
            </a:pPr>
            <a:r>
              <a:rPr lang="ru-RU" alt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творческому</a:t>
            </a:r>
          </a:p>
          <a:p>
            <a:pPr algn="l">
              <a:defRPr/>
            </a:pPr>
            <a:r>
              <a:rPr lang="ru-RU" alt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самовыражению, </a:t>
            </a:r>
          </a:p>
          <a:p>
            <a:pPr algn="l">
              <a:defRPr/>
            </a:pPr>
            <a:r>
              <a:rPr lang="ru-RU" altLang="ru-RU" sz="2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пространственному видению</a:t>
            </a:r>
            <a:r>
              <a:rPr lang="ru-RU" alt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>
              <a:defRPr/>
            </a:pPr>
            <a:endParaRPr lang="ru-RU" alt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93961" y="258524"/>
            <a:ext cx="487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Зеркальное рисование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IMG-20210322-WA0006.jpg"/>
          <p:cNvPicPr>
            <a:picLocks noChangeAspect="1"/>
          </p:cNvPicPr>
          <p:nvPr/>
        </p:nvPicPr>
        <p:blipFill>
          <a:blip r:embed="rId4"/>
          <a:srcRect l="25295" t="7808"/>
          <a:stretch>
            <a:fillRect/>
          </a:stretch>
        </p:blipFill>
        <p:spPr>
          <a:xfrm>
            <a:off x="357158" y="1785926"/>
            <a:ext cx="4556846" cy="4204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7"/>
          <p:cNvSpPr>
            <a:spLocks noChangeArrowheads="1"/>
          </p:cNvSpPr>
          <p:nvPr/>
        </p:nvSpPr>
        <p:spPr bwMode="auto">
          <a:xfrm>
            <a:off x="457200" y="274638"/>
            <a:ext cx="82296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sz="4000" b="1"/>
              <a:t>   «Лезгинка».</a:t>
            </a:r>
            <a:endParaRPr lang="ru-RU" sz="4000" b="1">
              <a:solidFill>
                <a:schemeClr val="tx2"/>
              </a:solidFill>
            </a:endParaRPr>
          </a:p>
        </p:txBody>
      </p:sp>
      <p:sp>
        <p:nvSpPr>
          <p:cNvPr id="11268" name="Rectangle 18"/>
          <p:cNvSpPr>
            <a:spLocks noChangeArrowheads="1"/>
          </p:cNvSpPr>
          <p:nvPr/>
        </p:nvSpPr>
        <p:spPr bwMode="auto">
          <a:xfrm>
            <a:off x="304800" y="1066800"/>
            <a:ext cx="8686800" cy="505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ru-RU" sz="3200" dirty="0"/>
          </a:p>
          <a:p>
            <a:pPr marL="342900" indent="-342900" algn="l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ru-RU" sz="3200" dirty="0"/>
          </a:p>
          <a:p>
            <a:pPr marL="342900" indent="-342900" algn="l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dirty="0"/>
              <a:t>    Левую руку сложите в кулак, большой палец отставьте в сторону, кулак разверните пальцами к себе. Правой рукой прямой ладонью в горизонтальном положении прикоснитесь к мизинцу левой. После этого одновременно смените положение правой и левой рук. Повторите 6-8 раз. Добивайтесь высокой скорости смены положений.</a:t>
            </a: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invGray">
          <a:xfrm>
            <a:off x="4876800" y="274638"/>
            <a:ext cx="3397250" cy="189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218"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-794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 rot="10800000" flipH="1" flipV="1">
            <a:off x="2089150" y="-16969"/>
            <a:ext cx="537845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Массаж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 активных точек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4163" y="609600"/>
            <a:ext cx="820271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мнению психологов, "думающий колпак"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будет полезен детям перед началом занятий, так как поможет быстро сконцентрировать внимание. Эти движения обостряют слух, помогают работе кратковременной памяти, повышают умственные и физические способности. Кстати, они отлично улучшают равновесие. Упражнение также весьма кстати перед публичными выступлениями и для сосредоточения при работе с компьютером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«Думающий колпак»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масаж ушек.jpg"/>
          <p:cNvPicPr>
            <a:picLocks noChangeAspect="1"/>
          </p:cNvPicPr>
          <p:nvPr/>
        </p:nvPicPr>
        <p:blipFill>
          <a:blip r:embed="rId4" cstate="print"/>
          <a:srcRect l="11718" t="20833" r="10937" b="32292"/>
          <a:stretch>
            <a:fillRect/>
          </a:stretch>
        </p:blipFill>
        <p:spPr>
          <a:xfrm>
            <a:off x="857224" y="2285992"/>
            <a:ext cx="7072362" cy="371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570"/>
            <a:ext cx="8229600" cy="42763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3200" b="1" u="sng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altLang="ru-RU" sz="3200" b="1" u="sng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sz="3200" b="1" u="sng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altLang="ru-RU" sz="3200" b="1" u="sng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sz="3200" b="1" u="sng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altLang="ru-RU" sz="3200" b="1" u="sng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alt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</a:t>
            </a:r>
            <a:r>
              <a:rPr lang="ru-RU" altLang="ru-RU" sz="2800" b="1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улучшают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ритмику организма, развивают самоконтроль и произвольность. </a:t>
            </a:r>
            <a:br>
              <a:rPr lang="ru-RU" sz="18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32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029" y="1219200"/>
            <a:ext cx="3599999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9200"/>
            <a:ext cx="388620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63111"/>
            <a:ext cx="3886200" cy="277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029" y="3885221"/>
            <a:ext cx="3600000" cy="2857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28400"/>
          <a:stretch/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8554" y="214290"/>
            <a:ext cx="1986891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SzPct val="25000"/>
              <a:defRPr/>
            </a:pPr>
            <a:r>
              <a:rPr lang="ru-RU" alt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АКТУАЛЬНОСТЬ</a:t>
            </a:r>
            <a:endParaRPr lang="en-US" alt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Tahoma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428596" y="571480"/>
            <a:ext cx="8429684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SzPct val="25000"/>
              <a:defRPr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 За последние годы 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возрос 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процент детей с недостаточной речевой активностью. Это накладывает отпечаток на формирование у детей сенсорной, интеллектуальной и волевой сферы, незрелость психических процессов, пространственные нарушения, расстройства в эмоционально-волевой, личностной сферах, снижение работоспособности, общая соматическая </a:t>
            </a:r>
            <a:r>
              <a:rPr lang="ru-RU" alt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ослабленность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, отставание в развитии двигательной сферы, которая характеризуется плохой координацией движений. </a:t>
            </a:r>
          </a:p>
          <a:p>
            <a:pPr algn="just">
              <a:buSzPct val="25000"/>
              <a:defRPr/>
            </a:pPr>
            <a:endParaRPr lang="ru-RU" alt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sym typeface="Tahoma" pitchFamily="34" charset="0"/>
            </a:endParaRPr>
          </a:p>
          <a:p>
            <a:pPr algn="just">
              <a:buSzPct val="25000"/>
              <a:defRPr/>
            </a:pP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	Эти проблемы натолкнули на необходимость поиска новых развивающих, коррекционных, оздоровительных направлений в работе с детьми</a:t>
            </a:r>
            <a:r>
              <a:rPr lang="ru-RU" alt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Tahoma" pitchFamily="34" charset="0"/>
              </a:rPr>
              <a:t>.. </a:t>
            </a:r>
            <a:endParaRPr lang="ru-RU" alt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sym typeface="Tahoma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-34119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800" y="381000"/>
            <a:ext cx="8709781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релаксацию</a:t>
            </a:r>
            <a:r>
              <a:rPr lang="ru-RU" alt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Расслабление, снятие напряжения</a:t>
            </a:r>
          </a:p>
          <a:p>
            <a:pPr>
              <a:defRPr/>
            </a:pP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defRPr/>
            </a:pPr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«Ковёр-самолёт»                «Путешествие на облаке»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3143248"/>
            <a:ext cx="4464000" cy="327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42966"/>
            <a:ext cx="9144000" cy="7500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596" y="0"/>
            <a:ext cx="82153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Человек может мыслить, сидя неподвижно. Однако для закрепления мысли необходимо движение. </a:t>
            </a:r>
          </a:p>
          <a:p>
            <a:pPr algn="just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И. П. Павлов считал, что любая мысль заканчивается движением. Именно поэтому многим людям легче мыслить при повторяющихся физических действиях, например ходьбе, покачивании ногой, постукивании карандашом по столу и др. На двигательной активности построены все нейропсихологические коррекционно-развивающие и формирующие программы! </a:t>
            </a:r>
          </a:p>
          <a:p>
            <a:pPr algn="just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Таким образом, роль стимула развития центральной нервной системы, всех психических процессов, и в частности речи, играет формирование и совершенствование общей моторики,  тонкой моторики кисти и пальцев рук.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218"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-794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14480" y="214290"/>
            <a:ext cx="5214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«Движение может заменить лекарство – но ни одно лекарство не заменит движения».                                                                                                                                            </a:t>
            </a:r>
            <a:r>
              <a:rPr lang="ru-RU" sz="1200" dirty="0" smtClean="0"/>
              <a:t>Ж. Тассо.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1357298"/>
            <a:ext cx="578647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Человеку для закрепления мысли необходимо движение.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Запомните, что неподвижный ребёнок не обучаем!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Не ругайте его за излишнюю двигательную активность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на занятиях!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invGray">
          <a:xfrm>
            <a:off x="-214346" y="0"/>
            <a:ext cx="2505076" cy="2352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invGray">
          <a:xfrm>
            <a:off x="7215206" y="2357430"/>
            <a:ext cx="1146175" cy="1176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228600"/>
            <a:ext cx="7467600" cy="47244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endParaRPr lang="ru-RU" altLang="ru-RU" sz="4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 eaLnBrk="1" hangingPunct="1">
              <a:buFontTx/>
              <a:buNone/>
              <a:defRPr/>
            </a:pPr>
            <a:endParaRPr lang="ru-RU" altLang="ru-RU" sz="4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 eaLnBrk="1" hangingPunct="1">
              <a:buFontTx/>
              <a:buNone/>
              <a:defRPr/>
            </a:pPr>
            <a:r>
              <a:rPr lang="ru-RU" altLang="ru-RU" sz="4800" b="1" dirty="0" smtClean="0">
                <a:solidFill>
                  <a:schemeClr val="accent3">
                    <a:lumMod val="50000"/>
                  </a:schemeClr>
                </a:solidFill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28400"/>
          <a:stretch/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58" y="474345"/>
            <a:ext cx="835824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Активизация различных отделов коры  головного мозга,  развитие межполушарного взаимодействия, способствующее активизации мыслительной деятельности, повышению возможностей человека, путём использования ресурсов, заключённых в теле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межполушарной специализации.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Синхронизация работы полушарий.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общей и мелкой моторики.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памяти, внимания, воображения, мышления.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речи.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произвольности.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Снятие мышечной напряженности.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положительного эмоционального настроя.</a:t>
            </a:r>
          </a:p>
          <a:p>
            <a:pPr lvl="0" algn="just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дислексии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6328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reen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28400"/>
          <a:stretch/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1" y="152400"/>
            <a:ext cx="8143933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мозг человека состоит из двух полушарий.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По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исследованиям физиологов правое полушарие головного мозга – гуманитарное, образное, творческое – отвечает за тело, координацию движений, пространственное зрительное и кинестетическое восприятие. Левое полушарие головного мозга – математическое, знаковое, речевое, логическое, аналитическое – отвечает за восприятие  слуховой информации, постановку целей и построений программ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динство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мозга складывается из деятельности двух его полушарий, тесно связанных между собой системой нервных волокон (мозолистое тело, межполушарные связи).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мнению нейрофизиологов  и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кинезиологов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межполушарного взаимодействия является основой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интеллекта.</a:t>
            </a:r>
          </a:p>
          <a:p>
            <a:pPr algn="just">
              <a:lnSpc>
                <a:spcPct val="150000"/>
              </a:lnSpc>
            </a:pP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0690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28400"/>
          <a:stretch/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879475" y="15922"/>
            <a:ext cx="8229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alt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Обучая левое полушарие, вы обучаете только левое полушарие. Обучая правое полушарие, вы обучаете весь мозг!                                                                                                  </a:t>
            </a:r>
          </a:p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2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И.Соньер</a:t>
            </a:r>
            <a:endParaRPr lang="ru-RU" alt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altLang="ru-RU" sz="2400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2400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2400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2400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6" descr="https://img-fotki.yandex.ru/get/26144/373327857.6/0_549e4d_643f01e5_or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1" y="1324970"/>
            <a:ext cx="9197448" cy="56388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4419600" y="5105400"/>
            <a:ext cx="0" cy="990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352800" y="6093725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МОЗОЛИСТОЕ ТЕЛО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3768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144"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0"/>
          <p:cNvSpPr txBox="1">
            <a:spLocks noChangeArrowheads="1"/>
          </p:cNvSpPr>
          <p:nvPr/>
        </p:nvSpPr>
        <p:spPr>
          <a:xfrm>
            <a:off x="114300" y="0"/>
            <a:ext cx="8915400" cy="1143000"/>
          </a:xfrm>
          <a:prstGeom prst="rect">
            <a:avLst/>
          </a:prstGeom>
        </p:spPr>
        <p:txBody>
          <a:bodyPr rtlCol="0">
            <a:normAutofit fontScale="90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b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Специализация полушарий мозга в процессе интеллектуальной деятельности заключается </a:t>
            </a:r>
            <a:br>
              <a:rPr lang="ru-RU" altLang="ru-RU" sz="2800" b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следующем:</a:t>
            </a:r>
            <a:endParaRPr lang="ru-RU" altLang="ru-RU" sz="28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47675" y="1538288"/>
            <a:ext cx="3505200" cy="409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ru-RU" altLang="ru-RU" sz="2000" u="sng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Arial" pitchFamily="34" charset="0"/>
              </a:rPr>
              <a:t>Левое полушарие</a:t>
            </a:r>
          </a:p>
          <a:p>
            <a:pPr algn="l">
              <a:defRPr/>
            </a:pP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- речь </a:t>
            </a:r>
            <a:br>
              <a:rPr lang="ru-RU" altLang="ru-RU" sz="2000" dirty="0">
                <a:latin typeface="Times New Roman" pitchFamily="18" charset="0"/>
                <a:cs typeface="Arial" pitchFamily="34" charset="0"/>
              </a:rPr>
            </a:b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- словесный слух </a:t>
            </a:r>
            <a:br>
              <a:rPr lang="ru-RU" altLang="ru-RU" sz="2000" dirty="0">
                <a:latin typeface="Times New Roman" pitchFamily="18" charset="0"/>
                <a:cs typeface="Arial" pitchFamily="34" charset="0"/>
              </a:rPr>
            </a:b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- абстрактное (понятия) </a:t>
            </a:r>
            <a:br>
              <a:rPr lang="ru-RU" altLang="ru-RU" sz="2000" dirty="0">
                <a:latin typeface="Times New Roman" pitchFamily="18" charset="0"/>
                <a:cs typeface="Arial" pitchFamily="34" charset="0"/>
              </a:rPr>
            </a:b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- способность к анализу </a:t>
            </a:r>
          </a:p>
          <a:p>
            <a:pPr algn="l">
              <a:defRPr/>
            </a:pP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- детализирование </a:t>
            </a:r>
            <a:br>
              <a:rPr lang="ru-RU" altLang="ru-RU" sz="2000" dirty="0">
                <a:latin typeface="Times New Roman" pitchFamily="18" charset="0"/>
                <a:cs typeface="Arial" pitchFamily="34" charset="0"/>
              </a:rPr>
            </a:b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- выстраивание алгоритмов  </a:t>
            </a:r>
          </a:p>
          <a:p>
            <a:pPr algn="l">
              <a:defRPr/>
            </a:pP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- оперирование фактами,    </a:t>
            </a:r>
          </a:p>
          <a:p>
            <a:pPr algn="l">
              <a:defRPr/>
            </a:pP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  деталями, символами </a:t>
            </a:r>
            <a:br>
              <a:rPr lang="ru-RU" altLang="ru-RU" sz="2000" dirty="0">
                <a:latin typeface="Times New Roman" pitchFamily="18" charset="0"/>
                <a:cs typeface="Arial" pitchFamily="34" charset="0"/>
              </a:rPr>
            </a:b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- словесное кодирование   </a:t>
            </a:r>
          </a:p>
          <a:p>
            <a:pPr algn="l">
              <a:defRPr/>
            </a:pP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  цветов (специальные и  </a:t>
            </a:r>
          </a:p>
          <a:p>
            <a:pPr algn="l">
              <a:defRPr/>
            </a:pP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  предметно соотнесенные </a:t>
            </a:r>
          </a:p>
          <a:p>
            <a:pPr algn="l">
              <a:defRPr/>
            </a:pPr>
            <a:r>
              <a:rPr lang="ru-RU" altLang="ru-RU" sz="2000" dirty="0">
                <a:latin typeface="Times New Roman" pitchFamily="18" charset="0"/>
                <a:cs typeface="Arial" pitchFamily="34" charset="0"/>
              </a:rPr>
              <a:t>  названия)</a:t>
            </a:r>
          </a:p>
        </p:txBody>
      </p:sp>
      <p:sp>
        <p:nvSpPr>
          <p:cNvPr id="5" name="Rectangle 12"/>
          <p:cNvSpPr txBox="1">
            <a:spLocks noChangeArrowheads="1"/>
          </p:cNvSpPr>
          <p:nvPr/>
        </p:nvSpPr>
        <p:spPr>
          <a:xfrm>
            <a:off x="4114800" y="1447800"/>
            <a:ext cx="4724400" cy="45259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220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ru-RU" altLang="ru-RU" sz="2200" u="sng" smtClean="0">
                <a:solidFill>
                  <a:schemeClr val="accent3">
                    <a:lumMod val="50000"/>
                  </a:schemeClr>
                </a:solidFill>
              </a:rPr>
              <a:t>Правое полушарие</a:t>
            </a:r>
            <a:endParaRPr lang="ru-RU" altLang="ru-RU" sz="800" u="sng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700" u="sng" smtClean="0">
              <a:solidFill>
                <a:schemeClr val="accent3">
                  <a:lumMod val="50000"/>
                </a:schemeClr>
              </a:solidFill>
            </a:endParaRPr>
          </a:p>
          <a:p>
            <a:pPr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     - интонационная выразительность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 образное слуховое восприятие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 конкретное (признаки объектов)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 целостное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 творческие возможности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 интуиция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 способность к адаптации 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 жесткие связи: предмет-цвет, </a:t>
            </a:r>
            <a:endParaRPr lang="en-US" altLang="ru-RU" sz="200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ru-RU" sz="200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 цвет-слово </a:t>
            </a:r>
            <a:br>
              <a:rPr lang="ru-RU" alt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 образное мышление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20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674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28400"/>
          <a:stretch/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200" y="642918"/>
            <a:ext cx="8991600" cy="4233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"Гимнастика Мозга" была разработана в 1970-х годах американским доктором Полом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Деннисоном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в Центре группового учения для неуспевающих "Долина" в Калифорнии, где он в течение 20 лет помогал детям и взрослым. 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Деннисон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разработал систему быстрых, простых, специфичных движений, приносящих пользу каждому обучающемуся независимо от его проблемы. Особенно эффективна оказалась она в отношении детей, диагностированных как "неспособных к обучению".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В 1987 г. результаты ГМ (гимнастики мозга) были оценены экспериментально. В этом эксперименте принимали участие 19 учеников специальной школы. Каждый ученик делал упражнения ГМ по 10-15 минут ежедневно. Показатели прогресса учеников за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     1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год таковы, что их успеваемость повысилась на 50%. Значительно повысилась способность учащихся концентрироваться на выполняемом задании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 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 1987 году в Америке была основана Организация Образовательной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Кинезиологии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.  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28572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66888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1238</Words>
  <Application>Microsoft Office PowerPoint</Application>
  <PresentationFormat>Экран (4:3)</PresentationFormat>
  <Paragraphs>150</Paragraphs>
  <Slides>33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Понимание, великодушие, милосердие, терпимость и вера в ребёнка – вот  наши главные лекарства. И ещё – яркая, наполненная трудом, общением и заботой о других, жизнь.                                 Дубровский А.А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Скатывание шарика из пластилина обеими руками одновременно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   Дыхательные упражнения улучшают ритмику организма, развивают самоконтроль и произвольность.   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PDO</dc:creator>
  <cp:lastModifiedBy>PDO</cp:lastModifiedBy>
  <cp:revision>30</cp:revision>
  <dcterms:created xsi:type="dcterms:W3CDTF">2021-03-19T05:26:48Z</dcterms:created>
  <dcterms:modified xsi:type="dcterms:W3CDTF">2021-03-24T04:27:01Z</dcterms:modified>
</cp:coreProperties>
</file>