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56" r:id="rId3"/>
    <p:sldId id="257" r:id="rId4"/>
    <p:sldId id="258" r:id="rId5"/>
    <p:sldId id="259" r:id="rId6"/>
    <p:sldId id="260" r:id="rId7"/>
    <p:sldId id="261" r:id="rId8"/>
    <p:sldId id="263" r:id="rId9"/>
    <p:sldId id="264" r:id="rId10"/>
    <p:sldId id="265" r:id="rId11"/>
    <p:sldId id="266" r:id="rId12"/>
    <p:sldId id="267" r:id="rId13"/>
    <p:sldId id="262" r:id="rId14"/>
    <p:sldId id="268" r:id="rId15"/>
    <p:sldId id="269" r:id="rId16"/>
    <p:sldId id="270"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85" d="100"/>
          <a:sy n="85" d="100"/>
        </p:scale>
        <p:origin x="13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B425520-8C3A-4DEB-96D2-92F5C2E3B40C}" type="datetimeFigureOut">
              <a:rPr lang="ru-RU" smtClean="0"/>
              <a:t>27.09.2023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E6A3668-A6E3-4790-AAE3-8EA86010B34E}" type="slidenum">
              <a:rPr lang="ru-RU" smtClean="0"/>
              <a:t>‹#›</a:t>
            </a:fld>
            <a:endParaRPr lang="ru-RU"/>
          </a:p>
        </p:txBody>
      </p:sp>
    </p:spTree>
    <p:extLst>
      <p:ext uri="{BB962C8B-B14F-4D97-AF65-F5344CB8AC3E}">
        <p14:creationId xmlns:p14="http://schemas.microsoft.com/office/powerpoint/2010/main" val="618734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B425520-8C3A-4DEB-96D2-92F5C2E3B40C}" type="datetimeFigureOut">
              <a:rPr lang="ru-RU" smtClean="0"/>
              <a:t>27.09.2023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E6A3668-A6E3-4790-AAE3-8EA86010B34E}" type="slidenum">
              <a:rPr lang="ru-RU" smtClean="0"/>
              <a:t>‹#›</a:t>
            </a:fld>
            <a:endParaRPr lang="ru-RU"/>
          </a:p>
        </p:txBody>
      </p:sp>
    </p:spTree>
    <p:extLst>
      <p:ext uri="{BB962C8B-B14F-4D97-AF65-F5344CB8AC3E}">
        <p14:creationId xmlns:p14="http://schemas.microsoft.com/office/powerpoint/2010/main" val="3220823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B425520-8C3A-4DEB-96D2-92F5C2E3B40C}" type="datetimeFigureOut">
              <a:rPr lang="ru-RU" smtClean="0"/>
              <a:t>27.09.2023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E6A3668-A6E3-4790-AAE3-8EA86010B34E}" type="slidenum">
              <a:rPr lang="ru-RU" smtClean="0"/>
              <a:t>‹#›</a:t>
            </a:fld>
            <a:endParaRPr lang="ru-RU"/>
          </a:p>
        </p:txBody>
      </p:sp>
    </p:spTree>
    <p:extLst>
      <p:ext uri="{BB962C8B-B14F-4D97-AF65-F5344CB8AC3E}">
        <p14:creationId xmlns:p14="http://schemas.microsoft.com/office/powerpoint/2010/main" val="686773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B425520-8C3A-4DEB-96D2-92F5C2E3B40C}" type="datetimeFigureOut">
              <a:rPr lang="ru-RU" smtClean="0"/>
              <a:t>27.09.2023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E6A3668-A6E3-4790-AAE3-8EA86010B34E}" type="slidenum">
              <a:rPr lang="ru-RU" smtClean="0"/>
              <a:t>‹#›</a:t>
            </a:fld>
            <a:endParaRPr lang="ru-RU"/>
          </a:p>
        </p:txBody>
      </p:sp>
    </p:spTree>
    <p:extLst>
      <p:ext uri="{BB962C8B-B14F-4D97-AF65-F5344CB8AC3E}">
        <p14:creationId xmlns:p14="http://schemas.microsoft.com/office/powerpoint/2010/main" val="2557688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B425520-8C3A-4DEB-96D2-92F5C2E3B40C}" type="datetimeFigureOut">
              <a:rPr lang="ru-RU" smtClean="0"/>
              <a:t>27.09.2023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E6A3668-A6E3-4790-AAE3-8EA86010B34E}" type="slidenum">
              <a:rPr lang="ru-RU" smtClean="0"/>
              <a:t>‹#›</a:t>
            </a:fld>
            <a:endParaRPr lang="ru-RU"/>
          </a:p>
        </p:txBody>
      </p:sp>
    </p:spTree>
    <p:extLst>
      <p:ext uri="{BB962C8B-B14F-4D97-AF65-F5344CB8AC3E}">
        <p14:creationId xmlns:p14="http://schemas.microsoft.com/office/powerpoint/2010/main" val="3781006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B425520-8C3A-4DEB-96D2-92F5C2E3B40C}" type="datetimeFigureOut">
              <a:rPr lang="ru-RU" smtClean="0"/>
              <a:t>27.09.2023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E6A3668-A6E3-4790-AAE3-8EA86010B34E}" type="slidenum">
              <a:rPr lang="ru-RU" smtClean="0"/>
              <a:t>‹#›</a:t>
            </a:fld>
            <a:endParaRPr lang="ru-RU"/>
          </a:p>
        </p:txBody>
      </p:sp>
    </p:spTree>
    <p:extLst>
      <p:ext uri="{BB962C8B-B14F-4D97-AF65-F5344CB8AC3E}">
        <p14:creationId xmlns:p14="http://schemas.microsoft.com/office/powerpoint/2010/main" val="1733399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B425520-8C3A-4DEB-96D2-92F5C2E3B40C}" type="datetimeFigureOut">
              <a:rPr lang="ru-RU" smtClean="0"/>
              <a:t>27.09.2023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E6A3668-A6E3-4790-AAE3-8EA86010B34E}" type="slidenum">
              <a:rPr lang="ru-RU" smtClean="0"/>
              <a:t>‹#›</a:t>
            </a:fld>
            <a:endParaRPr lang="ru-RU"/>
          </a:p>
        </p:txBody>
      </p:sp>
    </p:spTree>
    <p:extLst>
      <p:ext uri="{BB962C8B-B14F-4D97-AF65-F5344CB8AC3E}">
        <p14:creationId xmlns:p14="http://schemas.microsoft.com/office/powerpoint/2010/main" val="2085687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B425520-8C3A-4DEB-96D2-92F5C2E3B40C}" type="datetimeFigureOut">
              <a:rPr lang="ru-RU" smtClean="0"/>
              <a:t>27.09.2023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E6A3668-A6E3-4790-AAE3-8EA86010B34E}" type="slidenum">
              <a:rPr lang="ru-RU" smtClean="0"/>
              <a:t>‹#›</a:t>
            </a:fld>
            <a:endParaRPr lang="ru-RU"/>
          </a:p>
        </p:txBody>
      </p:sp>
    </p:spTree>
    <p:extLst>
      <p:ext uri="{BB962C8B-B14F-4D97-AF65-F5344CB8AC3E}">
        <p14:creationId xmlns:p14="http://schemas.microsoft.com/office/powerpoint/2010/main" val="2819053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B425520-8C3A-4DEB-96D2-92F5C2E3B40C}" type="datetimeFigureOut">
              <a:rPr lang="ru-RU" smtClean="0"/>
              <a:t>27.09.2023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E6A3668-A6E3-4790-AAE3-8EA86010B34E}" type="slidenum">
              <a:rPr lang="ru-RU" smtClean="0"/>
              <a:t>‹#›</a:t>
            </a:fld>
            <a:endParaRPr lang="ru-RU"/>
          </a:p>
        </p:txBody>
      </p:sp>
    </p:spTree>
    <p:extLst>
      <p:ext uri="{BB962C8B-B14F-4D97-AF65-F5344CB8AC3E}">
        <p14:creationId xmlns:p14="http://schemas.microsoft.com/office/powerpoint/2010/main" val="32171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B425520-8C3A-4DEB-96D2-92F5C2E3B40C}" type="datetimeFigureOut">
              <a:rPr lang="ru-RU" smtClean="0"/>
              <a:t>27.09.2023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E6A3668-A6E3-4790-AAE3-8EA86010B34E}" type="slidenum">
              <a:rPr lang="ru-RU" smtClean="0"/>
              <a:t>‹#›</a:t>
            </a:fld>
            <a:endParaRPr lang="ru-RU"/>
          </a:p>
        </p:txBody>
      </p:sp>
    </p:spTree>
    <p:extLst>
      <p:ext uri="{BB962C8B-B14F-4D97-AF65-F5344CB8AC3E}">
        <p14:creationId xmlns:p14="http://schemas.microsoft.com/office/powerpoint/2010/main" val="2674853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B425520-8C3A-4DEB-96D2-92F5C2E3B40C}" type="datetimeFigureOut">
              <a:rPr lang="ru-RU" smtClean="0"/>
              <a:t>27.09.2023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E6A3668-A6E3-4790-AAE3-8EA86010B34E}" type="slidenum">
              <a:rPr lang="ru-RU" smtClean="0"/>
              <a:t>‹#›</a:t>
            </a:fld>
            <a:endParaRPr lang="ru-RU"/>
          </a:p>
        </p:txBody>
      </p:sp>
    </p:spTree>
    <p:extLst>
      <p:ext uri="{BB962C8B-B14F-4D97-AF65-F5344CB8AC3E}">
        <p14:creationId xmlns:p14="http://schemas.microsoft.com/office/powerpoint/2010/main" val="2277838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425520-8C3A-4DEB-96D2-92F5C2E3B40C}" type="datetimeFigureOut">
              <a:rPr lang="ru-RU" smtClean="0"/>
              <a:t>27.09.2023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6A3668-A6E3-4790-AAE3-8EA86010B34E}" type="slidenum">
              <a:rPr lang="ru-RU" smtClean="0"/>
              <a:t>‹#›</a:t>
            </a:fld>
            <a:endParaRPr lang="ru-RU"/>
          </a:p>
        </p:txBody>
      </p:sp>
    </p:spTree>
    <p:extLst>
      <p:ext uri="{BB962C8B-B14F-4D97-AF65-F5344CB8AC3E}">
        <p14:creationId xmlns:p14="http://schemas.microsoft.com/office/powerpoint/2010/main" val="511356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0" y="0"/>
            <a:ext cx="12192000" cy="6857999"/>
          </a:xfrm>
          <a:prstGeom prst="rect">
            <a:avLst/>
          </a:prstGeom>
        </p:spPr>
      </p:pic>
      <p:sp>
        <p:nvSpPr>
          <p:cNvPr id="2" name="Заголовок 1"/>
          <p:cNvSpPr>
            <a:spLocks noGrp="1"/>
          </p:cNvSpPr>
          <p:nvPr>
            <p:ph type="title"/>
          </p:nvPr>
        </p:nvSpPr>
        <p:spPr/>
        <p:txBody>
          <a:bodyPr>
            <a:normAutofit fontScale="90000"/>
          </a:bodyPr>
          <a:lstStyle/>
          <a:p>
            <a:pPr>
              <a:lnSpc>
                <a:spcPct val="100000"/>
              </a:lnSpc>
              <a:spcAft>
                <a:spcPts val="800"/>
              </a:spcAft>
            </a:pPr>
            <a:r>
              <a:rPr lang="tt-RU" b="1" i="1" u="sng" dirty="0" smtClean="0">
                <a:latin typeface="Times New Roman" panose="02020603050405020304" pitchFamily="18" charset="0"/>
                <a:ea typeface="Calibri" panose="020F0502020204030204" pitchFamily="34" charset="0"/>
                <a:cs typeface="Times New Roman" panose="02020603050405020304" pitchFamily="18" charset="0"/>
              </a:rPr>
              <a:t/>
            </a:r>
            <a:br>
              <a:rPr lang="tt-RU" b="1" i="1" u="sng" dirty="0" smtClean="0">
                <a:latin typeface="Times New Roman" panose="02020603050405020304" pitchFamily="18" charset="0"/>
                <a:ea typeface="Calibri" panose="020F0502020204030204" pitchFamily="34" charset="0"/>
                <a:cs typeface="Times New Roman" panose="02020603050405020304" pitchFamily="18" charset="0"/>
              </a:rPr>
            </a:br>
            <a:r>
              <a:rPr lang="tt-RU" b="1" i="1" u="sng" dirty="0" smtClean="0">
                <a:latin typeface="Times New Roman" panose="02020603050405020304" pitchFamily="18" charset="0"/>
                <a:ea typeface="Calibri" panose="020F0502020204030204" pitchFamily="34" charset="0"/>
                <a:cs typeface="Times New Roman" panose="02020603050405020304" pitchFamily="18" charset="0"/>
              </a:rPr>
              <a:t/>
            </a:r>
            <a:br>
              <a:rPr lang="tt-RU" b="1" i="1" u="sng" dirty="0" smtClean="0">
                <a:latin typeface="Times New Roman" panose="02020603050405020304" pitchFamily="18" charset="0"/>
                <a:ea typeface="Calibri" panose="020F0502020204030204" pitchFamily="34" charset="0"/>
                <a:cs typeface="Times New Roman" panose="02020603050405020304" pitchFamily="18" charset="0"/>
              </a:rPr>
            </a:br>
            <a:r>
              <a:rPr lang="tt-RU" b="1" i="1" u="sng" dirty="0">
                <a:latin typeface="Times New Roman" panose="02020603050405020304" pitchFamily="18" charset="0"/>
                <a:ea typeface="Calibri" panose="020F0502020204030204" pitchFamily="34" charset="0"/>
                <a:cs typeface="Times New Roman" panose="02020603050405020304" pitchFamily="18" charset="0"/>
              </a:rPr>
              <a:t/>
            </a:r>
            <a:br>
              <a:rPr lang="tt-RU" b="1" i="1" u="sng" dirty="0">
                <a:latin typeface="Times New Roman" panose="02020603050405020304" pitchFamily="18" charset="0"/>
                <a:ea typeface="Calibri" panose="020F0502020204030204" pitchFamily="34" charset="0"/>
                <a:cs typeface="Times New Roman" panose="02020603050405020304" pitchFamily="18" charset="0"/>
              </a:rPr>
            </a:br>
            <a:r>
              <a:rPr lang="tt-RU" b="1" i="1" u="sng" dirty="0" smtClean="0">
                <a:latin typeface="Times New Roman" panose="02020603050405020304" pitchFamily="18" charset="0"/>
                <a:ea typeface="Calibri" panose="020F0502020204030204" pitchFamily="34" charset="0"/>
                <a:cs typeface="Times New Roman" panose="02020603050405020304" pitchFamily="18" charset="0"/>
              </a:rPr>
              <a:t/>
            </a:r>
            <a:br>
              <a:rPr lang="tt-RU" b="1" i="1" u="sng" dirty="0" smtClean="0">
                <a:latin typeface="Times New Roman" panose="02020603050405020304" pitchFamily="18" charset="0"/>
                <a:ea typeface="Calibri" panose="020F0502020204030204" pitchFamily="34" charset="0"/>
                <a:cs typeface="Times New Roman" panose="02020603050405020304" pitchFamily="18" charset="0"/>
              </a:rPr>
            </a:br>
            <a:r>
              <a:rPr lang="tt-RU" b="1" i="1" u="sng" dirty="0">
                <a:latin typeface="Times New Roman" panose="02020603050405020304" pitchFamily="18" charset="0"/>
                <a:ea typeface="Calibri" panose="020F0502020204030204" pitchFamily="34" charset="0"/>
                <a:cs typeface="Times New Roman" panose="02020603050405020304" pitchFamily="18" charset="0"/>
              </a:rPr>
              <a:t/>
            </a:r>
            <a:br>
              <a:rPr lang="tt-RU" b="1" i="1" u="sng" dirty="0">
                <a:latin typeface="Times New Roman" panose="02020603050405020304" pitchFamily="18" charset="0"/>
                <a:ea typeface="Calibri" panose="020F0502020204030204" pitchFamily="34" charset="0"/>
                <a:cs typeface="Times New Roman" panose="02020603050405020304" pitchFamily="18" charset="0"/>
              </a:rPr>
            </a:br>
            <a:r>
              <a:rPr lang="tt-RU" b="1" i="1" u="sng" dirty="0" smtClean="0">
                <a:latin typeface="Times New Roman" panose="02020603050405020304" pitchFamily="18" charset="0"/>
                <a:ea typeface="Calibri" panose="020F0502020204030204" pitchFamily="34" charset="0"/>
                <a:cs typeface="Times New Roman" panose="02020603050405020304" pitchFamily="18" charset="0"/>
              </a:rPr>
              <a:t/>
            </a:r>
            <a:br>
              <a:rPr lang="tt-RU" b="1" i="1" u="sng" dirty="0" smtClean="0">
                <a:latin typeface="Times New Roman" panose="02020603050405020304" pitchFamily="18" charset="0"/>
                <a:ea typeface="Calibri" panose="020F0502020204030204" pitchFamily="34" charset="0"/>
                <a:cs typeface="Times New Roman" panose="02020603050405020304" pitchFamily="18" charset="0"/>
              </a:rPr>
            </a:br>
            <a:r>
              <a:rPr lang="tt-RU" b="1" i="1" u="sng" dirty="0">
                <a:latin typeface="Times New Roman" panose="02020603050405020304" pitchFamily="18" charset="0"/>
                <a:ea typeface="Calibri" panose="020F0502020204030204" pitchFamily="34" charset="0"/>
                <a:cs typeface="Times New Roman" panose="02020603050405020304" pitchFamily="18" charset="0"/>
              </a:rPr>
              <a:t/>
            </a:r>
            <a:br>
              <a:rPr lang="tt-RU" b="1" i="1" u="sng" dirty="0">
                <a:latin typeface="Times New Roman" panose="02020603050405020304" pitchFamily="18" charset="0"/>
                <a:ea typeface="Calibri" panose="020F0502020204030204" pitchFamily="34" charset="0"/>
                <a:cs typeface="Times New Roman" panose="02020603050405020304" pitchFamily="18" charset="0"/>
              </a:rPr>
            </a:br>
            <a:r>
              <a:rPr lang="tt-RU" b="1" i="1" dirty="0" smtClean="0">
                <a:latin typeface="Times New Roman" panose="02020603050405020304" pitchFamily="18" charset="0"/>
                <a:ea typeface="Calibri" panose="020F0502020204030204" pitchFamily="34" charset="0"/>
                <a:cs typeface="Times New Roman" panose="02020603050405020304" pitchFamily="18" charset="0"/>
              </a:rPr>
              <a:t>       </a:t>
            </a:r>
            <a:r>
              <a:rPr lang="tt-RU" b="1" i="1" dirty="0">
                <a:latin typeface="Times New Roman" panose="02020603050405020304" pitchFamily="18" charset="0"/>
                <a:ea typeface="Calibri" panose="020F0502020204030204" pitchFamily="34" charset="0"/>
                <a:cs typeface="Times New Roman" panose="02020603050405020304" pitchFamily="18" charset="0"/>
              </a:rPr>
              <a:t> </a:t>
            </a:r>
            <a:r>
              <a:rPr lang="tt-RU" b="1" i="1" dirty="0" smtClean="0">
                <a:latin typeface="Times New Roman" panose="02020603050405020304" pitchFamily="18" charset="0"/>
                <a:ea typeface="Calibri" panose="020F0502020204030204" pitchFamily="34" charset="0"/>
                <a:cs typeface="Times New Roman" panose="02020603050405020304" pitchFamily="18" charset="0"/>
              </a:rPr>
              <a:t>       </a:t>
            </a:r>
            <a:br>
              <a:rPr lang="tt-RU" b="1" i="1" dirty="0" smtClean="0">
                <a:latin typeface="Times New Roman" panose="02020603050405020304" pitchFamily="18" charset="0"/>
                <a:ea typeface="Calibri" panose="020F0502020204030204" pitchFamily="34" charset="0"/>
                <a:cs typeface="Times New Roman" panose="02020603050405020304" pitchFamily="18" charset="0"/>
              </a:rPr>
            </a:br>
            <a:r>
              <a:rPr lang="tt-RU" b="1" i="1" dirty="0">
                <a:latin typeface="Times New Roman" panose="02020603050405020304" pitchFamily="18" charset="0"/>
                <a:ea typeface="Calibri" panose="020F0502020204030204" pitchFamily="34" charset="0"/>
                <a:cs typeface="Times New Roman" panose="02020603050405020304" pitchFamily="18" charset="0"/>
              </a:rPr>
              <a:t> </a:t>
            </a:r>
            <a:r>
              <a:rPr lang="tt-RU" b="1" i="1" dirty="0" smtClean="0">
                <a:latin typeface="Times New Roman" panose="02020603050405020304" pitchFamily="18" charset="0"/>
                <a:ea typeface="Calibri" panose="020F0502020204030204" pitchFamily="34" charset="0"/>
                <a:cs typeface="Times New Roman" panose="02020603050405020304" pitchFamily="18" charset="0"/>
              </a:rPr>
              <a:t>             </a:t>
            </a:r>
            <a:br>
              <a:rPr lang="tt-RU" b="1" i="1" dirty="0" smtClean="0">
                <a:latin typeface="Times New Roman" panose="02020603050405020304" pitchFamily="18" charset="0"/>
                <a:ea typeface="Calibri" panose="020F0502020204030204" pitchFamily="34" charset="0"/>
                <a:cs typeface="Times New Roman" panose="02020603050405020304" pitchFamily="18" charset="0"/>
              </a:rPr>
            </a:br>
            <a:r>
              <a:rPr lang="tt-RU" b="1" i="1" dirty="0">
                <a:latin typeface="Times New Roman" panose="02020603050405020304" pitchFamily="18" charset="0"/>
                <a:ea typeface="Calibri" panose="020F0502020204030204" pitchFamily="34" charset="0"/>
                <a:cs typeface="Times New Roman" panose="02020603050405020304" pitchFamily="18" charset="0"/>
              </a:rPr>
              <a:t> </a:t>
            </a:r>
            <a:r>
              <a:rPr lang="tt-RU" b="1" i="1" dirty="0" smtClean="0">
                <a:latin typeface="Times New Roman" panose="02020603050405020304" pitchFamily="18" charset="0"/>
                <a:ea typeface="Calibri" panose="020F0502020204030204" pitchFamily="34" charset="0"/>
                <a:cs typeface="Times New Roman" panose="02020603050405020304" pitchFamily="18" charset="0"/>
              </a:rPr>
              <a:t>                </a:t>
            </a:r>
            <a:r>
              <a:rPr lang="tt-RU"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Ә</a:t>
            </a:r>
            <a:r>
              <a:rPr lang="tt-RU" sz="36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дәбиятта </a:t>
            </a:r>
            <a:r>
              <a:rPr lang="tt-RU" sz="3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милли йолаларның, </a:t>
            </a:r>
            <a:r>
              <a:rPr lang="tt-RU" sz="36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r>
            <a:br>
              <a:rPr lang="tt-RU" sz="36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r>
              <a:rPr lang="tt-RU" sz="36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гореф-гадәтләрнең </a:t>
            </a:r>
            <a:r>
              <a:rPr lang="tt-RU" sz="3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сурәтләнеше</a:t>
            </a:r>
            <a:r>
              <a:rPr lang="ru-RU" sz="3600" dirty="0" smtClean="0">
                <a:effectLst/>
                <a:latin typeface="Calibri" panose="020F0502020204030204" pitchFamily="34" charset="0"/>
                <a:ea typeface="Calibri" panose="020F0502020204030204" pitchFamily="34" charset="0"/>
                <a:cs typeface="Times New Roman" panose="02020603050405020304" pitchFamily="18" charset="0"/>
              </a:rPr>
              <a:t/>
            </a:r>
            <a:br>
              <a:rPr lang="ru-RU" sz="3600" dirty="0" smtClean="0">
                <a:effectLst/>
                <a:latin typeface="Calibri" panose="020F0502020204030204" pitchFamily="34" charset="0"/>
                <a:ea typeface="Calibri" panose="020F0502020204030204" pitchFamily="34" charset="0"/>
                <a:cs typeface="Times New Roman" panose="02020603050405020304" pitchFamily="18" charset="0"/>
              </a:rPr>
            </a:br>
            <a:r>
              <a:rPr lang="ru-RU" sz="3600" dirty="0" smtClean="0">
                <a:effectLst/>
                <a:latin typeface="Calibri" panose="020F0502020204030204" pitchFamily="34" charset="0"/>
                <a:ea typeface="Calibri" panose="020F0502020204030204" pitchFamily="34" charset="0"/>
                <a:cs typeface="Times New Roman" panose="02020603050405020304" pitchFamily="18" charset="0"/>
              </a:rPr>
              <a:t/>
            </a:r>
            <a:br>
              <a:rPr lang="ru-RU" sz="3600" dirty="0" smtClean="0">
                <a:effectLst/>
                <a:latin typeface="Calibri" panose="020F0502020204030204" pitchFamily="34" charset="0"/>
                <a:ea typeface="Calibri" panose="020F0502020204030204" pitchFamily="34" charset="0"/>
                <a:cs typeface="Times New Roman" panose="02020603050405020304" pitchFamily="18" charset="0"/>
              </a:rPr>
            </a:br>
            <a:r>
              <a:rPr lang="ru-RU" sz="2200" dirty="0" err="1" smtClean="0">
                <a:effectLst/>
                <a:latin typeface="Calibri" panose="020F0502020204030204" pitchFamily="34" charset="0"/>
                <a:ea typeface="Calibri" panose="020F0502020204030204" pitchFamily="34" charset="0"/>
                <a:cs typeface="Times New Roman" panose="02020603050405020304" pitchFamily="18" charset="0"/>
              </a:rPr>
              <a:t>Эшне</a:t>
            </a:r>
            <a:r>
              <a:rPr lang="ru-RU" sz="2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2200" dirty="0" err="1" smtClean="0">
                <a:latin typeface="Calibri" panose="020F0502020204030204" pitchFamily="34" charset="0"/>
                <a:ea typeface="Calibri" panose="020F0502020204030204" pitchFamily="34" charset="0"/>
                <a:cs typeface="Times New Roman" panose="02020603050405020304" pitchFamily="18" charset="0"/>
              </a:rPr>
              <a:t>б</a:t>
            </a:r>
            <a:r>
              <a:rPr lang="ru-RU" sz="2200" dirty="0" err="1" smtClean="0">
                <a:effectLst/>
                <a:latin typeface="Calibri" panose="020F0502020204030204" pitchFamily="34" charset="0"/>
                <a:ea typeface="Calibri" panose="020F0502020204030204" pitchFamily="34" charset="0"/>
                <a:cs typeface="Times New Roman" panose="02020603050405020304" pitchFamily="18" charset="0"/>
              </a:rPr>
              <a:t>ашкарды</a:t>
            </a:r>
            <a:r>
              <a:rPr lang="ru-RU" sz="2200" dirty="0" smtClean="0">
                <a:effectLst/>
                <a:latin typeface="Calibri" panose="020F0502020204030204" pitchFamily="34" charset="0"/>
                <a:ea typeface="Calibri" panose="020F0502020204030204" pitchFamily="34" charset="0"/>
                <a:cs typeface="Times New Roman" panose="02020603050405020304" pitchFamily="18" charset="0"/>
              </a:rPr>
              <a:t>:  </a:t>
            </a:r>
            <a:r>
              <a:rPr lang="tt-RU" sz="2000" dirty="0" smtClean="0">
                <a:latin typeface="Times New Roman" panose="02020603050405020304" pitchFamily="18" charset="0"/>
                <a:ea typeface="Calibri" panose="020F0502020204030204" pitchFamily="34" charset="0"/>
                <a:cs typeface="Times New Roman" panose="02020603050405020304" pitchFamily="18" charset="0"/>
              </a:rPr>
              <a:t>Латыпова Наилә Нәбиулла кызы</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000" dirty="0">
                <a:latin typeface="Times New Roman" panose="02020603050405020304" pitchFamily="18" charset="0"/>
                <a:ea typeface="Calibri" panose="020F0502020204030204" pitchFamily="34" charset="0"/>
                <a:cs typeface="Times New Roman" panose="02020603050405020304" pitchFamily="18" charset="0"/>
              </a:rPr>
              <a:t>М</a:t>
            </a:r>
            <a:r>
              <a:rPr lang="tt-RU" sz="2000" dirty="0">
                <a:latin typeface="Times New Roman" panose="02020603050405020304" pitchFamily="18" charset="0"/>
                <a:ea typeface="Calibri" panose="020F0502020204030204" pitchFamily="34" charset="0"/>
                <a:cs typeface="Times New Roman" panose="02020603050405020304" pitchFamily="18" charset="0"/>
              </a:rPr>
              <a:t>БГББУ</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tt-RU" sz="2000" dirty="0">
                <a:latin typeface="Times New Roman" panose="02020603050405020304" pitchFamily="18" charset="0"/>
                <a:ea typeface="Calibri" panose="020F0502020204030204" pitchFamily="34" charset="0"/>
                <a:cs typeface="Times New Roman" panose="02020603050405020304" pitchFamily="18" charset="0"/>
              </a:rPr>
              <a:t>Бикүле төп гомуми белем мәктәбе</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smtClean="0">
                <a:latin typeface="Times New Roman" panose="02020603050405020304" pitchFamily="18" charset="0"/>
                <a:ea typeface="Calibri" panose="020F0502020204030204" pitchFamily="34" charset="0"/>
                <a:cs typeface="Times New Roman" panose="02020603050405020304" pitchFamily="18" charset="0"/>
              </a:rPr>
              <a:t>нең</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000" dirty="0">
                <a:latin typeface="Times New Roman" panose="02020603050405020304" pitchFamily="18" charset="0"/>
                <a:ea typeface="Calibri" panose="020F0502020204030204" pitchFamily="34" charset="0"/>
                <a:cs typeface="Times New Roman" panose="02020603050405020304" pitchFamily="18" charset="0"/>
              </a:rPr>
              <a:t/>
            </a:r>
            <a:br>
              <a:rPr lang="ru-RU" sz="2000" dirty="0">
                <a:latin typeface="Times New Roman" panose="02020603050405020304" pitchFamily="18" charset="0"/>
                <a:ea typeface="Calibri" panose="020F0502020204030204" pitchFamily="34" charset="0"/>
                <a:cs typeface="Times New Roman" panose="02020603050405020304" pitchFamily="18" charset="0"/>
              </a:rPr>
            </a:br>
            <a:r>
              <a:rPr lang="ru-RU"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smtClean="0">
                <a:latin typeface="Times New Roman" panose="02020603050405020304" pitchFamily="18" charset="0"/>
                <a:ea typeface="Calibri" panose="020F0502020204030204" pitchFamily="34" charset="0"/>
                <a:cs typeface="Times New Roman" panose="02020603050405020304" pitchFamily="18" charset="0"/>
              </a:rPr>
              <a:t>туган</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 (татар) теле </a:t>
            </a:r>
            <a:r>
              <a:rPr lang="ru-RU" sz="2000" dirty="0" err="1" smtClean="0">
                <a:latin typeface="Times New Roman" panose="02020603050405020304" pitchFamily="18" charset="0"/>
                <a:ea typeface="Calibri" panose="020F0502020204030204" pitchFamily="34" charset="0"/>
                <a:cs typeface="Times New Roman" panose="02020603050405020304" pitchFamily="18" charset="0"/>
              </a:rPr>
              <a:t>һәм</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smtClean="0">
                <a:latin typeface="Times New Roman" panose="02020603050405020304" pitchFamily="18" charset="0"/>
                <a:ea typeface="Calibri" panose="020F0502020204030204" pitchFamily="34" charset="0"/>
                <a:cs typeface="Times New Roman" panose="02020603050405020304" pitchFamily="18" charset="0"/>
              </a:rPr>
              <a:t>әдәбияты</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000" smtClean="0">
                <a:latin typeface="Times New Roman" panose="02020603050405020304" pitchFamily="18" charset="0"/>
                <a:ea typeface="Calibri" panose="020F0502020204030204" pitchFamily="34" charset="0"/>
                <a:cs typeface="Times New Roman" panose="02020603050405020304" pitchFamily="18" charset="0"/>
              </a:rPr>
              <a:t>укытучысы</a:t>
            </a:r>
            <a:r>
              <a:rPr lang="ru-RU" sz="2000" dirty="0">
                <a:latin typeface="Times New Roman" panose="02020603050405020304" pitchFamily="18" charset="0"/>
                <a:ea typeface="Calibri" panose="020F0502020204030204" pitchFamily="34" charset="0"/>
                <a:cs typeface="Times New Roman" panose="02020603050405020304" pitchFamily="18" charset="0"/>
              </a:rPr>
              <a:t/>
            </a:r>
            <a:br>
              <a:rPr lang="ru-RU" sz="2000" dirty="0">
                <a:latin typeface="Times New Roman" panose="02020603050405020304" pitchFamily="18" charset="0"/>
                <a:ea typeface="Calibri" panose="020F0502020204030204" pitchFamily="34" charset="0"/>
                <a:cs typeface="Times New Roman" panose="02020603050405020304" pitchFamily="18" charset="0"/>
              </a:rPr>
            </a:br>
            <a:r>
              <a:rPr lang="ru-RU" sz="2000" smtClean="0">
                <a:latin typeface="Times New Roman" panose="02020603050405020304" pitchFamily="18" charset="0"/>
                <a:ea typeface="Calibri" panose="020F0502020204030204" pitchFamily="34" charset="0"/>
                <a:cs typeface="Times New Roman" panose="02020603050405020304" pitchFamily="18" charset="0"/>
              </a:rPr>
              <a:t>                                </a:t>
            </a:r>
            <a:r>
              <a:rPr lang="ru-RU" sz="4000" dirty="0" smtClean="0">
                <a:effectLst/>
                <a:latin typeface="Calibri" panose="020F0502020204030204" pitchFamily="34" charset="0"/>
                <a:ea typeface="Calibri" panose="020F0502020204030204" pitchFamily="34" charset="0"/>
                <a:cs typeface="Times New Roman" panose="02020603050405020304" pitchFamily="18" charset="0"/>
              </a:rPr>
              <a:t/>
            </a:r>
            <a:br>
              <a:rPr lang="ru-RU" sz="4000" dirty="0" smtClean="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pic>
        <p:nvPicPr>
          <p:cNvPr id="5" name="Рисунок 4"/>
          <p:cNvPicPr>
            <a:picLocks noChangeAspect="1"/>
          </p:cNvPicPr>
          <p:nvPr/>
        </p:nvPicPr>
        <p:blipFill>
          <a:blip r:embed="rId3"/>
          <a:stretch>
            <a:fillRect/>
          </a:stretch>
        </p:blipFill>
        <p:spPr>
          <a:xfrm>
            <a:off x="8997244" y="90312"/>
            <a:ext cx="2907766" cy="1650518"/>
          </a:xfrm>
          <a:prstGeom prst="rect">
            <a:avLst/>
          </a:prstGeom>
        </p:spPr>
      </p:pic>
      <p:pic>
        <p:nvPicPr>
          <p:cNvPr id="6" name="Рисунок 5"/>
          <p:cNvPicPr>
            <a:picLocks noChangeAspect="1"/>
          </p:cNvPicPr>
          <p:nvPr/>
        </p:nvPicPr>
        <p:blipFill>
          <a:blip r:embed="rId4"/>
          <a:stretch>
            <a:fillRect/>
          </a:stretch>
        </p:blipFill>
        <p:spPr>
          <a:xfrm>
            <a:off x="0" y="0"/>
            <a:ext cx="3285067" cy="1805307"/>
          </a:xfrm>
          <a:prstGeom prst="rect">
            <a:avLst/>
          </a:prstGeom>
        </p:spPr>
      </p:pic>
    </p:spTree>
    <p:extLst>
      <p:ext uri="{BB962C8B-B14F-4D97-AF65-F5344CB8AC3E}">
        <p14:creationId xmlns:p14="http://schemas.microsoft.com/office/powerpoint/2010/main" val="16863883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0" y="0"/>
            <a:ext cx="12372622" cy="6857999"/>
          </a:xfrm>
          <a:prstGeom prst="rect">
            <a:avLst/>
          </a:prstGeom>
        </p:spPr>
      </p:pic>
      <p:pic>
        <p:nvPicPr>
          <p:cNvPr id="6" name="Рисунок 5"/>
          <p:cNvPicPr>
            <a:picLocks noChangeAspect="1"/>
          </p:cNvPicPr>
          <p:nvPr/>
        </p:nvPicPr>
        <p:blipFill>
          <a:blip r:embed="rId3"/>
          <a:stretch>
            <a:fillRect/>
          </a:stretch>
        </p:blipFill>
        <p:spPr>
          <a:xfrm>
            <a:off x="9187766" y="128668"/>
            <a:ext cx="2822226" cy="1562020"/>
          </a:xfrm>
          <a:prstGeom prst="rect">
            <a:avLst/>
          </a:prstGeom>
        </p:spPr>
      </p:pic>
      <p:sp>
        <p:nvSpPr>
          <p:cNvPr id="2" name="Заголовок 1"/>
          <p:cNvSpPr>
            <a:spLocks noGrp="1"/>
          </p:cNvSpPr>
          <p:nvPr>
            <p:ph type="title"/>
          </p:nvPr>
        </p:nvSpPr>
        <p:spPr>
          <a:xfrm>
            <a:off x="1862667" y="365125"/>
            <a:ext cx="8940800" cy="5629275"/>
          </a:xfrm>
        </p:spPr>
        <p:txBody>
          <a:bodyPr>
            <a:noAutofit/>
          </a:bodyPr>
          <a:lstStyle/>
          <a:p>
            <a:r>
              <a:rPr lang="ru-RU" sz="1800" dirty="0" smtClean="0">
                <a:latin typeface="Times New Roman" panose="02020603050405020304" pitchFamily="18" charset="0"/>
                <a:cs typeface="Times New Roman" panose="02020603050405020304" pitchFamily="18" charset="0"/>
              </a:rPr>
              <a:t>                                                  </a:t>
            </a:r>
            <a:r>
              <a:rPr lang="ru-RU" sz="2800" b="1" dirty="0" err="1" smtClean="0">
                <a:solidFill>
                  <a:srgbClr val="C00000"/>
                </a:solidFill>
                <a:latin typeface="Times New Roman" panose="02020603050405020304" pitchFamily="18" charset="0"/>
                <a:cs typeface="Times New Roman" panose="02020603050405020304" pitchFamily="18" charset="0"/>
              </a:rPr>
              <a:t>Орлык</a:t>
            </a:r>
            <a:r>
              <a:rPr lang="ru-RU" sz="2800" b="1" dirty="0" smtClean="0">
                <a:solidFill>
                  <a:srgbClr val="C00000"/>
                </a:solidFill>
                <a:latin typeface="Times New Roman" panose="02020603050405020304" pitchFamily="18" charset="0"/>
                <a:cs typeface="Times New Roman" panose="02020603050405020304" pitchFamily="18" charset="0"/>
              </a:rPr>
              <a:t> </a:t>
            </a:r>
            <a:r>
              <a:rPr lang="ru-RU" sz="2800" b="1" dirty="0" err="1">
                <a:solidFill>
                  <a:srgbClr val="C00000"/>
                </a:solidFill>
                <a:latin typeface="Times New Roman" panose="02020603050405020304" pitchFamily="18" charset="0"/>
                <a:cs typeface="Times New Roman" panose="02020603050405020304" pitchFamily="18" charset="0"/>
              </a:rPr>
              <a:t>чыккан</a:t>
            </a:r>
            <a:r>
              <a:rPr lang="ru-RU" sz="2800" b="1" dirty="0">
                <a:solidFill>
                  <a:srgbClr val="C00000"/>
                </a:solidFill>
                <a:latin typeface="Times New Roman" panose="02020603050405020304" pitchFamily="18" charset="0"/>
                <a:cs typeface="Times New Roman" panose="02020603050405020304" pitchFamily="18" charset="0"/>
              </a:rPr>
              <a:t> </a:t>
            </a:r>
            <a:r>
              <a:rPr lang="ru-RU" sz="2800" b="1" dirty="0" err="1">
                <a:solidFill>
                  <a:srgbClr val="C00000"/>
                </a:solidFill>
                <a:latin typeface="Times New Roman" panose="02020603050405020304" pitchFamily="18" charset="0"/>
                <a:cs typeface="Times New Roman" panose="02020603050405020304" pitchFamily="18" charset="0"/>
              </a:rPr>
              <a:t>көн</a:t>
            </a:r>
            <a:r>
              <a:rPr lang="ru-RU" sz="1800" dirty="0" smtClean="0">
                <a:latin typeface="Times New Roman" panose="02020603050405020304" pitchFamily="18" charset="0"/>
                <a:cs typeface="Times New Roman" panose="02020603050405020304" pitchFamily="18" charset="0"/>
              </a:rPr>
              <a:t>.</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a:t>
            </a:r>
            <a:r>
              <a:rPr lang="ru-RU" sz="1800" b="1" dirty="0" err="1">
                <a:solidFill>
                  <a:srgbClr val="C00000"/>
                </a:solidFill>
                <a:latin typeface="Times New Roman" panose="02020603050405020304" pitchFamily="18" charset="0"/>
                <a:cs typeface="Times New Roman" panose="02020603050405020304" pitchFamily="18" charset="0"/>
              </a:rPr>
              <a:t>Орлык</a:t>
            </a:r>
            <a:r>
              <a:rPr lang="ru-RU" sz="1800" b="1" dirty="0">
                <a:solidFill>
                  <a:srgbClr val="C00000"/>
                </a:solidFill>
                <a:latin typeface="Times New Roman" panose="02020603050405020304" pitchFamily="18" charset="0"/>
                <a:cs typeface="Times New Roman" panose="02020603050405020304" pitchFamily="18" charset="0"/>
              </a:rPr>
              <a:t> </a:t>
            </a:r>
            <a:r>
              <a:rPr lang="ru-RU" sz="1800" b="1" dirty="0" err="1">
                <a:solidFill>
                  <a:srgbClr val="C00000"/>
                </a:solidFill>
                <a:latin typeface="Times New Roman" panose="02020603050405020304" pitchFamily="18" charset="0"/>
                <a:cs typeface="Times New Roman" panose="02020603050405020304" pitchFamily="18" charset="0"/>
              </a:rPr>
              <a:t>чыккан</a:t>
            </a:r>
            <a:r>
              <a:rPr lang="ru-RU" sz="1800" b="1" dirty="0">
                <a:solidFill>
                  <a:srgbClr val="C00000"/>
                </a:solidFill>
                <a:latin typeface="Times New Roman" panose="02020603050405020304" pitchFamily="18" charset="0"/>
                <a:cs typeface="Times New Roman" panose="02020603050405020304" pitchFamily="18" charset="0"/>
              </a:rPr>
              <a:t> </a:t>
            </a:r>
            <a:r>
              <a:rPr lang="ru-RU" sz="1800" b="1" dirty="0" err="1" smtClean="0">
                <a:solidFill>
                  <a:srgbClr val="C00000"/>
                </a:solidFill>
                <a:latin typeface="Times New Roman" panose="02020603050405020304" pitchFamily="18" charset="0"/>
                <a:cs typeface="Times New Roman" panose="02020603050405020304" pitchFamily="18" charset="0"/>
              </a:rPr>
              <a:t>көн</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ягъ</a:t>
            </a:r>
            <a:r>
              <a:rPr lang="tt-RU" sz="1800" dirty="0" smtClean="0">
                <a:latin typeface="Times New Roman" panose="02020603050405020304" pitchFamily="18" charset="0"/>
                <a:cs typeface="Times New Roman" panose="02020603050405020304" pitchFamily="18" charset="0"/>
              </a:rPr>
              <a:t>ни чәчүгә чыккан көн</a:t>
            </a:r>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авыл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халкы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өчен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бик</a:t>
            </a:r>
            <a:r>
              <a:rPr lang="ru-RU" sz="1800" dirty="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мөһим</a:t>
            </a: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Шуңа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аңа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бөтен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өй</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белән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әзерләнәләр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Бөтен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өй</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эче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җыештырыла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йортлар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себерелә</a:t>
            </a:r>
            <a:r>
              <a:rPr lang="ru-RU" sz="1800" dirty="0">
                <a:latin typeface="Times New Roman" panose="02020603050405020304" pitchFamily="18" charset="0"/>
                <a:cs typeface="Times New Roman" panose="02020603050405020304" pitchFamily="18" charset="0"/>
              </a:rPr>
              <a:t>, самовар </a:t>
            </a:r>
            <a:r>
              <a:rPr lang="ru-RU" sz="1800" dirty="0" err="1">
                <a:latin typeface="Times New Roman" panose="02020603050405020304" pitchFamily="18" charset="0"/>
                <a:cs typeface="Times New Roman" panose="02020603050405020304" pitchFamily="18" charset="0"/>
              </a:rPr>
              <a:t>ялтыратыла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бөтен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кеше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дә</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мунча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кереп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юынып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чыстарынып</a:t>
            </a:r>
            <a:r>
              <a:rPr lang="ru-RU" sz="1800" dirty="0">
                <a:latin typeface="Times New Roman" panose="02020603050405020304" pitchFamily="18" charset="0"/>
                <a:cs typeface="Times New Roman" panose="02020603050405020304" pitchFamily="18" charset="0"/>
              </a:rPr>
              <a:t> кала, </a:t>
            </a:r>
            <a:r>
              <a:rPr lang="ru-RU" sz="1800" dirty="0" err="1">
                <a:latin typeface="Times New Roman" panose="02020603050405020304" pitchFamily="18" charset="0"/>
                <a:cs typeface="Times New Roman" panose="02020603050405020304" pitchFamily="18" charset="0"/>
              </a:rPr>
              <a:t>йомырка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пешерелә</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кырга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барырга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чыккач</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юлда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очраган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беренче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кешегә</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бирелә</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Беренче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тубал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ашлыкны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чәчкәндә</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дә</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җиргә</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бөртек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белән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бергә</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йомырка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сибә</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Яңасала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халкы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йоланы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көз</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көне</a:t>
            </a:r>
            <a:r>
              <a:rPr lang="ru-RU" sz="1800" dirty="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ашлы.клар</a:t>
            </a:r>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эре </a:t>
            </a:r>
            <a:r>
              <a:rPr lang="ru-RU" sz="1800" dirty="0" err="1">
                <a:latin typeface="Times New Roman" panose="02020603050405020304" pitchFamily="18" charset="0"/>
                <a:cs typeface="Times New Roman" panose="02020603050405020304" pitchFamily="18" charset="0"/>
              </a:rPr>
              <a:t>булсын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дигән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теләк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белән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эшлиләр</a:t>
            </a:r>
            <a:endParaRPr lang="ru-RU" sz="18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4"/>
          <a:stretch>
            <a:fillRect/>
          </a:stretch>
        </p:blipFill>
        <p:spPr>
          <a:xfrm>
            <a:off x="8922479" y="4219575"/>
            <a:ext cx="3352800" cy="2638425"/>
          </a:xfrm>
          <a:prstGeom prst="rect">
            <a:avLst/>
          </a:prstGeom>
        </p:spPr>
      </p:pic>
      <p:pic>
        <p:nvPicPr>
          <p:cNvPr id="5" name="Рисунок 4"/>
          <p:cNvPicPr>
            <a:picLocks noChangeAspect="1"/>
          </p:cNvPicPr>
          <p:nvPr/>
        </p:nvPicPr>
        <p:blipFill>
          <a:blip r:embed="rId5"/>
          <a:stretch>
            <a:fillRect/>
          </a:stretch>
        </p:blipFill>
        <p:spPr>
          <a:xfrm>
            <a:off x="1" y="7939"/>
            <a:ext cx="3556000" cy="2713960"/>
          </a:xfrm>
          <a:prstGeom prst="rect">
            <a:avLst/>
          </a:prstGeom>
        </p:spPr>
      </p:pic>
    </p:spTree>
    <p:extLst>
      <p:ext uri="{BB962C8B-B14F-4D97-AF65-F5344CB8AC3E}">
        <p14:creationId xmlns:p14="http://schemas.microsoft.com/office/powerpoint/2010/main" val="17802744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0" y="0"/>
            <a:ext cx="12192000" cy="6857999"/>
          </a:xfrm>
          <a:prstGeom prst="rect">
            <a:avLst/>
          </a:prstGeom>
        </p:spPr>
      </p:pic>
      <p:pic>
        <p:nvPicPr>
          <p:cNvPr id="5" name="Рисунок 4"/>
          <p:cNvPicPr>
            <a:picLocks noChangeAspect="1"/>
          </p:cNvPicPr>
          <p:nvPr/>
        </p:nvPicPr>
        <p:blipFill>
          <a:blip r:embed="rId3"/>
          <a:stretch>
            <a:fillRect/>
          </a:stretch>
        </p:blipFill>
        <p:spPr>
          <a:xfrm>
            <a:off x="8822555" y="0"/>
            <a:ext cx="3054701" cy="1690688"/>
          </a:xfrm>
          <a:prstGeom prst="rect">
            <a:avLst/>
          </a:prstGeom>
        </p:spPr>
      </p:pic>
      <p:sp>
        <p:nvSpPr>
          <p:cNvPr id="2" name="Заголовок 1"/>
          <p:cNvSpPr>
            <a:spLocks noGrp="1"/>
          </p:cNvSpPr>
          <p:nvPr>
            <p:ph type="title"/>
          </p:nvPr>
        </p:nvSpPr>
        <p:spPr>
          <a:xfrm>
            <a:off x="2212622" y="365125"/>
            <a:ext cx="8466667" cy="6317897"/>
          </a:xfrm>
        </p:spPr>
        <p:txBody>
          <a:bodyPr>
            <a:normAutofit/>
          </a:bodyPr>
          <a:lstStyle/>
          <a:p>
            <a:r>
              <a:rPr lang="ru-RU" sz="1800" dirty="0" smtClean="0">
                <a:latin typeface="Times New Roman" panose="02020603050405020304" pitchFamily="18" charset="0"/>
                <a:cs typeface="Times New Roman" panose="02020603050405020304" pitchFamily="18" charset="0"/>
              </a:rPr>
              <a:t>               </a:t>
            </a:r>
            <a:r>
              <a:rPr lang="ru-RU" sz="1800" b="1" dirty="0" smtClean="0">
                <a:solidFill>
                  <a:srgbClr val="C00000"/>
                </a:solidFill>
                <a:latin typeface="Times New Roman" panose="02020603050405020304" pitchFamily="18" charset="0"/>
                <a:cs typeface="Times New Roman" panose="02020603050405020304" pitchFamily="18" charset="0"/>
              </a:rPr>
              <a:t>«</a:t>
            </a:r>
            <a:r>
              <a:rPr lang="ru-RU" sz="1800" b="1" dirty="0" err="1" smtClean="0">
                <a:solidFill>
                  <a:srgbClr val="C00000"/>
                </a:solidFill>
                <a:latin typeface="Times New Roman" panose="02020603050405020304" pitchFamily="18" charset="0"/>
                <a:cs typeface="Times New Roman" panose="02020603050405020304" pitchFamily="18" charset="0"/>
              </a:rPr>
              <a:t>Туган</a:t>
            </a:r>
            <a:r>
              <a:rPr lang="ru-RU" sz="1800" b="1" dirty="0" smtClean="0">
                <a:solidFill>
                  <a:srgbClr val="C00000"/>
                </a:solidFill>
                <a:latin typeface="Times New Roman" panose="02020603050405020304" pitchFamily="18" charset="0"/>
                <a:cs typeface="Times New Roman" panose="02020603050405020304" pitchFamily="18" charset="0"/>
              </a:rPr>
              <a:t> </a:t>
            </a:r>
            <a:r>
              <a:rPr lang="ru-RU" sz="1800" b="1" dirty="0" err="1" smtClean="0">
                <a:solidFill>
                  <a:srgbClr val="C00000"/>
                </a:solidFill>
                <a:latin typeface="Times New Roman" panose="02020603050405020304" pitchFamily="18" charset="0"/>
                <a:cs typeface="Times New Roman" panose="02020603050405020304" pitchFamily="18" charset="0"/>
              </a:rPr>
              <a:t>ягым</a:t>
            </a:r>
            <a:r>
              <a:rPr lang="ru-RU" sz="1800" b="1" dirty="0" smtClean="0">
                <a:solidFill>
                  <a:srgbClr val="C00000"/>
                </a:solidFill>
                <a:latin typeface="Times New Roman" panose="02020603050405020304" pitchFamily="18" charset="0"/>
                <a:cs typeface="Times New Roman" panose="02020603050405020304" pitchFamily="18" charset="0"/>
              </a:rPr>
              <a:t>- </a:t>
            </a:r>
            <a:r>
              <a:rPr lang="ru-RU" sz="1800" b="1" dirty="0" err="1" smtClean="0">
                <a:solidFill>
                  <a:srgbClr val="C00000"/>
                </a:solidFill>
                <a:latin typeface="Times New Roman" panose="02020603050405020304" pitchFamily="18" charset="0"/>
                <a:cs typeface="Times New Roman" panose="02020603050405020304" pitchFamily="18" charset="0"/>
              </a:rPr>
              <a:t>яшел</a:t>
            </a:r>
            <a:r>
              <a:rPr lang="ru-RU" sz="1800" b="1" dirty="0" smtClean="0">
                <a:solidFill>
                  <a:srgbClr val="C00000"/>
                </a:solidFill>
                <a:latin typeface="Times New Roman" panose="02020603050405020304" pitchFamily="18" charset="0"/>
                <a:cs typeface="Times New Roman" panose="02020603050405020304" pitchFamily="18" charset="0"/>
              </a:rPr>
              <a:t> </a:t>
            </a:r>
            <a:r>
              <a:rPr lang="ru-RU" sz="1800" b="1" dirty="0" err="1" smtClean="0">
                <a:solidFill>
                  <a:srgbClr val="C00000"/>
                </a:solidFill>
                <a:latin typeface="Times New Roman" panose="02020603050405020304" pitchFamily="18" charset="0"/>
                <a:cs typeface="Times New Roman" panose="02020603050405020304" pitchFamily="18" charset="0"/>
              </a:rPr>
              <a:t>бишек</a:t>
            </a:r>
            <a:r>
              <a:rPr lang="ru-RU" sz="1800" b="1" dirty="0" smtClean="0">
                <a:solidFill>
                  <a:srgbClr val="C00000"/>
                </a:solidFill>
                <a:latin typeface="Times New Roman" panose="02020603050405020304" pitchFamily="18" charset="0"/>
                <a:cs typeface="Times New Roman" panose="02020603050405020304" pitchFamily="18" charset="0"/>
              </a:rPr>
              <a:t>» </a:t>
            </a:r>
            <a:r>
              <a:rPr lang="ru-RU" sz="1800" b="1" dirty="0" err="1" smtClean="0">
                <a:solidFill>
                  <a:srgbClr val="C00000"/>
                </a:solidFill>
                <a:latin typeface="Times New Roman" panose="02020603050405020304" pitchFamily="18" charset="0"/>
                <a:cs typeface="Times New Roman" panose="02020603050405020304" pitchFamily="18" charset="0"/>
              </a:rPr>
              <a:t>әсәрендә</a:t>
            </a:r>
            <a:r>
              <a:rPr lang="ru-RU" sz="1800" b="1" dirty="0" smtClean="0">
                <a:solidFill>
                  <a:srgbClr val="C00000"/>
                </a:solidFill>
                <a:latin typeface="Times New Roman" panose="02020603050405020304" pitchFamily="18" charset="0"/>
                <a:cs typeface="Times New Roman" panose="02020603050405020304" pitchFamily="18" charset="0"/>
              </a:rPr>
              <a:t> </a:t>
            </a:r>
            <a:r>
              <a:rPr lang="ru-RU" sz="1800" b="1" dirty="0" err="1" smtClean="0">
                <a:solidFill>
                  <a:srgbClr val="C00000"/>
                </a:solidFill>
                <a:latin typeface="Times New Roman" panose="02020603050405020304" pitchFamily="18" charset="0"/>
                <a:cs typeface="Times New Roman" panose="02020603050405020304" pitchFamily="18" charset="0"/>
              </a:rPr>
              <a:t>гореф-гадәтләр</a:t>
            </a: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Кышын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пәнҗешәмбе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көнне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бөтен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гаилә</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белән</a:t>
            </a:r>
            <a:r>
              <a:rPr lang="ru-RU" sz="1800" dirty="0">
                <a:latin typeface="Times New Roman" panose="02020603050405020304" pitchFamily="18" charset="0"/>
                <a:cs typeface="Times New Roman" panose="02020603050405020304" pitchFamily="18" charset="0"/>
              </a:rPr>
              <a:t> лампа </a:t>
            </a:r>
            <a:r>
              <a:rPr lang="ru-RU" sz="1800" dirty="0" err="1">
                <a:latin typeface="Times New Roman" panose="02020603050405020304" pitchFamily="18" charset="0"/>
                <a:cs typeface="Times New Roman" panose="02020603050405020304" pitchFamily="18" charset="0"/>
              </a:rPr>
              <a:t>тирәсенә</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җыйналып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сөйләшү</a:t>
            </a: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олы</a:t>
            </a: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абыйсының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китап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укуын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гаилә</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белән</a:t>
            </a:r>
            <a:r>
              <a:rPr lang="ru-RU" sz="1800" dirty="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тыңлау</a:t>
            </a: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a:t>
            </a: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җәен</a:t>
            </a:r>
            <a:r>
              <a:rPr lang="ru-RU" sz="1800" dirty="0">
                <a:latin typeface="Times New Roman" panose="02020603050405020304" pitchFamily="18" charset="0"/>
                <a:cs typeface="Times New Roman" panose="02020603050405020304" pitchFamily="18" charset="0"/>
              </a:rPr>
              <a:t> капка </a:t>
            </a:r>
            <a:r>
              <a:rPr lang="ru-RU" sz="1800" dirty="0" err="1">
                <a:latin typeface="Times New Roman" panose="02020603050405020304" pitchFamily="18" charset="0"/>
                <a:cs typeface="Times New Roman" panose="02020603050405020304" pitchFamily="18" charset="0"/>
              </a:rPr>
              <a:t>төбендә</a:t>
            </a:r>
            <a:r>
              <a:rPr lang="ru-RU" sz="1800" dirty="0">
                <a:latin typeface="Times New Roman" panose="02020603050405020304" pitchFamily="18" charset="0"/>
                <a:cs typeface="Times New Roman" panose="02020603050405020304" pitchFamily="18" charset="0"/>
              </a:rPr>
              <a:t> кич </a:t>
            </a:r>
            <a:r>
              <a:rPr lang="ru-RU" sz="1800" dirty="0" err="1" smtClean="0">
                <a:latin typeface="Times New Roman" panose="02020603050405020304" pitchFamily="18" charset="0"/>
                <a:cs typeface="Times New Roman" panose="02020603050405020304" pitchFamily="18" charset="0"/>
              </a:rPr>
              <a:t>утырулар</a:t>
            </a: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a:t>
            </a:r>
            <a:r>
              <a:rPr lang="ru-RU" sz="1800" dirty="0" err="1" smtClean="0">
                <a:latin typeface="Times New Roman" panose="02020603050405020304" pitchFamily="18" charset="0"/>
                <a:cs typeface="Times New Roman" panose="02020603050405020304" pitchFamily="18" charset="0"/>
              </a:rPr>
              <a:t>туган</a:t>
            </a: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тиешле</a:t>
            </a:r>
            <a:r>
              <a:rPr lang="ru-RU" sz="1800" dirty="0">
                <a:latin typeface="Times New Roman" panose="02020603050405020304" pitchFamily="18" charset="0"/>
                <a:cs typeface="Times New Roman" panose="02020603050405020304" pitchFamily="18" charset="0"/>
              </a:rPr>
              <a:t> башка </a:t>
            </a:r>
            <a:r>
              <a:rPr lang="ru-RU" sz="1800" dirty="0" err="1">
                <a:latin typeface="Times New Roman" panose="02020603050405020304" pitchFamily="18" charset="0"/>
                <a:cs typeface="Times New Roman" panose="02020603050405020304" pitchFamily="18" charset="0"/>
              </a:rPr>
              <a:t>авыл</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кызларының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билгеле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вакытта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гына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кунакка</a:t>
            </a:r>
            <a:r>
              <a:rPr lang="ru-RU" sz="1800" dirty="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килүе</a:t>
            </a:r>
            <a:r>
              <a:rPr lang="ru-RU" sz="1800" smtClean="0">
                <a:latin typeface="Times New Roman" panose="02020603050405020304" pitchFamily="18" charset="0"/>
                <a:cs typeface="Times New Roman" panose="02020603050405020304" pitchFamily="18" charset="0"/>
              </a:rPr>
              <a:t>             кызларның</a:t>
            </a: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сандугач</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каурыен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сөйдергеч</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итеп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куллануы</a:t>
            </a: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err="1" smtClean="0">
                <a:latin typeface="Times New Roman" panose="02020603050405020304" pitchFamily="18" charset="0"/>
                <a:cs typeface="Times New Roman" panose="02020603050405020304" pitchFamily="18" charset="0"/>
              </a:rPr>
              <a:t>чәчәргә</a:t>
            </a: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вакыт</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җиткәнме-юкмы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икәнлеген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җиргә</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утырып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тикшерү</a:t>
            </a: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err="1" smtClean="0">
                <a:latin typeface="Times New Roman" panose="02020603050405020304" pitchFamily="18" charset="0"/>
                <a:cs typeface="Times New Roman" panose="02020603050405020304" pitchFamily="18" charset="0"/>
              </a:rPr>
              <a:t>кыр</a:t>
            </a: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казлары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кайтканда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адаштырмас</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өчен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санамау</a:t>
            </a: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err="1" smtClean="0">
                <a:latin typeface="Times New Roman" panose="02020603050405020304" pitchFamily="18" charset="0"/>
                <a:cs typeface="Times New Roman" panose="02020603050405020304" pitchFamily="18" charset="0"/>
              </a:rPr>
              <a:t>сыерчыклар</a:t>
            </a: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кайткан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көнне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Авырлыкка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җиңеллек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дип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сикергәләү</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җирдә</a:t>
            </a:r>
            <a:r>
              <a:rPr lang="ru-RU" sz="1800" dirty="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аунау</a:t>
            </a:r>
            <a:r>
              <a:rPr lang="ru-RU" sz="1800" dirty="0" smtClean="0">
                <a:latin typeface="Times New Roman" panose="02020603050405020304" pitchFamily="18" charset="0"/>
                <a:cs typeface="Times New Roman" panose="02020603050405020304" pitchFamily="18" charset="0"/>
              </a:rPr>
              <a:t> </a:t>
            </a:r>
            <a:br>
              <a:rPr lang="ru-RU" sz="1800" dirty="0" smtClean="0">
                <a:latin typeface="Times New Roman" panose="02020603050405020304" pitchFamily="18" charset="0"/>
                <a:cs typeface="Times New Roman" panose="02020603050405020304" pitchFamily="18" charset="0"/>
              </a:rPr>
            </a:br>
            <a:r>
              <a:rPr lang="ru-RU" sz="1800" dirty="0" err="1" smtClean="0">
                <a:latin typeface="Times New Roman" panose="02020603050405020304" pitchFamily="18" charset="0"/>
                <a:cs typeface="Times New Roman" panose="02020603050405020304" pitchFamily="18" charset="0"/>
              </a:rPr>
              <a:t>хатын-кызларның</a:t>
            </a: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олы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яшьтәге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ирләрдән</a:t>
            </a:r>
            <a:r>
              <a:rPr lang="ru-RU" sz="1800" dirty="0">
                <a:latin typeface="Times New Roman" panose="02020603050405020304" pitchFamily="18" charset="0"/>
                <a:cs typeface="Times New Roman" panose="02020603050405020304" pitchFamily="18" charset="0"/>
              </a:rPr>
              <a:t> тел </a:t>
            </a:r>
            <a:r>
              <a:rPr lang="ru-RU" sz="1800" dirty="0" err="1" smtClean="0">
                <a:latin typeface="Times New Roman" panose="02020603050405020304" pitchFamily="18" charset="0"/>
                <a:cs typeface="Times New Roman" panose="02020603050405020304" pitchFamily="18" charset="0"/>
              </a:rPr>
              <a:t>яшерүе</a:t>
            </a:r>
            <a:endParaRPr lang="ru-RU" sz="18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4"/>
          <a:stretch>
            <a:fillRect/>
          </a:stretch>
        </p:blipFill>
        <p:spPr>
          <a:xfrm>
            <a:off x="0" y="86079"/>
            <a:ext cx="3224691" cy="1776588"/>
          </a:xfrm>
          <a:prstGeom prst="rect">
            <a:avLst/>
          </a:prstGeom>
        </p:spPr>
      </p:pic>
      <p:pic>
        <p:nvPicPr>
          <p:cNvPr id="6" name="Рисунок 5"/>
          <p:cNvPicPr>
            <a:picLocks noChangeAspect="1"/>
          </p:cNvPicPr>
          <p:nvPr/>
        </p:nvPicPr>
        <p:blipFill>
          <a:blip r:embed="rId5"/>
          <a:stretch>
            <a:fillRect/>
          </a:stretch>
        </p:blipFill>
        <p:spPr>
          <a:xfrm>
            <a:off x="0" y="5147733"/>
            <a:ext cx="3224691" cy="1710266"/>
          </a:xfrm>
          <a:prstGeom prst="rect">
            <a:avLst/>
          </a:prstGeom>
        </p:spPr>
      </p:pic>
      <p:pic>
        <p:nvPicPr>
          <p:cNvPr id="7" name="Рисунок 6"/>
          <p:cNvPicPr>
            <a:picLocks noChangeAspect="1"/>
          </p:cNvPicPr>
          <p:nvPr/>
        </p:nvPicPr>
        <p:blipFill>
          <a:blip r:embed="rId6"/>
          <a:stretch>
            <a:fillRect/>
          </a:stretch>
        </p:blipFill>
        <p:spPr>
          <a:xfrm>
            <a:off x="8376356" y="4944533"/>
            <a:ext cx="3500900" cy="1825977"/>
          </a:xfrm>
          <a:prstGeom prst="rect">
            <a:avLst/>
          </a:prstGeom>
        </p:spPr>
      </p:pic>
    </p:spTree>
    <p:extLst>
      <p:ext uri="{BB962C8B-B14F-4D97-AF65-F5344CB8AC3E}">
        <p14:creationId xmlns:p14="http://schemas.microsoft.com/office/powerpoint/2010/main" val="27337432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0" y="0"/>
            <a:ext cx="12192000" cy="6858000"/>
          </a:xfrm>
        </p:spPr>
      </p:pic>
      <p:sp>
        <p:nvSpPr>
          <p:cNvPr id="6" name="Заголовок 5"/>
          <p:cNvSpPr>
            <a:spLocks noGrp="1"/>
          </p:cNvSpPr>
          <p:nvPr>
            <p:ph type="title"/>
          </p:nvPr>
        </p:nvSpPr>
        <p:spPr>
          <a:xfrm>
            <a:off x="838200" y="925689"/>
            <a:ext cx="10515600" cy="1704622"/>
          </a:xfrm>
        </p:spPr>
        <p:txBody>
          <a:bodyPr/>
          <a:lstStyle/>
          <a:p>
            <a:r>
              <a:rPr lang="tt-RU" dirty="0" smtClean="0"/>
              <a:t>                    </a:t>
            </a:r>
            <a:r>
              <a:rPr lang="tt-RU" b="1" dirty="0" smtClean="0">
                <a:solidFill>
                  <a:srgbClr val="C00000"/>
                </a:solidFill>
                <a:latin typeface="Times New Roman" panose="02020603050405020304" pitchFamily="18" charset="0"/>
                <a:cs typeface="Times New Roman" panose="02020603050405020304" pitchFamily="18" charset="0"/>
              </a:rPr>
              <a:t>Исемгә бәйле йолалар</a:t>
            </a:r>
            <a:r>
              <a:rPr lang="tt-RU" dirty="0" smtClean="0"/>
              <a:t>.</a:t>
            </a:r>
            <a:endParaRPr lang="ru-RU" dirty="0"/>
          </a:p>
        </p:txBody>
      </p:sp>
      <p:pic>
        <p:nvPicPr>
          <p:cNvPr id="5" name="Рисунок 4"/>
          <p:cNvPicPr>
            <a:picLocks noChangeAspect="1"/>
          </p:cNvPicPr>
          <p:nvPr/>
        </p:nvPicPr>
        <p:blipFill>
          <a:blip r:embed="rId3"/>
          <a:stretch>
            <a:fillRect/>
          </a:stretch>
        </p:blipFill>
        <p:spPr>
          <a:xfrm>
            <a:off x="9055510" y="0"/>
            <a:ext cx="3136490" cy="1735956"/>
          </a:xfrm>
          <a:prstGeom prst="rect">
            <a:avLst/>
          </a:prstGeom>
        </p:spPr>
      </p:pic>
      <p:sp>
        <p:nvSpPr>
          <p:cNvPr id="7" name="Прямоугольник 6"/>
          <p:cNvSpPr/>
          <p:nvPr/>
        </p:nvSpPr>
        <p:spPr>
          <a:xfrm>
            <a:off x="1749778" y="2736503"/>
            <a:ext cx="8082845" cy="3354765"/>
          </a:xfrm>
          <a:prstGeom prst="rect">
            <a:avLst/>
          </a:prstGeom>
        </p:spPr>
        <p:txBody>
          <a:bodyPr wrap="square">
            <a:spAutoFit/>
          </a:bodyPr>
          <a:lstStyle/>
          <a:p>
            <a:r>
              <a:rPr lang="tt-RU" sz="1200" dirty="0" smtClean="0">
                <a:latin typeface="Times New Roman" panose="02020603050405020304" pitchFamily="18" charset="0"/>
                <a:ea typeface="Calibri" panose="020F0502020204030204" pitchFamily="34" charset="0"/>
              </a:rPr>
              <a:t>    “</a:t>
            </a:r>
            <a:r>
              <a:rPr lang="tt-RU" sz="1200" dirty="0">
                <a:latin typeface="Times New Roman" panose="02020603050405020304" pitchFamily="18" charset="0"/>
                <a:ea typeface="Calibri" panose="020F0502020204030204" pitchFamily="34" charset="0"/>
              </a:rPr>
              <a:t>Сәйриннең туган авылында борынгыдан калып яши торган бер йола бар иде әле. Аның әнисе иренең, балаларының исемен чит кешеләр янында әйтми иде. Иренә “син” дип, башка кешеләргә ире турында сөйләгәндә “үзе” дип, балаларына  “бәбкәм”, “карлыгачым” һәм шуның ише матур сүзләр белән эндәшә иде. Шуңа күрә Сәйрин бала чактан кеше исеменә җитди карарга өйрәнде. Бала чактан аңа:” Исем сиңа гомергә бирелгән, ул бер генә, аның чисталыгын, аның ихтирамын сакларга тиешсең,” – дип </a:t>
            </a:r>
            <a:r>
              <a:rPr lang="tt-RU" sz="1200" dirty="0" smtClean="0">
                <a:latin typeface="Times New Roman" panose="02020603050405020304" pitchFamily="18" charset="0"/>
                <a:ea typeface="Calibri" panose="020F0502020204030204" pitchFamily="34" charset="0"/>
              </a:rPr>
              <a:t>өйрәттеләр”          </a:t>
            </a:r>
          </a:p>
          <a:p>
            <a:r>
              <a:rPr lang="tt-RU" sz="1200" dirty="0" smtClean="0">
                <a:latin typeface="Times New Roman" panose="02020603050405020304" pitchFamily="18" charset="0"/>
                <a:ea typeface="Calibri" panose="020F0502020204030204" pitchFamily="34" charset="0"/>
              </a:rPr>
              <a:t>                                                                                                        </a:t>
            </a:r>
            <a:r>
              <a:rPr lang="tt-RU" sz="1200" i="1" dirty="0" smtClean="0">
                <a:latin typeface="Times New Roman" panose="02020603050405020304" pitchFamily="18" charset="0"/>
                <a:ea typeface="Calibri" panose="020F0502020204030204" pitchFamily="34" charset="0"/>
              </a:rPr>
              <a:t>М.Юныс “Шәмдәлләрдә генә утлар яна”</a:t>
            </a:r>
          </a:p>
          <a:p>
            <a:pPr marL="457200" algn="just">
              <a:spcAft>
                <a:spcPts val="800"/>
              </a:spcAft>
            </a:pPr>
            <a:r>
              <a:rPr lang="tt-RU" sz="1400" dirty="0">
                <a:latin typeface="Times New Roman" panose="02020603050405020304" pitchFamily="18" charset="0"/>
                <a:ea typeface="Calibri" panose="020F0502020204030204" pitchFamily="34" charset="0"/>
                <a:cs typeface="Times New Roman" panose="02020603050405020304" pitchFamily="18" charset="0"/>
              </a:rPr>
              <a:t>“Шәмдәлләрдә генә утлар яна” әсәрендә авылда </a:t>
            </a:r>
            <a:r>
              <a:rPr lang="tt-RU" sz="1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мәҗлес уздыру йоласы </a:t>
            </a:r>
            <a:r>
              <a:rPr lang="tt-RU" sz="1400" dirty="0">
                <a:latin typeface="Times New Roman" panose="02020603050405020304" pitchFamily="18" charset="0"/>
                <a:ea typeface="Calibri" panose="020F0502020204030204" pitchFamily="34" charset="0"/>
                <a:cs typeface="Times New Roman" panose="02020603050405020304" pitchFamily="18" charset="0"/>
              </a:rPr>
              <a:t>да</a:t>
            </a:r>
            <a:r>
              <a:rPr lang="tt-RU" sz="1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tt-RU" sz="1400" dirty="0">
                <a:latin typeface="Times New Roman" panose="02020603050405020304" pitchFamily="18" charset="0"/>
                <a:ea typeface="Calibri" panose="020F0502020204030204" pitchFamily="34" charset="0"/>
                <a:cs typeface="Times New Roman" panose="02020603050405020304" pitchFamily="18" charset="0"/>
              </a:rPr>
              <a:t>сурәтләнә. </a:t>
            </a:r>
            <a:r>
              <a:rPr lang="tt-RU" sz="1400" dirty="0" smtClean="0">
                <a:latin typeface="Times New Roman" panose="02020603050405020304" pitchFamily="18" charset="0"/>
                <a:ea typeface="Calibri" panose="020F0502020204030204" pitchFamily="34" charset="0"/>
                <a:cs typeface="Times New Roman" panose="02020603050405020304" pitchFamily="18" charset="0"/>
              </a:rPr>
              <a:t>Автор</a:t>
            </a:r>
          </a:p>
          <a:p>
            <a:pPr marL="457200" algn="just">
              <a:spcAft>
                <a:spcPts val="800"/>
              </a:spcAft>
            </a:pPr>
            <a:r>
              <a:rPr lang="tt-RU" sz="1400" dirty="0" smtClean="0">
                <a:latin typeface="Times New Roman" panose="02020603050405020304" pitchFamily="18" charset="0"/>
                <a:ea typeface="Calibri" panose="020F0502020204030204" pitchFamily="34" charset="0"/>
                <a:cs typeface="Times New Roman" panose="02020603050405020304" pitchFamily="18" charset="0"/>
              </a:rPr>
              <a:t>безне </a:t>
            </a:r>
            <a:r>
              <a:rPr lang="tt-RU" sz="1400" dirty="0">
                <a:latin typeface="Times New Roman" panose="02020603050405020304" pitchFamily="18" charset="0"/>
                <a:ea typeface="Calibri" panose="020F0502020204030204" pitchFamily="34" charset="0"/>
                <a:cs typeface="Times New Roman" panose="02020603050405020304" pitchFamily="18" charset="0"/>
              </a:rPr>
              <a:t>кунакларны дөрес итеп, беркем дә үпкәләмәслек итеп утырту, аш-су чыгару </a:t>
            </a:r>
            <a:r>
              <a:rPr lang="tt-RU" sz="1400" dirty="0" smtClean="0">
                <a:latin typeface="Times New Roman" panose="02020603050405020304" pitchFamily="18" charset="0"/>
                <a:ea typeface="Calibri" panose="020F0502020204030204" pitchFamily="34" charset="0"/>
                <a:cs typeface="Times New Roman" panose="02020603050405020304" pitchFamily="18" charset="0"/>
              </a:rPr>
              <a:t>тәртибе, </a:t>
            </a:r>
            <a:r>
              <a:rPr lang="tt-RU" sz="1400" dirty="0">
                <a:latin typeface="Times New Roman" panose="02020603050405020304" pitchFamily="18" charset="0"/>
                <a:ea typeface="Calibri" panose="020F0502020204030204" pitchFamily="34" charset="0"/>
                <a:cs typeface="Times New Roman" panose="02020603050405020304" pitchFamily="18" charset="0"/>
              </a:rPr>
              <a:t>кунакларны кыстау (“кыстап ашату – ихтирам билгесе”), мөнәҗәт әйтү гадәтләре белән таныштыра. Без әсәрне укыгач мондый табыннарда абыстай ашый башламыйча, беркемнең дә ашка кагылмавын,  табак төбе күренер алдыннан бөтен кунакларның да кашыкларын куюын </a:t>
            </a:r>
            <a:r>
              <a:rPr lang="tt-RU" sz="1400" dirty="0" smtClean="0">
                <a:latin typeface="Times New Roman" panose="02020603050405020304" pitchFamily="18" charset="0"/>
                <a:ea typeface="Calibri" panose="020F0502020204030204" pitchFamily="34" charset="0"/>
                <a:cs typeface="Times New Roman" panose="02020603050405020304" pitchFamily="18" charset="0"/>
              </a:rPr>
              <a:t>белдек</a:t>
            </a:r>
            <a:r>
              <a:rPr lang="tt-RU" sz="1400" dirty="0">
                <a:latin typeface="Times New Roman" panose="02020603050405020304" pitchFamily="18" charset="0"/>
                <a:ea typeface="Calibri" panose="020F0502020204030204" pitchFamily="34" charset="0"/>
                <a:cs typeface="Times New Roman" panose="02020603050405020304" pitchFamily="18" charset="0"/>
              </a:rPr>
              <a:t>. </a:t>
            </a:r>
            <a:endParaRPr lang="tt-RU" sz="1400" dirty="0" smtClean="0">
              <a:latin typeface="Times New Roman" panose="02020603050405020304" pitchFamily="18" charset="0"/>
              <a:ea typeface="Calibri" panose="020F0502020204030204" pitchFamily="34" charset="0"/>
              <a:cs typeface="Times New Roman" panose="02020603050405020304" pitchFamily="18" charset="0"/>
            </a:endParaRPr>
          </a:p>
          <a:p>
            <a:pPr marL="457200" algn="just">
              <a:spcAft>
                <a:spcPts val="800"/>
              </a:spcAft>
            </a:pPr>
            <a:r>
              <a:rPr lang="tt-RU" sz="1400" dirty="0">
                <a:latin typeface="Times New Roman" panose="02020603050405020304" pitchFamily="18" charset="0"/>
                <a:ea typeface="Calibri" panose="020F0502020204030204" pitchFamily="34" charset="0"/>
                <a:cs typeface="Times New Roman" panose="02020603050405020304" pitchFamily="18" charset="0"/>
              </a:rPr>
              <a:t> </a:t>
            </a:r>
            <a:r>
              <a:rPr lang="tt-RU" sz="1400" dirty="0" smtClean="0">
                <a:latin typeface="Times New Roman" panose="02020603050405020304" pitchFamily="18" charset="0"/>
                <a:ea typeface="Calibri" panose="020F0502020204030204" pitchFamily="34" charset="0"/>
                <a:cs typeface="Times New Roman" panose="02020603050405020304" pitchFamily="18" charset="0"/>
              </a:rPr>
              <a:t>             Бу </a:t>
            </a:r>
            <a:r>
              <a:rPr lang="tt-RU" sz="1400" dirty="0">
                <a:latin typeface="Times New Roman" panose="02020603050405020304" pitchFamily="18" charset="0"/>
                <a:ea typeface="Calibri" panose="020F0502020204030204" pitchFamily="34" charset="0"/>
                <a:cs typeface="Times New Roman" panose="02020603050405020304" pitchFamily="18" charset="0"/>
              </a:rPr>
              <a:t>-  авылларда ныгып калган билгеле бер гадәт</a:t>
            </a:r>
            <a:r>
              <a:rPr lang="tt-RU" dirty="0">
                <a:latin typeface="Times New Roman" panose="02020603050405020304" pitchFamily="18" charset="0"/>
                <a:ea typeface="Calibri" panose="020F0502020204030204" pitchFamily="34" charset="0"/>
                <a:cs typeface="Times New Roman" panose="02020603050405020304" pitchFamily="18" charset="0"/>
              </a:rPr>
              <a:t>.</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endParaRPr lang="ru-RU" i="1" dirty="0"/>
          </a:p>
        </p:txBody>
      </p:sp>
      <p:pic>
        <p:nvPicPr>
          <p:cNvPr id="8" name="Рисунок 7"/>
          <p:cNvPicPr>
            <a:picLocks noChangeAspect="1"/>
          </p:cNvPicPr>
          <p:nvPr/>
        </p:nvPicPr>
        <p:blipFill>
          <a:blip r:embed="rId4"/>
          <a:stretch>
            <a:fillRect/>
          </a:stretch>
        </p:blipFill>
        <p:spPr>
          <a:xfrm>
            <a:off x="8856617" y="5069541"/>
            <a:ext cx="3335383" cy="1788458"/>
          </a:xfrm>
          <a:prstGeom prst="rect">
            <a:avLst/>
          </a:prstGeom>
        </p:spPr>
      </p:pic>
      <p:pic>
        <p:nvPicPr>
          <p:cNvPr id="9" name="Рисунок 8"/>
          <p:cNvPicPr>
            <a:picLocks noChangeAspect="1"/>
          </p:cNvPicPr>
          <p:nvPr/>
        </p:nvPicPr>
        <p:blipFill>
          <a:blip r:embed="rId5"/>
          <a:stretch>
            <a:fillRect/>
          </a:stretch>
        </p:blipFill>
        <p:spPr>
          <a:xfrm>
            <a:off x="0" y="14595"/>
            <a:ext cx="2931459" cy="1955176"/>
          </a:xfrm>
          <a:prstGeom prst="rect">
            <a:avLst/>
          </a:prstGeom>
        </p:spPr>
      </p:pic>
    </p:spTree>
    <p:extLst>
      <p:ext uri="{BB962C8B-B14F-4D97-AF65-F5344CB8AC3E}">
        <p14:creationId xmlns:p14="http://schemas.microsoft.com/office/powerpoint/2010/main" val="1766890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 y="0"/>
            <a:ext cx="12192000" cy="7092462"/>
          </a:xfrm>
          <a:prstGeom prst="rect">
            <a:avLst/>
          </a:prstGeom>
        </p:spPr>
      </p:pic>
      <p:pic>
        <p:nvPicPr>
          <p:cNvPr id="5" name="Рисунок 4"/>
          <p:cNvPicPr>
            <a:picLocks noChangeAspect="1"/>
          </p:cNvPicPr>
          <p:nvPr/>
        </p:nvPicPr>
        <p:blipFill>
          <a:blip r:embed="rId3"/>
          <a:stretch>
            <a:fillRect/>
          </a:stretch>
        </p:blipFill>
        <p:spPr>
          <a:xfrm>
            <a:off x="8940440" y="0"/>
            <a:ext cx="3251559" cy="1799303"/>
          </a:xfrm>
          <a:prstGeom prst="rect">
            <a:avLst/>
          </a:prstGeom>
        </p:spPr>
      </p:pic>
      <p:pic>
        <p:nvPicPr>
          <p:cNvPr id="3" name="Рисунок 2"/>
          <p:cNvPicPr>
            <a:picLocks noChangeAspect="1"/>
          </p:cNvPicPr>
          <p:nvPr/>
        </p:nvPicPr>
        <p:blipFill>
          <a:blip r:embed="rId4"/>
          <a:stretch>
            <a:fillRect/>
          </a:stretch>
        </p:blipFill>
        <p:spPr>
          <a:xfrm>
            <a:off x="104774" y="0"/>
            <a:ext cx="2611531" cy="2381250"/>
          </a:xfrm>
          <a:prstGeom prst="rect">
            <a:avLst/>
          </a:prstGeom>
        </p:spPr>
      </p:pic>
      <p:sp>
        <p:nvSpPr>
          <p:cNvPr id="6" name="Прямоугольник 5"/>
          <p:cNvSpPr/>
          <p:nvPr/>
        </p:nvSpPr>
        <p:spPr>
          <a:xfrm>
            <a:off x="2353235" y="1859340"/>
            <a:ext cx="7234518" cy="3395801"/>
          </a:xfrm>
          <a:prstGeom prst="rect">
            <a:avLst/>
          </a:prstGeom>
        </p:spPr>
        <p:txBody>
          <a:bodyPr wrap="square">
            <a:spAutoFit/>
          </a:bodyPr>
          <a:lstStyle/>
          <a:p>
            <a:pPr marL="457200" algn="just">
              <a:spcAft>
                <a:spcPts val="800"/>
              </a:spcAft>
            </a:pPr>
            <a:r>
              <a:rPr lang="tt-RU" sz="1600" b="1" i="1" dirty="0" smtClean="0">
                <a:latin typeface="Times New Roman" panose="02020603050405020304" pitchFamily="18" charset="0"/>
                <a:ea typeface="Calibri" panose="020F0502020204030204" pitchFamily="34" charset="0"/>
                <a:cs typeface="Times New Roman" panose="02020603050405020304" pitchFamily="18" charset="0"/>
              </a:rPr>
              <a:t>       Т</a:t>
            </a:r>
            <a:r>
              <a:rPr lang="tt-RU" sz="1600" b="1" i="1" dirty="0">
                <a:latin typeface="Times New Roman" panose="02020603050405020304" pitchFamily="18" charset="0"/>
                <a:ea typeface="Calibri" panose="020F0502020204030204" pitchFamily="34" charset="0"/>
                <a:cs typeface="Times New Roman" panose="02020603050405020304" pitchFamily="18" charset="0"/>
              </a:rPr>
              <a:t>. Миңнуллинның “Кулъяулык” </a:t>
            </a:r>
            <a:r>
              <a:rPr lang="tt-RU" sz="1600" dirty="0">
                <a:latin typeface="Times New Roman" panose="02020603050405020304" pitchFamily="18" charset="0"/>
                <a:ea typeface="Calibri" panose="020F0502020204030204" pitchFamily="34" charset="0"/>
                <a:cs typeface="Times New Roman" panose="02020603050405020304" pitchFamily="18" charset="0"/>
              </a:rPr>
              <a:t>драмасында авылда яшәп борынгы риваятьләрне, кичке уен кебек йолаларны оныткан авыл халкы, яшьләргә туган ягыннан читтә яшәгән, әмма үзе онытмау гына түгел, оныгына да халык җырларын җырларга, матур итеп татарча биергә өйрәткән, гореф-гадәтләр белән таныштырган, аларга хөрмәт тәрбияләгән Хәтирә әби һәм аның оныгы Данияр капма-каршы куела. Кулъяулыкка бәйле  риваять инде авылда  онытылган.  Аны һәм шуңа бәйле йоланы, аны үткәрү тәртипләрен Хатирә әби яңадан аларның исләренә төшерә. Автор әсәрдә милли йолаларны, авылдагы гореф-гадәтләрне онытуны тәнкыйтьли.   </a:t>
            </a:r>
            <a:endParaRPr lang="tt-RU" sz="1600" dirty="0" smtClean="0">
              <a:latin typeface="Times New Roman" panose="02020603050405020304" pitchFamily="18" charset="0"/>
              <a:ea typeface="Calibri" panose="020F0502020204030204" pitchFamily="34" charset="0"/>
              <a:cs typeface="Times New Roman" panose="02020603050405020304" pitchFamily="18" charset="0"/>
            </a:endParaRPr>
          </a:p>
          <a:p>
            <a:pPr marL="457200" algn="just">
              <a:spcAft>
                <a:spcPts val="800"/>
              </a:spcAft>
            </a:pPr>
            <a:r>
              <a:rPr lang="tt-RU" sz="1600" dirty="0" smtClean="0">
                <a:latin typeface="Times New Roman" panose="02020603050405020304" pitchFamily="18" charset="0"/>
                <a:ea typeface="Calibri" panose="020F0502020204030204" pitchFamily="34" charset="0"/>
                <a:cs typeface="Times New Roman" panose="02020603050405020304" pitchFamily="18" charset="0"/>
              </a:rPr>
              <a:t>     Т</a:t>
            </a:r>
            <a:r>
              <a:rPr lang="tt-RU" sz="1600" dirty="0">
                <a:latin typeface="Times New Roman" panose="02020603050405020304" pitchFamily="18" charset="0"/>
                <a:ea typeface="Calibri" panose="020F0502020204030204" pitchFamily="34" charset="0"/>
                <a:cs typeface="Times New Roman" panose="02020603050405020304" pitchFamily="18" charset="0"/>
              </a:rPr>
              <a:t>. Миңнуллин үз фикерен Кыя образы аша җиткерә.”Сез -  имгәтелгән аталарның балалары. Бабаларыгыз рухын онытырга мәҗбүр ителгән балалар. Хәтере начарланган токым. Хисләре тупасланган буын. Иманы какшаган кавем”</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82083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316178" cy="6858000"/>
          </a:xfrm>
          <a:prstGeom prst="rect">
            <a:avLst/>
          </a:prstGeom>
        </p:spPr>
      </p:pic>
      <p:pic>
        <p:nvPicPr>
          <p:cNvPr id="5" name="Рисунок 4"/>
          <p:cNvPicPr>
            <a:picLocks noChangeAspect="1"/>
          </p:cNvPicPr>
          <p:nvPr/>
        </p:nvPicPr>
        <p:blipFill>
          <a:blip r:embed="rId3"/>
          <a:stretch>
            <a:fillRect/>
          </a:stretch>
        </p:blipFill>
        <p:spPr>
          <a:xfrm>
            <a:off x="9202994" y="27149"/>
            <a:ext cx="3113184" cy="1723057"/>
          </a:xfrm>
          <a:prstGeom prst="rect">
            <a:avLst/>
          </a:prstGeom>
        </p:spPr>
      </p:pic>
      <p:pic>
        <p:nvPicPr>
          <p:cNvPr id="8" name="Рисунок 7"/>
          <p:cNvPicPr>
            <a:picLocks noChangeAspect="1"/>
          </p:cNvPicPr>
          <p:nvPr/>
        </p:nvPicPr>
        <p:blipFill>
          <a:blip r:embed="rId4"/>
          <a:stretch>
            <a:fillRect/>
          </a:stretch>
        </p:blipFill>
        <p:spPr>
          <a:xfrm>
            <a:off x="0" y="1"/>
            <a:ext cx="2904565" cy="1935620"/>
          </a:xfrm>
          <a:prstGeom prst="rect">
            <a:avLst/>
          </a:prstGeom>
        </p:spPr>
      </p:pic>
      <p:sp>
        <p:nvSpPr>
          <p:cNvPr id="2" name="Заголовок 1"/>
          <p:cNvSpPr>
            <a:spLocks noGrp="1"/>
          </p:cNvSpPr>
          <p:nvPr>
            <p:ph type="title"/>
          </p:nvPr>
        </p:nvSpPr>
        <p:spPr/>
        <p:txBody>
          <a:bodyPr/>
          <a:lstStyle/>
          <a:p>
            <a:endParaRPr lang="ru-RU" dirty="0"/>
          </a:p>
        </p:txBody>
      </p:sp>
      <p:sp>
        <p:nvSpPr>
          <p:cNvPr id="7" name="Объект 6"/>
          <p:cNvSpPr>
            <a:spLocks noGrp="1"/>
          </p:cNvSpPr>
          <p:nvPr>
            <p:ph idx="1"/>
          </p:nvPr>
        </p:nvSpPr>
        <p:spPr>
          <a:xfrm>
            <a:off x="2380129" y="2366681"/>
            <a:ext cx="7866530" cy="3810281"/>
          </a:xfrm>
        </p:spPr>
        <p:txBody>
          <a:bodyPr>
            <a:normAutofit lnSpcReduction="10000"/>
          </a:bodyPr>
          <a:lstStyle/>
          <a:p>
            <a:r>
              <a:rPr lang="tt-RU" sz="2400" dirty="0" smtClean="0">
                <a:latin typeface="Times New Roman" panose="02020603050405020304" pitchFamily="18" charset="0"/>
                <a:cs typeface="Times New Roman" panose="02020603050405020304" pitchFamily="18" charset="0"/>
              </a:rPr>
              <a:t>    Күп </a:t>
            </a:r>
            <a:r>
              <a:rPr lang="tt-RU" sz="2400" dirty="0">
                <a:latin typeface="Times New Roman" panose="02020603050405020304" pitchFamily="18" charset="0"/>
                <a:cs typeface="Times New Roman" panose="02020603050405020304" pitchFamily="18" charset="0"/>
              </a:rPr>
              <a:t>кенә йолалар, гореф-гадәтләр онытылган. Сакланып калганнары да элеккеге кебек үк үтәлми. Әмма аларны яңадан торгызу эшләре бара, бу юнәлештә төрле чаралар, бәйгеләр оештырыла. Язуларыбыз да гореф-гадәтләребез сагында. Әдәби әсәрләр аларны яшь буынга җиткерүе белән әһәмиятле. </a:t>
            </a:r>
            <a:endParaRPr lang="ru-RU" sz="2400" dirty="0">
              <a:latin typeface="Times New Roman" panose="02020603050405020304" pitchFamily="18" charset="0"/>
              <a:cs typeface="Times New Roman" panose="02020603050405020304" pitchFamily="18" charset="0"/>
            </a:endParaRPr>
          </a:p>
          <a:p>
            <a:r>
              <a:rPr lang="tt-RU" sz="2400" dirty="0">
                <a:latin typeface="Times New Roman" panose="02020603050405020304" pitchFamily="18" charset="0"/>
                <a:cs typeface="Times New Roman" panose="02020603050405020304" pitchFamily="18" charset="0"/>
              </a:rPr>
              <a:t>       2023 нче елның Татарстан Республикасында “Милли мәдәниятләр һәм гореф-гадәтләр елы” дип игълан ителүе дә моның ачык мисалы. Димәк, рухи кыйммәтләрне саклау, ныгыту, традицияләрне торгызу, киләчәк буынга тапшыру  - төп </a:t>
            </a:r>
            <a:r>
              <a:rPr lang="tt-RU" sz="2400" dirty="0" smtClean="0">
                <a:latin typeface="Times New Roman" panose="02020603050405020304" pitchFamily="18" charset="0"/>
                <a:cs typeface="Times New Roman" panose="02020603050405020304" pitchFamily="18" charset="0"/>
              </a:rPr>
              <a:t>бурыч.</a:t>
            </a:r>
            <a:endParaRPr lang="ru-RU" sz="2400" dirty="0">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5"/>
          <a:stretch>
            <a:fillRect/>
          </a:stretch>
        </p:blipFill>
        <p:spPr>
          <a:xfrm>
            <a:off x="0" y="4652682"/>
            <a:ext cx="2639187" cy="2235077"/>
          </a:xfrm>
          <a:prstGeom prst="rect">
            <a:avLst/>
          </a:prstGeom>
        </p:spPr>
      </p:pic>
    </p:spTree>
    <p:extLst>
      <p:ext uri="{BB962C8B-B14F-4D97-AF65-F5344CB8AC3E}">
        <p14:creationId xmlns:p14="http://schemas.microsoft.com/office/powerpoint/2010/main" val="4737834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0" y="0"/>
            <a:ext cx="12192000" cy="6858000"/>
          </a:xfrm>
          <a:prstGeom prst="rect">
            <a:avLst/>
          </a:prstGeom>
        </p:spPr>
      </p:pic>
      <p:pic>
        <p:nvPicPr>
          <p:cNvPr id="5" name="Рисунок 4"/>
          <p:cNvPicPr>
            <a:picLocks noChangeAspect="1"/>
          </p:cNvPicPr>
          <p:nvPr/>
        </p:nvPicPr>
        <p:blipFill>
          <a:blip r:embed="rId3"/>
          <a:stretch>
            <a:fillRect/>
          </a:stretch>
        </p:blipFill>
        <p:spPr>
          <a:xfrm>
            <a:off x="9026012" y="0"/>
            <a:ext cx="3165987" cy="1752282"/>
          </a:xfrm>
          <a:prstGeom prst="rect">
            <a:avLst/>
          </a:prstGeom>
        </p:spPr>
      </p:pic>
      <p:sp>
        <p:nvSpPr>
          <p:cNvPr id="2" name="Заголовок 1"/>
          <p:cNvSpPr>
            <a:spLocks noGrp="1"/>
          </p:cNvSpPr>
          <p:nvPr>
            <p:ph type="title"/>
          </p:nvPr>
        </p:nvSpPr>
        <p:spPr>
          <a:xfrm>
            <a:off x="838200" y="766482"/>
            <a:ext cx="10515600" cy="1264024"/>
          </a:xfrm>
        </p:spPr>
        <p:txBody>
          <a:bodyPr/>
          <a:lstStyle/>
          <a:p>
            <a:r>
              <a:rPr lang="tt-RU" dirty="0" smtClean="0"/>
              <a:t>                           </a:t>
            </a:r>
            <a:r>
              <a:rPr lang="tt-RU" b="1" i="1" dirty="0" smtClean="0">
                <a:solidFill>
                  <a:srgbClr val="C00000"/>
                </a:solidFill>
                <a:latin typeface="Times New Roman" panose="02020603050405020304" pitchFamily="18" charset="0"/>
                <a:cs typeface="Times New Roman" panose="02020603050405020304" pitchFamily="18" charset="0"/>
              </a:rPr>
              <a:t>Йомгаклау</a:t>
            </a:r>
            <a:r>
              <a:rPr lang="tt-RU" dirty="0" smtClean="0"/>
              <a:t>  </a:t>
            </a:r>
            <a:endParaRPr lang="ru-RU" dirty="0"/>
          </a:p>
        </p:txBody>
      </p:sp>
      <p:sp>
        <p:nvSpPr>
          <p:cNvPr id="3" name="Прямоугольник 2"/>
          <p:cNvSpPr/>
          <p:nvPr/>
        </p:nvSpPr>
        <p:spPr>
          <a:xfrm>
            <a:off x="1788459" y="2828836"/>
            <a:ext cx="8269941" cy="2554545"/>
          </a:xfrm>
          <a:prstGeom prst="rect">
            <a:avLst/>
          </a:prstGeom>
        </p:spPr>
        <p:txBody>
          <a:bodyPr wrap="square">
            <a:spAutoFit/>
          </a:bodyPr>
          <a:lstStyle/>
          <a:p>
            <a:r>
              <a:rPr lang="tt-RU" sz="3200" b="1" i="1" dirty="0">
                <a:latin typeface="Times New Roman" panose="02020603050405020304" pitchFamily="18" charset="0"/>
                <a:ea typeface="Calibri" panose="020F0502020204030204" pitchFamily="34" charset="0"/>
              </a:rPr>
              <a:t>“Әйе, халыкның гасырлар буена туплана килгән, искерми торган күңел җүәһәрләре беркайчан да тутыкмас, һичшиксез, яңа тормышка да хезмәт </a:t>
            </a:r>
            <a:r>
              <a:rPr lang="tt-RU" sz="3200" b="1" i="1" dirty="0" smtClean="0">
                <a:latin typeface="Times New Roman" panose="02020603050405020304" pitchFamily="18" charset="0"/>
                <a:ea typeface="Calibri" panose="020F0502020204030204" pitchFamily="34" charset="0"/>
              </a:rPr>
              <a:t>итәр” </a:t>
            </a:r>
            <a:endParaRPr lang="tt-RU" sz="3200" dirty="0">
              <a:latin typeface="Times New Roman" panose="02020603050405020304" pitchFamily="18" charset="0"/>
              <a:ea typeface="Calibri" panose="020F0502020204030204" pitchFamily="34" charset="0"/>
            </a:endParaRPr>
          </a:p>
          <a:p>
            <a:r>
              <a:rPr lang="tt-RU" sz="3200" dirty="0" smtClean="0">
                <a:latin typeface="Times New Roman" panose="02020603050405020304" pitchFamily="18" charset="0"/>
                <a:ea typeface="Calibri" panose="020F0502020204030204" pitchFamily="34" charset="0"/>
              </a:rPr>
              <a:t>                                  </a:t>
            </a:r>
            <a:r>
              <a:rPr lang="tt-RU" sz="3200" b="1" i="1" dirty="0">
                <a:latin typeface="Times New Roman" panose="02020603050405020304" pitchFamily="18" charset="0"/>
                <a:ea typeface="Calibri" panose="020F0502020204030204" pitchFamily="34" charset="0"/>
              </a:rPr>
              <a:t>Гомәр </a:t>
            </a:r>
            <a:r>
              <a:rPr lang="tt-RU" sz="3200" b="1" i="1" dirty="0" smtClean="0">
                <a:latin typeface="Times New Roman" panose="02020603050405020304" pitchFamily="18" charset="0"/>
                <a:ea typeface="Calibri" panose="020F0502020204030204" pitchFamily="34" charset="0"/>
              </a:rPr>
              <a:t>Бәширов</a:t>
            </a:r>
            <a:endParaRPr lang="ru-RU" sz="4400" b="1" i="1" dirty="0"/>
          </a:p>
        </p:txBody>
      </p:sp>
      <p:pic>
        <p:nvPicPr>
          <p:cNvPr id="6" name="Рисунок 5"/>
          <p:cNvPicPr>
            <a:picLocks noChangeAspect="1"/>
          </p:cNvPicPr>
          <p:nvPr/>
        </p:nvPicPr>
        <p:blipFill>
          <a:blip r:embed="rId4"/>
          <a:stretch>
            <a:fillRect/>
          </a:stretch>
        </p:blipFill>
        <p:spPr>
          <a:xfrm>
            <a:off x="1" y="2426"/>
            <a:ext cx="2864224" cy="1893609"/>
          </a:xfrm>
          <a:prstGeom prst="rect">
            <a:avLst/>
          </a:prstGeom>
        </p:spPr>
      </p:pic>
      <p:pic>
        <p:nvPicPr>
          <p:cNvPr id="7" name="Рисунок 6"/>
          <p:cNvPicPr>
            <a:picLocks noChangeAspect="1"/>
          </p:cNvPicPr>
          <p:nvPr/>
        </p:nvPicPr>
        <p:blipFill>
          <a:blip r:embed="rId5"/>
          <a:stretch>
            <a:fillRect/>
          </a:stretch>
        </p:blipFill>
        <p:spPr>
          <a:xfrm>
            <a:off x="0" y="4948518"/>
            <a:ext cx="3455894" cy="2030580"/>
          </a:xfrm>
          <a:prstGeom prst="rect">
            <a:avLst/>
          </a:prstGeom>
        </p:spPr>
      </p:pic>
      <p:pic>
        <p:nvPicPr>
          <p:cNvPr id="8" name="Рисунок 7"/>
          <p:cNvPicPr>
            <a:picLocks noChangeAspect="1"/>
          </p:cNvPicPr>
          <p:nvPr/>
        </p:nvPicPr>
        <p:blipFill>
          <a:blip r:embed="rId6"/>
          <a:stretch>
            <a:fillRect/>
          </a:stretch>
        </p:blipFill>
        <p:spPr>
          <a:xfrm>
            <a:off x="9026012" y="4756897"/>
            <a:ext cx="3145511" cy="2101103"/>
          </a:xfrm>
          <a:prstGeom prst="rect">
            <a:avLst/>
          </a:prstGeom>
        </p:spPr>
      </p:pic>
    </p:spTree>
    <p:extLst>
      <p:ext uri="{BB962C8B-B14F-4D97-AF65-F5344CB8AC3E}">
        <p14:creationId xmlns:p14="http://schemas.microsoft.com/office/powerpoint/2010/main" val="21947895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290222" y="0"/>
            <a:ext cx="12192000" cy="6857999"/>
          </a:xfrm>
          <a:prstGeom prst="rect">
            <a:avLst/>
          </a:prstGeom>
        </p:spPr>
      </p:pic>
      <p:pic>
        <p:nvPicPr>
          <p:cNvPr id="6" name="Рисунок 5"/>
          <p:cNvPicPr>
            <a:picLocks noChangeAspect="1"/>
          </p:cNvPicPr>
          <p:nvPr/>
        </p:nvPicPr>
        <p:blipFill>
          <a:blip r:embed="rId3"/>
          <a:stretch>
            <a:fillRect/>
          </a:stretch>
        </p:blipFill>
        <p:spPr>
          <a:xfrm>
            <a:off x="9137297" y="0"/>
            <a:ext cx="3054701" cy="1690688"/>
          </a:xfrm>
          <a:prstGeom prst="rect">
            <a:avLst/>
          </a:prstGeom>
        </p:spPr>
      </p:pic>
      <p:sp>
        <p:nvSpPr>
          <p:cNvPr id="2" name="Заголовок 1"/>
          <p:cNvSpPr>
            <a:spLocks noGrp="1"/>
          </p:cNvSpPr>
          <p:nvPr>
            <p:ph type="title"/>
          </p:nvPr>
        </p:nvSpPr>
        <p:spPr>
          <a:xfrm>
            <a:off x="2474258" y="365125"/>
            <a:ext cx="8879541" cy="5067487"/>
          </a:xfrm>
        </p:spPr>
        <p:txBody>
          <a:bodyPr/>
          <a:lstStyle/>
          <a:p>
            <a:r>
              <a:rPr lang="tt-RU" b="1" i="1" dirty="0" smtClean="0">
                <a:solidFill>
                  <a:srgbClr val="C00000"/>
                </a:solidFill>
                <a:latin typeface="Times New Roman" panose="02020603050405020304" pitchFamily="18" charset="0"/>
                <a:cs typeface="Times New Roman" panose="02020603050405020304" pitchFamily="18" charset="0"/>
              </a:rPr>
              <a:t>Игътибарыгыз өчен рәхмәт!</a:t>
            </a:r>
            <a:endParaRPr lang="ru-RU" b="1" i="1" dirty="0">
              <a:solidFill>
                <a:srgbClr val="C00000"/>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4"/>
          <a:stretch>
            <a:fillRect/>
          </a:stretch>
        </p:blipFill>
        <p:spPr>
          <a:xfrm>
            <a:off x="-290222" y="4908176"/>
            <a:ext cx="3114104" cy="1949824"/>
          </a:xfrm>
          <a:prstGeom prst="rect">
            <a:avLst/>
          </a:prstGeom>
        </p:spPr>
      </p:pic>
    </p:spTree>
    <p:extLst>
      <p:ext uri="{BB962C8B-B14F-4D97-AF65-F5344CB8AC3E}">
        <p14:creationId xmlns:p14="http://schemas.microsoft.com/office/powerpoint/2010/main" val="14945060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pic>
        <p:nvPicPr>
          <p:cNvPr id="5" name="Рисунок 4"/>
          <p:cNvPicPr>
            <a:picLocks noChangeAspect="1"/>
          </p:cNvPicPr>
          <p:nvPr/>
        </p:nvPicPr>
        <p:blipFill>
          <a:blip r:embed="rId3"/>
          <a:stretch>
            <a:fillRect/>
          </a:stretch>
        </p:blipFill>
        <p:spPr>
          <a:xfrm>
            <a:off x="9245600" y="1"/>
            <a:ext cx="2946400" cy="2001838"/>
          </a:xfrm>
          <a:prstGeom prst="rect">
            <a:avLst/>
          </a:prstGeom>
        </p:spPr>
      </p:pic>
      <p:sp>
        <p:nvSpPr>
          <p:cNvPr id="3" name="Подзаголовок 2"/>
          <p:cNvSpPr>
            <a:spLocks noGrp="1"/>
          </p:cNvSpPr>
          <p:nvPr>
            <p:ph type="subTitle" idx="1"/>
          </p:nvPr>
        </p:nvSpPr>
        <p:spPr>
          <a:xfrm>
            <a:off x="1790700" y="2390775"/>
            <a:ext cx="8877300" cy="4201753"/>
          </a:xfrm>
        </p:spPr>
        <p:txBody>
          <a:bodyPr>
            <a:normAutofit fontScale="85000" lnSpcReduction="10000"/>
          </a:bodyPr>
          <a:lstStyle/>
          <a:p>
            <a:pPr algn="just">
              <a:lnSpc>
                <a:spcPct val="150000"/>
              </a:lnSpc>
              <a:spcAft>
                <a:spcPts val="0"/>
              </a:spcAft>
            </a:pPr>
            <a:r>
              <a:rPr lang="tt-RU" dirty="0">
                <a:latin typeface="Times New Roman" panose="02020603050405020304" pitchFamily="18" charset="0"/>
                <a:ea typeface="Calibri" panose="020F0502020204030204" pitchFamily="34" charset="0"/>
                <a:cs typeface="Times New Roman" panose="02020603050405020304" pitchFamily="18" charset="0"/>
              </a:rPr>
              <a:t> </a:t>
            </a:r>
            <a:r>
              <a:rPr lang="tt-RU" dirty="0" smtClean="0">
                <a:latin typeface="Times New Roman" panose="02020603050405020304" pitchFamily="18" charset="0"/>
                <a:ea typeface="Calibri" panose="020F0502020204030204" pitchFamily="34" charset="0"/>
                <a:cs typeface="Times New Roman" panose="02020603050405020304" pitchFamily="18" charset="0"/>
              </a:rPr>
              <a:t>           </a:t>
            </a:r>
            <a:r>
              <a:rPr lang="tt-RU" b="1" dirty="0" smtClean="0">
                <a:latin typeface="Times New Roman" panose="02020603050405020304" pitchFamily="18" charset="0"/>
                <a:ea typeface="Calibri" panose="020F0502020204030204" pitchFamily="34" charset="0"/>
                <a:cs typeface="Times New Roman" panose="02020603050405020304" pitchFamily="18" charset="0"/>
              </a:rPr>
              <a:t>Тема</a:t>
            </a:r>
            <a:r>
              <a:rPr lang="tt-RU" dirty="0" smtClean="0">
                <a:latin typeface="Times New Roman" panose="02020603050405020304" pitchFamily="18" charset="0"/>
                <a:ea typeface="Calibri" panose="020F0502020204030204" pitchFamily="34" charset="0"/>
                <a:cs typeface="Times New Roman" panose="02020603050405020304" pitchFamily="18" charset="0"/>
              </a:rPr>
              <a:t>: Әдәбиятта </a:t>
            </a:r>
            <a:r>
              <a:rPr lang="tt-RU" dirty="0">
                <a:latin typeface="Times New Roman" panose="02020603050405020304" pitchFamily="18" charset="0"/>
                <a:ea typeface="Calibri" panose="020F0502020204030204" pitchFamily="34" charset="0"/>
                <a:cs typeface="Times New Roman" panose="02020603050405020304" pitchFamily="18" charset="0"/>
              </a:rPr>
              <a:t>милли йолаларның, </a:t>
            </a:r>
            <a:r>
              <a:rPr lang="tt-RU" dirty="0" smtClean="0">
                <a:latin typeface="Times New Roman" panose="02020603050405020304" pitchFamily="18" charset="0"/>
                <a:ea typeface="Calibri" panose="020F0502020204030204" pitchFamily="34" charset="0"/>
                <a:cs typeface="Times New Roman" panose="02020603050405020304" pitchFamily="18" charset="0"/>
              </a:rPr>
              <a:t>гореф-гадәтләрнең сурәтләнеше </a:t>
            </a:r>
            <a:r>
              <a:rPr lang="tt-RU" dirty="0">
                <a:latin typeface="Times New Roman" panose="02020603050405020304" pitchFamily="18" charset="0"/>
                <a:ea typeface="Calibri" panose="020F0502020204030204" pitchFamily="34" charset="0"/>
                <a:cs typeface="Times New Roman" panose="02020603050405020304" pitchFamily="18" charset="0"/>
              </a:rPr>
              <a:t>.   М</a:t>
            </a:r>
            <a:r>
              <a:rPr lang="tt-RU" dirty="0" smtClean="0">
                <a:latin typeface="Times New Roman" panose="02020603050405020304" pitchFamily="18" charset="0"/>
                <a:ea typeface="Calibri" panose="020F0502020204030204" pitchFamily="34" charset="0"/>
                <a:cs typeface="Times New Roman" panose="02020603050405020304" pitchFamily="18" charset="0"/>
              </a:rPr>
              <a:t>аксаты </a:t>
            </a:r>
            <a:r>
              <a:rPr lang="tt-RU" dirty="0">
                <a:latin typeface="Times New Roman" panose="02020603050405020304" pitchFamily="18" charset="0"/>
                <a:ea typeface="Calibri" panose="020F0502020204030204" pitchFamily="34" charset="0"/>
                <a:cs typeface="Times New Roman" panose="02020603050405020304" pitchFamily="18" charset="0"/>
              </a:rPr>
              <a:t>– татар әдәбиятында милли йола, бәйрәмнәрнең, гореф-гадәтләрнең сурәтләнешен ачыклау. </a:t>
            </a:r>
          </a:p>
          <a:p>
            <a:pPr algn="just">
              <a:lnSpc>
                <a:spcPct val="150000"/>
              </a:lnSpc>
              <a:spcAft>
                <a:spcPts val="0"/>
              </a:spcAft>
            </a:pPr>
            <a:r>
              <a:rPr lang="tt-RU" dirty="0" smtClean="0">
                <a:latin typeface="Times New Roman" panose="02020603050405020304" pitchFamily="18" charset="0"/>
                <a:ea typeface="Calibri" panose="020F0502020204030204" pitchFamily="34" charset="0"/>
                <a:cs typeface="Times New Roman" panose="02020603050405020304" pitchFamily="18" charset="0"/>
              </a:rPr>
              <a:t> Бурычлар:</a:t>
            </a:r>
            <a:endParaRPr lang="ru-RU"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20000"/>
              </a:lnSpc>
              <a:spcAft>
                <a:spcPts val="0"/>
              </a:spcAft>
              <a:buFont typeface="+mj-lt"/>
              <a:buAutoNum type="arabicPeriod"/>
            </a:pPr>
            <a:r>
              <a:rPr lang="tt-RU" dirty="0">
                <a:latin typeface="Times New Roman" panose="02020603050405020304" pitchFamily="18" charset="0"/>
                <a:ea typeface="Calibri" panose="020F0502020204030204" pitchFamily="34" charset="0"/>
                <a:cs typeface="Times New Roman" panose="02020603050405020304" pitchFamily="18" charset="0"/>
              </a:rPr>
              <a:t>Милли йолалар,бәйрәмнәр, гореф-гадәтләр сурәтләнгән әсәрләрне барлау;</a:t>
            </a:r>
            <a:endParaRPr lang="ru-RU"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20000"/>
              </a:lnSpc>
              <a:spcAft>
                <a:spcPts val="0"/>
              </a:spcAft>
              <a:buFont typeface="+mj-lt"/>
              <a:buAutoNum type="arabicPeriod"/>
            </a:pPr>
            <a:r>
              <a:rPr lang="tt-RU" dirty="0">
                <a:latin typeface="Times New Roman" panose="02020603050405020304" pitchFamily="18" charset="0"/>
                <a:ea typeface="Calibri" panose="020F0502020204030204" pitchFamily="34" charset="0"/>
                <a:cs typeface="Times New Roman" panose="02020603050405020304" pitchFamily="18" charset="0"/>
              </a:rPr>
              <a:t>Бу әсәрләрдә тасвирланган йола, гореф-гадәтләрне, аларның сурәтләнешен  ачыклау;</a:t>
            </a:r>
            <a:endParaRPr lang="ru-RU"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20000"/>
              </a:lnSpc>
              <a:spcAft>
                <a:spcPts val="0"/>
              </a:spcAft>
              <a:buFont typeface="+mj-lt"/>
              <a:buAutoNum type="arabicPeriod"/>
            </a:pPr>
            <a:r>
              <a:rPr lang="tt-RU" dirty="0">
                <a:latin typeface="Times New Roman" panose="02020603050405020304" pitchFamily="18" charset="0"/>
                <a:ea typeface="Calibri" panose="020F0502020204030204" pitchFamily="34" charset="0"/>
                <a:cs typeface="Times New Roman" panose="02020603050405020304" pitchFamily="18" charset="0"/>
              </a:rPr>
              <a:t>  Аларны әдәби әсәрдә сурәтләүнең максатын, әсәрнең төп фикерен ачудагы ролен, әһәмиятен  билгеләү. </a:t>
            </a:r>
            <a:endParaRPr lang="ru-RU" sz="20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2" name="Рисунок 1"/>
          <p:cNvPicPr>
            <a:picLocks noChangeAspect="1"/>
          </p:cNvPicPr>
          <p:nvPr/>
        </p:nvPicPr>
        <p:blipFill>
          <a:blip r:embed="rId4"/>
          <a:stretch>
            <a:fillRect/>
          </a:stretch>
        </p:blipFill>
        <p:spPr>
          <a:xfrm>
            <a:off x="0" y="0"/>
            <a:ext cx="3081403" cy="2001839"/>
          </a:xfrm>
          <a:prstGeom prst="rect">
            <a:avLst/>
          </a:prstGeom>
        </p:spPr>
      </p:pic>
      <p:pic>
        <p:nvPicPr>
          <p:cNvPr id="6" name="Рисунок 5"/>
          <p:cNvPicPr>
            <a:picLocks noChangeAspect="1"/>
          </p:cNvPicPr>
          <p:nvPr/>
        </p:nvPicPr>
        <p:blipFill>
          <a:blip r:embed="rId4"/>
          <a:stretch>
            <a:fillRect/>
          </a:stretch>
        </p:blipFill>
        <p:spPr>
          <a:xfrm>
            <a:off x="152400" y="152400"/>
            <a:ext cx="3081403" cy="2001839"/>
          </a:xfrm>
          <a:prstGeom prst="rect">
            <a:avLst/>
          </a:prstGeom>
        </p:spPr>
      </p:pic>
    </p:spTree>
    <p:extLst>
      <p:ext uri="{BB962C8B-B14F-4D97-AF65-F5344CB8AC3E}">
        <p14:creationId xmlns:p14="http://schemas.microsoft.com/office/powerpoint/2010/main" val="5083861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
            <a:ext cx="12192000" cy="6858000"/>
          </a:xfrm>
          <a:prstGeom prst="rect">
            <a:avLst/>
          </a:prstGeom>
        </p:spPr>
      </p:pic>
      <p:pic>
        <p:nvPicPr>
          <p:cNvPr id="5" name="Рисунок 4"/>
          <p:cNvPicPr>
            <a:picLocks noChangeAspect="1"/>
          </p:cNvPicPr>
          <p:nvPr/>
        </p:nvPicPr>
        <p:blipFill>
          <a:blip r:embed="rId3"/>
          <a:stretch>
            <a:fillRect/>
          </a:stretch>
        </p:blipFill>
        <p:spPr>
          <a:xfrm>
            <a:off x="9247239" y="1"/>
            <a:ext cx="2944761" cy="1629531"/>
          </a:xfrm>
          <a:prstGeom prst="rect">
            <a:avLst/>
          </a:prstGeom>
        </p:spPr>
      </p:pic>
      <p:sp>
        <p:nvSpPr>
          <p:cNvPr id="2" name="Заголовок 1"/>
          <p:cNvSpPr>
            <a:spLocks noGrp="1"/>
          </p:cNvSpPr>
          <p:nvPr>
            <p:ph type="title"/>
          </p:nvPr>
        </p:nvSpPr>
        <p:spPr>
          <a:xfrm>
            <a:off x="4468761" y="752168"/>
            <a:ext cx="3111910" cy="938520"/>
          </a:xfrm>
        </p:spPr>
        <p:txBody>
          <a:bodyPr>
            <a:normAutofit fontScale="90000"/>
          </a:bodyPr>
          <a:lstStyle/>
          <a:p>
            <a:r>
              <a:rPr lang="ru-RU" b="1" i="1" dirty="0" err="1" smtClean="0">
                <a:solidFill>
                  <a:srgbClr val="C00000"/>
                </a:solidFill>
                <a:latin typeface="Times New Roman" panose="02020603050405020304" pitchFamily="18" charset="0"/>
                <a:cs typeface="Times New Roman" panose="02020603050405020304" pitchFamily="18" charset="0"/>
              </a:rPr>
              <a:t>Актуальлек</a:t>
            </a:r>
            <a:endParaRPr lang="ru-RU" b="1" i="1" dirty="0">
              <a:solidFill>
                <a:srgbClr val="C0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637070" y="2442855"/>
            <a:ext cx="9716729" cy="3734108"/>
          </a:xfrm>
        </p:spPr>
        <p:txBody>
          <a:bodyPr/>
          <a:lstStyle/>
          <a:p>
            <a:r>
              <a:rPr lang="tt-RU" dirty="0">
                <a:latin typeface="Times New Roman" panose="02020603050405020304" pitchFamily="18" charset="0"/>
                <a:ea typeface="Calibri" panose="020F0502020204030204" pitchFamily="34" charset="0"/>
              </a:rPr>
              <a:t>Милли йолалар һәм </a:t>
            </a:r>
            <a:r>
              <a:rPr lang="tt-RU" dirty="0" smtClean="0">
                <a:latin typeface="Times New Roman" panose="02020603050405020304" pitchFamily="18" charset="0"/>
                <a:ea typeface="Calibri" panose="020F0502020204030204" pitchFamily="34" charset="0"/>
              </a:rPr>
              <a:t>гореф-гадәтләр </a:t>
            </a:r>
            <a:r>
              <a:rPr lang="tt-RU" dirty="0">
                <a:latin typeface="Times New Roman" panose="02020603050405020304" pitchFamily="18" charset="0"/>
                <a:ea typeface="Calibri" panose="020F0502020204030204" pitchFamily="34" charset="0"/>
              </a:rPr>
              <a:t>- безнең рухи байлыгыбыз. Халкыбызның йола, гореф-гадəт һəм бəйрəмнəрен өйрəнү зур əһəмияткə ия. Чөнки диннəн, телдəн башка яши алмаган кебек, халык алардан башка да миллəт буларак яшəвеннəн туктар иде. Алар безгə бик ерак бабаларыбыздан мирас булып калганнар. Тик онытмаска, сакларга , буыннан буынга җиткерергə иде аларны. Әдәби әсәрләр -  аларны яшь буынга җиткерүче төп чараларның берсе</a:t>
            </a:r>
            <a:endParaRPr lang="ru-RU" dirty="0"/>
          </a:p>
        </p:txBody>
      </p:sp>
      <p:pic>
        <p:nvPicPr>
          <p:cNvPr id="6" name="Рисунок 5"/>
          <p:cNvPicPr>
            <a:picLocks noChangeAspect="1"/>
          </p:cNvPicPr>
          <p:nvPr/>
        </p:nvPicPr>
        <p:blipFill>
          <a:blip r:embed="rId4"/>
          <a:stretch>
            <a:fillRect/>
          </a:stretch>
        </p:blipFill>
        <p:spPr>
          <a:xfrm>
            <a:off x="0" y="61645"/>
            <a:ext cx="2913681" cy="1629044"/>
          </a:xfrm>
          <a:prstGeom prst="rect">
            <a:avLst/>
          </a:prstGeom>
        </p:spPr>
      </p:pic>
    </p:spTree>
    <p:extLst>
      <p:ext uri="{BB962C8B-B14F-4D97-AF65-F5344CB8AC3E}">
        <p14:creationId xmlns:p14="http://schemas.microsoft.com/office/powerpoint/2010/main" val="41861862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0" y="0"/>
            <a:ext cx="12192000" cy="6858000"/>
          </a:xfrm>
          <a:prstGeom prst="rect">
            <a:avLst/>
          </a:prstGeom>
        </p:spPr>
      </p:pic>
      <p:pic>
        <p:nvPicPr>
          <p:cNvPr id="5" name="Рисунок 4"/>
          <p:cNvPicPr>
            <a:picLocks noChangeAspect="1"/>
          </p:cNvPicPr>
          <p:nvPr/>
        </p:nvPicPr>
        <p:blipFill>
          <a:blip r:embed="rId3"/>
          <a:stretch>
            <a:fillRect/>
          </a:stretch>
        </p:blipFill>
        <p:spPr>
          <a:xfrm>
            <a:off x="9019309" y="0"/>
            <a:ext cx="3172692" cy="1755661"/>
          </a:xfrm>
          <a:prstGeom prst="rect">
            <a:avLst/>
          </a:prstGeom>
        </p:spPr>
      </p:pic>
      <p:sp>
        <p:nvSpPr>
          <p:cNvPr id="2" name="Заголовок 1"/>
          <p:cNvSpPr>
            <a:spLocks noGrp="1"/>
          </p:cNvSpPr>
          <p:nvPr>
            <p:ph type="title"/>
          </p:nvPr>
        </p:nvSpPr>
        <p:spPr>
          <a:xfrm>
            <a:off x="4492978" y="1286933"/>
            <a:ext cx="3239911" cy="1332089"/>
          </a:xfrm>
        </p:spPr>
        <p:txBody>
          <a:bodyPr/>
          <a:lstStyle/>
          <a:p>
            <a:r>
              <a:rPr lang="tt-RU" b="1" dirty="0" smtClean="0">
                <a:solidFill>
                  <a:srgbClr val="C00000"/>
                </a:solidFill>
                <a:latin typeface="Times New Roman" panose="02020603050405020304" pitchFamily="18" charset="0"/>
                <a:ea typeface="Calibri" panose="020F0502020204030204" pitchFamily="34" charset="0"/>
              </a:rPr>
              <a:t>   Йолалар</a:t>
            </a:r>
            <a:endParaRPr lang="ru-RU" dirty="0">
              <a:solidFill>
                <a:srgbClr val="C00000"/>
              </a:solidFill>
            </a:endParaRPr>
          </a:p>
        </p:txBody>
      </p:sp>
      <p:sp>
        <p:nvSpPr>
          <p:cNvPr id="6" name="Прямоугольник 5"/>
          <p:cNvSpPr/>
          <p:nvPr/>
        </p:nvSpPr>
        <p:spPr>
          <a:xfrm>
            <a:off x="1622323" y="3105835"/>
            <a:ext cx="8834283" cy="2862322"/>
          </a:xfrm>
          <a:prstGeom prst="rect">
            <a:avLst/>
          </a:prstGeom>
        </p:spPr>
        <p:txBody>
          <a:bodyPr wrap="square">
            <a:spAutoFit/>
          </a:bodyPr>
          <a:lstStyle/>
          <a:p>
            <a:r>
              <a:rPr lang="tt-RU" sz="1600" dirty="0" smtClean="0">
                <a:latin typeface="Times New Roman" panose="02020603050405020304" pitchFamily="18" charset="0"/>
                <a:ea typeface="Calibri" panose="020F0502020204030204" pitchFamily="34" charset="0"/>
              </a:rPr>
              <a:t>       </a:t>
            </a:r>
            <a:r>
              <a:rPr lang="tt-RU" b="1" dirty="0" smtClean="0">
                <a:solidFill>
                  <a:srgbClr val="C00000"/>
                </a:solidFill>
                <a:latin typeface="Times New Roman" panose="02020603050405020304" pitchFamily="18" charset="0"/>
                <a:ea typeface="Calibri" panose="020F0502020204030204" pitchFamily="34" charset="0"/>
              </a:rPr>
              <a:t>Й</a:t>
            </a:r>
            <a:r>
              <a:rPr lang="tt-RU" b="1" dirty="0" smtClean="0">
                <a:solidFill>
                  <a:srgbClr val="C00000"/>
                </a:solidFill>
                <a:effectLst/>
                <a:latin typeface="Times New Roman" panose="02020603050405020304" pitchFamily="18" charset="0"/>
                <a:ea typeface="Calibri" panose="020F0502020204030204" pitchFamily="34" charset="0"/>
              </a:rPr>
              <a:t>ола</a:t>
            </a:r>
            <a:r>
              <a:rPr lang="tt-RU" dirty="0" smtClean="0">
                <a:effectLst/>
                <a:latin typeface="Times New Roman" panose="02020603050405020304" pitchFamily="18" charset="0"/>
                <a:ea typeface="Calibri" panose="020F0502020204030204" pitchFamily="34" charset="0"/>
              </a:rPr>
              <a:t> — җәмгыятьтә элек-электән кабатланып килгән, ныклап урнашҡан гореф-гадәт; буыннан буынга күчеп халык арасында таралып киткән ниндидер чараны, бәйрәмне  үткәрү өчен кагыйдә. </a:t>
            </a:r>
          </a:p>
          <a:p>
            <a:r>
              <a:rPr lang="tt-RU" dirty="0">
                <a:latin typeface="Times New Roman" panose="02020603050405020304" pitchFamily="18" charset="0"/>
                <a:ea typeface="Calibri" panose="020F0502020204030204" pitchFamily="34" charset="0"/>
              </a:rPr>
              <a:t> </a:t>
            </a:r>
            <a:r>
              <a:rPr lang="tt-RU" dirty="0" smtClean="0">
                <a:latin typeface="Times New Roman" panose="02020603050405020304" pitchFamily="18" charset="0"/>
                <a:ea typeface="Calibri" panose="020F0502020204030204" pitchFamily="34" charset="0"/>
              </a:rPr>
              <a:t>     </a:t>
            </a:r>
            <a:r>
              <a:rPr lang="tt-RU" b="1" dirty="0" smtClean="0">
                <a:solidFill>
                  <a:srgbClr val="C00000"/>
                </a:solidFill>
                <a:effectLst/>
                <a:latin typeface="Times New Roman" panose="02020603050405020304" pitchFamily="18" charset="0"/>
                <a:ea typeface="Calibri" panose="020F0502020204030204" pitchFamily="34" charset="0"/>
              </a:rPr>
              <a:t>Гореф-гадәтләр</a:t>
            </a:r>
            <a:r>
              <a:rPr lang="tt-RU" dirty="0" smtClean="0">
                <a:effectLst/>
                <a:latin typeface="Times New Roman" panose="02020603050405020304" pitchFamily="18" charset="0"/>
                <a:ea typeface="Calibri" panose="020F0502020204030204" pitchFamily="34" charset="0"/>
              </a:rPr>
              <a:t> — борынгы заманнардан бүгенге көнгә кадәр сакланып калган үзенчәлекләр.. Халыкның гореф-гадәтләре кешене тормыш тәртипләренә һәм тәлапләренә күнектерергә ярдәм итә. Бу бәйрәмнәрне халыкның олысы-кечесе бергәләп уздыра. Һәр буын вәкиле бәйрәмдә катнашу тәртибен гадәт рәвешендә, бернинди авырлыксыз үзенә сеңдерә, шулай итеп, кеше башкалр белән аралашу, җәмгыятьтә үз-үзеңне тоту гадәтләрен үзләштерә.</a:t>
            </a:r>
          </a:p>
          <a:p>
            <a:endParaRPr lang="ru-RU" dirty="0"/>
          </a:p>
        </p:txBody>
      </p:sp>
      <p:pic>
        <p:nvPicPr>
          <p:cNvPr id="3" name="Рисунок 2"/>
          <p:cNvPicPr>
            <a:picLocks noChangeAspect="1"/>
          </p:cNvPicPr>
          <p:nvPr/>
        </p:nvPicPr>
        <p:blipFill>
          <a:blip r:embed="rId4"/>
          <a:stretch>
            <a:fillRect/>
          </a:stretch>
        </p:blipFill>
        <p:spPr>
          <a:xfrm>
            <a:off x="0" y="0"/>
            <a:ext cx="3325091" cy="1786415"/>
          </a:xfrm>
          <a:prstGeom prst="rect">
            <a:avLst/>
          </a:prstGeom>
        </p:spPr>
      </p:pic>
    </p:spTree>
    <p:extLst>
      <p:ext uri="{BB962C8B-B14F-4D97-AF65-F5344CB8AC3E}">
        <p14:creationId xmlns:p14="http://schemas.microsoft.com/office/powerpoint/2010/main" val="6308264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0" y="0"/>
            <a:ext cx="12192000" cy="6858000"/>
          </a:xfrm>
          <a:prstGeom prst="rect">
            <a:avLst/>
          </a:prstGeom>
        </p:spPr>
      </p:pic>
      <p:pic>
        <p:nvPicPr>
          <p:cNvPr id="5" name="Рисунок 4"/>
          <p:cNvPicPr>
            <a:picLocks noChangeAspect="1"/>
          </p:cNvPicPr>
          <p:nvPr/>
        </p:nvPicPr>
        <p:blipFill>
          <a:blip r:embed="rId3"/>
          <a:stretch>
            <a:fillRect/>
          </a:stretch>
        </p:blipFill>
        <p:spPr>
          <a:xfrm>
            <a:off x="9136721" y="1"/>
            <a:ext cx="3055279" cy="1690688"/>
          </a:xfrm>
          <a:prstGeom prst="rect">
            <a:avLst/>
          </a:prstGeom>
        </p:spPr>
      </p:pic>
      <p:pic>
        <p:nvPicPr>
          <p:cNvPr id="3" name="Рисунок 2"/>
          <p:cNvPicPr>
            <a:picLocks noChangeAspect="1"/>
          </p:cNvPicPr>
          <p:nvPr/>
        </p:nvPicPr>
        <p:blipFill>
          <a:blip r:embed="rId4"/>
          <a:stretch>
            <a:fillRect/>
          </a:stretch>
        </p:blipFill>
        <p:spPr>
          <a:xfrm>
            <a:off x="49701" y="0"/>
            <a:ext cx="3150699" cy="1692723"/>
          </a:xfrm>
          <a:prstGeom prst="rect">
            <a:avLst/>
          </a:prstGeom>
        </p:spPr>
      </p:pic>
      <p:sp>
        <p:nvSpPr>
          <p:cNvPr id="2" name="Заголовок 1"/>
          <p:cNvSpPr>
            <a:spLocks noGrp="1"/>
          </p:cNvSpPr>
          <p:nvPr>
            <p:ph type="title"/>
          </p:nvPr>
        </p:nvSpPr>
        <p:spPr/>
        <p:txBody>
          <a:bodyPr/>
          <a:lstStyle/>
          <a:p>
            <a:endParaRPr lang="ru-RU" dirty="0"/>
          </a:p>
        </p:txBody>
      </p:sp>
      <p:sp>
        <p:nvSpPr>
          <p:cNvPr id="6" name="Прямоугольник 5"/>
          <p:cNvSpPr/>
          <p:nvPr/>
        </p:nvSpPr>
        <p:spPr>
          <a:xfrm>
            <a:off x="2144888" y="2413338"/>
            <a:ext cx="6999111" cy="3046988"/>
          </a:xfrm>
          <a:prstGeom prst="rect">
            <a:avLst/>
          </a:prstGeom>
        </p:spPr>
        <p:txBody>
          <a:bodyPr wrap="square">
            <a:spAutoFit/>
          </a:bodyPr>
          <a:lstStyle/>
          <a:p>
            <a:pPr marL="457200" algn="just">
              <a:lnSpc>
                <a:spcPct val="150000"/>
              </a:lnSpc>
              <a:spcAft>
                <a:spcPts val="0"/>
              </a:spcAft>
            </a:pPr>
            <a:r>
              <a:rPr lang="tt-RU" sz="1600" dirty="0" smtClean="0">
                <a:effectLst/>
                <a:latin typeface="Times New Roman" panose="02020603050405020304" pitchFamily="18" charset="0"/>
                <a:ea typeface="Calibri" panose="020F0502020204030204" pitchFamily="34" charset="0"/>
                <a:cs typeface="Times New Roman" panose="02020603050405020304" pitchFamily="18" charset="0"/>
              </a:rPr>
              <a:t>      Халык йолалары бик яшәүчән.  </a:t>
            </a:r>
            <a:r>
              <a:rPr lang="tt-RU" sz="1600" dirty="0">
                <a:latin typeface="Times New Roman" panose="02020603050405020304" pitchFamily="18" charset="0"/>
                <a:ea typeface="Calibri" panose="020F0502020204030204" pitchFamily="34" charset="0"/>
                <a:cs typeface="Times New Roman" panose="02020603050405020304" pitchFamily="18" charset="0"/>
              </a:rPr>
              <a:t>Т</a:t>
            </a:r>
            <a:r>
              <a:rPr lang="tt-RU" sz="1600" dirty="0" smtClean="0">
                <a:effectLst/>
                <a:latin typeface="Times New Roman" panose="02020603050405020304" pitchFamily="18" charset="0"/>
                <a:ea typeface="Calibri" panose="020F0502020204030204" pitchFamily="34" charset="0"/>
                <a:cs typeface="Times New Roman" panose="02020603050405020304" pitchFamily="18" charset="0"/>
              </a:rPr>
              <a:t>радицион йолаларның борынгы һәм матур үрнәкләре төрле төбәкләрдә һәм матур әдәбиятта сакланып киләләр.  Татар әдәбиятында бу йолаларны Г. Тукай, М. Акъегет, Гаяз Исхакый, Г. Ибраһимов, Гомәр Бәширов, М. Юныс, Н. Фәттах, Т. Миңнуллин  һәм башка язучыларның әсәрләрендә халыкның теле һәм рухи байлыкларының бөтен нечкәлекләре, җирле үзенчәлекләре белән баетылып, шул төбәктә яшәүче халыкның җанына якын, кадерле һәм изге итеп тасвирлап бирелгән</a:t>
            </a:r>
            <a:r>
              <a:rPr lang="tt-RU" sz="1600" b="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5"/>
          <a:stretch>
            <a:fillRect/>
          </a:stretch>
        </p:blipFill>
        <p:spPr>
          <a:xfrm>
            <a:off x="49701" y="1690689"/>
            <a:ext cx="1507085" cy="2074488"/>
          </a:xfrm>
          <a:prstGeom prst="rect">
            <a:avLst/>
          </a:prstGeom>
        </p:spPr>
      </p:pic>
      <p:pic>
        <p:nvPicPr>
          <p:cNvPr id="8" name="Рисунок 7"/>
          <p:cNvPicPr>
            <a:picLocks noChangeAspect="1"/>
          </p:cNvPicPr>
          <p:nvPr/>
        </p:nvPicPr>
        <p:blipFill>
          <a:blip r:embed="rId6"/>
          <a:stretch>
            <a:fillRect/>
          </a:stretch>
        </p:blipFill>
        <p:spPr>
          <a:xfrm>
            <a:off x="10757190" y="1720981"/>
            <a:ext cx="1434810" cy="2013904"/>
          </a:xfrm>
          <a:prstGeom prst="rect">
            <a:avLst/>
          </a:prstGeom>
        </p:spPr>
      </p:pic>
      <p:pic>
        <p:nvPicPr>
          <p:cNvPr id="9" name="Рисунок 8"/>
          <p:cNvPicPr>
            <a:picLocks noChangeAspect="1"/>
          </p:cNvPicPr>
          <p:nvPr/>
        </p:nvPicPr>
        <p:blipFill>
          <a:blip r:embed="rId7"/>
          <a:stretch>
            <a:fillRect/>
          </a:stretch>
        </p:blipFill>
        <p:spPr>
          <a:xfrm>
            <a:off x="10448364" y="3209448"/>
            <a:ext cx="1479637" cy="1868041"/>
          </a:xfrm>
          <a:prstGeom prst="rect">
            <a:avLst/>
          </a:prstGeom>
        </p:spPr>
      </p:pic>
      <p:pic>
        <p:nvPicPr>
          <p:cNvPr id="10" name="Рисунок 9"/>
          <p:cNvPicPr>
            <a:picLocks noChangeAspect="1"/>
          </p:cNvPicPr>
          <p:nvPr/>
        </p:nvPicPr>
        <p:blipFill>
          <a:blip r:embed="rId8"/>
          <a:stretch>
            <a:fillRect/>
          </a:stretch>
        </p:blipFill>
        <p:spPr>
          <a:xfrm>
            <a:off x="389878" y="3429000"/>
            <a:ext cx="1460959" cy="1882588"/>
          </a:xfrm>
          <a:prstGeom prst="rect">
            <a:avLst/>
          </a:prstGeom>
        </p:spPr>
      </p:pic>
      <p:pic>
        <p:nvPicPr>
          <p:cNvPr id="11" name="Рисунок 10"/>
          <p:cNvPicPr>
            <a:picLocks noChangeAspect="1"/>
          </p:cNvPicPr>
          <p:nvPr/>
        </p:nvPicPr>
        <p:blipFill>
          <a:blip r:embed="rId9"/>
          <a:stretch>
            <a:fillRect/>
          </a:stretch>
        </p:blipFill>
        <p:spPr>
          <a:xfrm>
            <a:off x="827141" y="5016917"/>
            <a:ext cx="1413574" cy="1806148"/>
          </a:xfrm>
          <a:prstGeom prst="rect">
            <a:avLst/>
          </a:prstGeom>
        </p:spPr>
      </p:pic>
      <p:pic>
        <p:nvPicPr>
          <p:cNvPr id="12" name="Рисунок 11"/>
          <p:cNvPicPr>
            <a:picLocks noChangeAspect="1"/>
          </p:cNvPicPr>
          <p:nvPr/>
        </p:nvPicPr>
        <p:blipFill>
          <a:blip r:embed="rId10"/>
          <a:stretch>
            <a:fillRect/>
          </a:stretch>
        </p:blipFill>
        <p:spPr>
          <a:xfrm>
            <a:off x="9910765" y="4746812"/>
            <a:ext cx="1692850" cy="2076253"/>
          </a:xfrm>
          <a:prstGeom prst="rect">
            <a:avLst/>
          </a:prstGeom>
        </p:spPr>
      </p:pic>
    </p:spTree>
    <p:extLst>
      <p:ext uri="{BB962C8B-B14F-4D97-AF65-F5344CB8AC3E}">
        <p14:creationId xmlns:p14="http://schemas.microsoft.com/office/powerpoint/2010/main" val="16540285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0" y="0"/>
            <a:ext cx="12192000" cy="6858000"/>
          </a:xfrm>
          <a:prstGeom prst="rect">
            <a:avLst/>
          </a:prstGeom>
        </p:spPr>
      </p:pic>
      <p:pic>
        <p:nvPicPr>
          <p:cNvPr id="5" name="Рисунок 4"/>
          <p:cNvPicPr>
            <a:picLocks noChangeAspect="1"/>
          </p:cNvPicPr>
          <p:nvPr/>
        </p:nvPicPr>
        <p:blipFill>
          <a:blip r:embed="rId3"/>
          <a:stretch>
            <a:fillRect/>
          </a:stretch>
        </p:blipFill>
        <p:spPr>
          <a:xfrm>
            <a:off x="9040760" y="1"/>
            <a:ext cx="3151239" cy="1743789"/>
          </a:xfrm>
          <a:prstGeom prst="rect">
            <a:avLst/>
          </a:prstGeom>
        </p:spPr>
      </p:pic>
      <p:sp>
        <p:nvSpPr>
          <p:cNvPr id="2" name="Заголовок 1"/>
          <p:cNvSpPr>
            <a:spLocks noGrp="1"/>
          </p:cNvSpPr>
          <p:nvPr>
            <p:ph type="title"/>
          </p:nvPr>
        </p:nvSpPr>
        <p:spPr>
          <a:xfrm>
            <a:off x="4617156" y="1343378"/>
            <a:ext cx="3494457" cy="1577790"/>
          </a:xfrm>
        </p:spPr>
        <p:txBody>
          <a:bodyPr>
            <a:normAutofit/>
          </a:bodyPr>
          <a:lstStyle/>
          <a:p>
            <a:r>
              <a:rPr lang="tt-RU" b="1" dirty="0" smtClean="0">
                <a:solidFill>
                  <a:srgbClr val="C00000"/>
                </a:solidFill>
                <a:latin typeface="Times New Roman" panose="02020603050405020304" pitchFamily="18" charset="0"/>
                <a:cs typeface="Times New Roman" panose="02020603050405020304" pitchFamily="18" charset="0"/>
              </a:rPr>
              <a:t> Сабантуй</a:t>
            </a:r>
            <a:br>
              <a:rPr lang="tt-RU" b="1" dirty="0" smtClean="0">
                <a:solidFill>
                  <a:srgbClr val="C00000"/>
                </a:solidFill>
                <a:latin typeface="Times New Roman" panose="02020603050405020304" pitchFamily="18" charset="0"/>
                <a:cs typeface="Times New Roman" panose="02020603050405020304" pitchFamily="18" charset="0"/>
              </a:rPr>
            </a:br>
            <a:r>
              <a:rPr lang="tt-RU" b="1" dirty="0" smtClean="0">
                <a:solidFill>
                  <a:srgbClr val="C00000"/>
                </a:solidFill>
                <a:latin typeface="Times New Roman" panose="02020603050405020304" pitchFamily="18" charset="0"/>
                <a:cs typeface="Times New Roman" panose="02020603050405020304" pitchFamily="18" charset="0"/>
              </a:rPr>
              <a:t>  </a:t>
            </a:r>
            <a:r>
              <a:rPr lang="tt-RU" sz="3200" b="1" i="1" dirty="0" smtClean="0">
                <a:solidFill>
                  <a:srgbClr val="C00000"/>
                </a:solidFill>
                <a:latin typeface="Times New Roman" panose="02020603050405020304" pitchFamily="18" charset="0"/>
                <a:cs typeface="Times New Roman" panose="02020603050405020304" pitchFamily="18" charset="0"/>
              </a:rPr>
              <a:t>Бүләк җыю</a:t>
            </a:r>
            <a:endParaRPr lang="ru-RU" b="1" i="1" dirty="0">
              <a:solidFill>
                <a:srgbClr val="C0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725561" y="2921169"/>
            <a:ext cx="7848745" cy="3693319"/>
          </a:xfrm>
          <a:prstGeom prst="rect">
            <a:avLst/>
          </a:prstGeom>
        </p:spPr>
        <p:txBody>
          <a:bodyPr wrap="square">
            <a:spAutoFit/>
          </a:bodyPr>
          <a:lstStyle/>
          <a:p>
            <a:r>
              <a:rPr lang="tt-RU" sz="1200" dirty="0" smtClean="0">
                <a:effectLst/>
                <a:latin typeface="Times New Roman" panose="02020603050405020304" pitchFamily="18" charset="0"/>
                <a:ea typeface="Calibri" panose="020F0502020204030204" pitchFamily="34" charset="0"/>
              </a:rPr>
              <a:t>      </a:t>
            </a:r>
            <a:r>
              <a:rPr lang="tt-RU" dirty="0" smtClean="0">
                <a:effectLst/>
                <a:latin typeface="Times New Roman" panose="02020603050405020304" pitchFamily="18" charset="0"/>
                <a:ea typeface="Calibri" panose="020F0502020204030204" pitchFamily="34" charset="0"/>
              </a:rPr>
              <a:t>“Мине сабан туе көнне иртүк уятып, кулыма янчык дәрәҗәсеннән аз гына үткән кечкенә капчык тоттырдылар. Мин шул капчыкны тотып авыл буенча киттем. Мин кайсы өйгә керсәм дә, минем ятим калган мулла баласы икәнемне игътибар итеп, миңа башка малайларга биргән кеби, конфет, бер-ике прәннек кенә бирмичә, һәр йорт иясе дә буяган күкәй бирәләр иде,” – дип яза Г. Тукай “Исемдә калганнар” әсәрендә.</a:t>
            </a:r>
          </a:p>
          <a:p>
            <a:r>
              <a:rPr lang="tt-RU" dirty="0" smtClean="0">
                <a:effectLst/>
                <a:latin typeface="Times New Roman" panose="02020603050405020304" pitchFamily="18" charset="0"/>
                <a:ea typeface="Calibri" panose="020F0502020204030204" pitchFamily="34" charset="0"/>
              </a:rPr>
              <a:t>     </a:t>
            </a:r>
          </a:p>
          <a:p>
            <a:r>
              <a:rPr lang="tt-RU" dirty="0">
                <a:latin typeface="Times New Roman" panose="02020603050405020304" pitchFamily="18" charset="0"/>
                <a:ea typeface="Calibri" panose="020F0502020204030204" pitchFamily="34" charset="0"/>
              </a:rPr>
              <a:t> </a:t>
            </a:r>
            <a:r>
              <a:rPr lang="tt-RU" dirty="0" smtClean="0">
                <a:latin typeface="Times New Roman" panose="02020603050405020304" pitchFamily="18" charset="0"/>
                <a:ea typeface="Calibri" panose="020F0502020204030204" pitchFamily="34" charset="0"/>
              </a:rPr>
              <a:t>    </a:t>
            </a:r>
            <a:r>
              <a:rPr lang="tt-RU" dirty="0" smtClean="0">
                <a:effectLst/>
                <a:latin typeface="Times New Roman" panose="02020603050405020304" pitchFamily="18" charset="0"/>
                <a:ea typeface="Calibri" panose="020F0502020204030204" pitchFamily="34" charset="0"/>
              </a:rPr>
              <a:t>Г. Бәшировның “Туган ягым - яшел бишек” әсәрендә дә бу йола чагылыш тапкан. “Берсе артыннан берсе икешәр, өчәр, дүртәр булып керә торалар, күчтәнәч алып чыга торалар. Аларның якынлыкларына карап, әни күбесенчә кызыл башлы тастымалдан әтмәлләгән кечкенә капчыкларына йә йомырка, йә кызыл билле прәннек, йә ак төш салып чыгара,”- дип сөйли безгә Гомәр </a:t>
            </a:r>
          </a:p>
          <a:p>
            <a:endParaRPr lang="ru-RU" dirty="0"/>
          </a:p>
        </p:txBody>
      </p:sp>
      <p:pic>
        <p:nvPicPr>
          <p:cNvPr id="3" name="Рисунок 2"/>
          <p:cNvPicPr>
            <a:picLocks noChangeAspect="1"/>
          </p:cNvPicPr>
          <p:nvPr/>
        </p:nvPicPr>
        <p:blipFill>
          <a:blip r:embed="rId4"/>
          <a:stretch>
            <a:fillRect/>
          </a:stretch>
        </p:blipFill>
        <p:spPr>
          <a:xfrm>
            <a:off x="11061" y="-1"/>
            <a:ext cx="3148998" cy="1743791"/>
          </a:xfrm>
          <a:prstGeom prst="rect">
            <a:avLst/>
          </a:prstGeom>
        </p:spPr>
      </p:pic>
      <p:pic>
        <p:nvPicPr>
          <p:cNvPr id="7" name="Рисунок 6"/>
          <p:cNvPicPr>
            <a:picLocks noChangeAspect="1"/>
          </p:cNvPicPr>
          <p:nvPr/>
        </p:nvPicPr>
        <p:blipFill>
          <a:blip r:embed="rId5"/>
          <a:stretch>
            <a:fillRect/>
          </a:stretch>
        </p:blipFill>
        <p:spPr>
          <a:xfrm>
            <a:off x="9462246" y="5251478"/>
            <a:ext cx="2729753" cy="1606522"/>
          </a:xfrm>
          <a:prstGeom prst="rect">
            <a:avLst/>
          </a:prstGeom>
        </p:spPr>
      </p:pic>
    </p:spTree>
    <p:extLst>
      <p:ext uri="{BB962C8B-B14F-4D97-AF65-F5344CB8AC3E}">
        <p14:creationId xmlns:p14="http://schemas.microsoft.com/office/powerpoint/2010/main" val="11233086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0" y="-180622"/>
            <a:ext cx="12192000" cy="7038622"/>
          </a:xfrm>
          <a:prstGeom prst="rect">
            <a:avLst/>
          </a:prstGeom>
        </p:spPr>
      </p:pic>
      <p:pic>
        <p:nvPicPr>
          <p:cNvPr id="5" name="Рисунок 4"/>
          <p:cNvPicPr>
            <a:picLocks noChangeAspect="1"/>
          </p:cNvPicPr>
          <p:nvPr/>
        </p:nvPicPr>
        <p:blipFill>
          <a:blip r:embed="rId3"/>
          <a:stretch>
            <a:fillRect/>
          </a:stretch>
        </p:blipFill>
        <p:spPr>
          <a:xfrm>
            <a:off x="9026013" y="-180621"/>
            <a:ext cx="3165987" cy="1751950"/>
          </a:xfrm>
          <a:prstGeom prst="rect">
            <a:avLst/>
          </a:prstGeom>
        </p:spPr>
      </p:pic>
      <p:sp>
        <p:nvSpPr>
          <p:cNvPr id="2" name="Заголовок 1"/>
          <p:cNvSpPr>
            <a:spLocks noGrp="1"/>
          </p:cNvSpPr>
          <p:nvPr>
            <p:ph type="title"/>
          </p:nvPr>
        </p:nvSpPr>
        <p:spPr>
          <a:xfrm>
            <a:off x="4748981" y="824089"/>
            <a:ext cx="3421626" cy="1391903"/>
          </a:xfrm>
        </p:spPr>
        <p:txBody>
          <a:bodyPr>
            <a:normAutofit/>
          </a:bodyPr>
          <a:lstStyle/>
          <a:p>
            <a:r>
              <a:rPr lang="tt-RU" b="1" dirty="0">
                <a:solidFill>
                  <a:srgbClr val="C00000"/>
                </a:solidFill>
                <a:latin typeface="Times New Roman" panose="02020603050405020304" pitchFamily="18" charset="0"/>
                <a:cs typeface="Times New Roman" panose="02020603050405020304" pitchFamily="18" charset="0"/>
              </a:rPr>
              <a:t>Сабантуй</a:t>
            </a:r>
            <a:br>
              <a:rPr lang="tt-RU" b="1" dirty="0">
                <a:solidFill>
                  <a:srgbClr val="C00000"/>
                </a:solidFill>
                <a:latin typeface="Times New Roman" panose="02020603050405020304" pitchFamily="18" charset="0"/>
                <a:cs typeface="Times New Roman" panose="02020603050405020304" pitchFamily="18" charset="0"/>
              </a:rPr>
            </a:br>
            <a:r>
              <a:rPr lang="tt-RU" sz="3200" b="1" i="1" dirty="0">
                <a:solidFill>
                  <a:srgbClr val="C00000"/>
                </a:solidFill>
                <a:latin typeface="Times New Roman" panose="02020603050405020304" pitchFamily="18" charset="0"/>
                <a:cs typeface="Times New Roman" panose="02020603050405020304" pitchFamily="18" charset="0"/>
              </a:rPr>
              <a:t>Бүләк җыю</a:t>
            </a:r>
            <a:endParaRPr lang="ru-RU" dirty="0"/>
          </a:p>
        </p:txBody>
      </p:sp>
      <p:sp>
        <p:nvSpPr>
          <p:cNvPr id="6" name="Прямоугольник 5"/>
          <p:cNvSpPr/>
          <p:nvPr/>
        </p:nvSpPr>
        <p:spPr>
          <a:xfrm>
            <a:off x="1150374" y="2736503"/>
            <a:ext cx="10279626" cy="3600986"/>
          </a:xfrm>
          <a:prstGeom prst="rect">
            <a:avLst/>
          </a:prstGeom>
        </p:spPr>
        <p:txBody>
          <a:bodyPr wrap="square">
            <a:spAutoFit/>
          </a:bodyPr>
          <a:lstStyle/>
          <a:p>
            <a:pPr marL="457200" algn="just">
              <a:lnSpc>
                <a:spcPct val="150000"/>
              </a:lnSpc>
              <a:spcAft>
                <a:spcPts val="0"/>
              </a:spcAft>
            </a:pPr>
            <a:r>
              <a:rPr lang="tt-RU"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0"/>
              </a:spcAft>
            </a:pPr>
            <a:r>
              <a:rPr lang="tt-RU"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tt-RU" sz="1600" dirty="0" smtClean="0">
                <a:effectLst/>
                <a:latin typeface="Times New Roman" panose="02020603050405020304" pitchFamily="18" charset="0"/>
                <a:ea typeface="Calibri" panose="020F0502020204030204" pitchFamily="34" charset="0"/>
                <a:cs typeface="Times New Roman" panose="02020603050405020304" pitchFamily="18" charset="0"/>
              </a:rPr>
              <a:t>Урамда бүләк җыялар,</a:t>
            </a:r>
            <a:endParaRPr lang="ru-RU"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50000"/>
              </a:lnSpc>
              <a:spcAft>
                <a:spcPts val="0"/>
              </a:spcAft>
            </a:pPr>
            <a:r>
              <a:rPr lang="tt-RU" sz="1600" dirty="0" smtClean="0">
                <a:effectLst/>
                <a:latin typeface="Times New Roman" panose="02020603050405020304" pitchFamily="18" charset="0"/>
                <a:ea typeface="Calibri" panose="020F0502020204030204" pitchFamily="34" charset="0"/>
                <a:cs typeface="Times New Roman" panose="02020603050405020304" pitchFamily="18" charset="0"/>
              </a:rPr>
              <a:t>                                                        Сыгыла колга башы. </a:t>
            </a:r>
            <a:endParaRPr lang="ru-RU"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50000"/>
              </a:lnSpc>
              <a:spcAft>
                <a:spcPts val="0"/>
              </a:spcAft>
            </a:pPr>
            <a:r>
              <a:rPr lang="tt-RU" sz="1600" dirty="0" smtClean="0">
                <a:effectLst/>
                <a:latin typeface="Times New Roman" panose="02020603050405020304" pitchFamily="18" charset="0"/>
                <a:ea typeface="Calibri" panose="020F0502020204030204" pitchFamily="34" charset="0"/>
                <a:cs typeface="Times New Roman" panose="02020603050405020304" pitchFamily="18" charset="0"/>
              </a:rPr>
              <a:t>                                                        Кайчакта такмак әйтешеп </a:t>
            </a:r>
            <a:endParaRPr lang="ru-RU"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tt-RU" sz="1600" dirty="0" smtClean="0">
                <a:effectLst/>
                <a:latin typeface="Times New Roman" panose="02020603050405020304" pitchFamily="18" charset="0"/>
                <a:ea typeface="Calibri" panose="020F0502020204030204" pitchFamily="34" charset="0"/>
                <a:cs typeface="Times New Roman" panose="02020603050405020304" pitchFamily="18" charset="0"/>
              </a:rPr>
              <a:t>                                                                Алалар кара-каршы.</a:t>
            </a:r>
            <a:r>
              <a:rPr lang="tt-RU" sz="2400" dirty="0">
                <a:latin typeface="Times New Roman" panose="02020603050405020304" pitchFamily="18" charset="0"/>
                <a:ea typeface="Calibri" panose="020F0502020204030204" pitchFamily="34" charset="0"/>
                <a:cs typeface="Times New Roman" panose="02020603050405020304" pitchFamily="18" charset="0"/>
              </a:rPr>
              <a:t> </a:t>
            </a:r>
            <a:endParaRPr lang="tt-RU" sz="2400" dirty="0" smtClean="0">
              <a:latin typeface="Times New Roman" panose="02020603050405020304" pitchFamily="18" charset="0"/>
              <a:ea typeface="Calibri" panose="020F0502020204030204" pitchFamily="34" charset="0"/>
              <a:cs typeface="Times New Roman" panose="02020603050405020304" pitchFamily="18" charset="0"/>
            </a:endParaRPr>
          </a:p>
          <a:p>
            <a:r>
              <a:rPr lang="tt-RU" sz="2400" dirty="0">
                <a:latin typeface="Times New Roman" panose="02020603050405020304" pitchFamily="18" charset="0"/>
                <a:ea typeface="Calibri" panose="020F0502020204030204" pitchFamily="34" charset="0"/>
                <a:cs typeface="Times New Roman" panose="02020603050405020304" pitchFamily="18" charset="0"/>
              </a:rPr>
              <a:t> </a:t>
            </a:r>
            <a:r>
              <a:rPr lang="tt-RU"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tt-RU" dirty="0" smtClean="0">
                <a:latin typeface="Times New Roman" panose="02020603050405020304" pitchFamily="18" charset="0"/>
                <a:ea typeface="Calibri" panose="020F0502020204030204" pitchFamily="34" charset="0"/>
                <a:cs typeface="Times New Roman" panose="02020603050405020304" pitchFamily="18" charset="0"/>
              </a:rPr>
              <a:t>Г. Латыйп </a:t>
            </a:r>
            <a:r>
              <a:rPr lang="tt-RU" dirty="0">
                <a:latin typeface="Times New Roman" panose="02020603050405020304" pitchFamily="18" charset="0"/>
                <a:ea typeface="Calibri" panose="020F0502020204030204" pitchFamily="34" charset="0"/>
                <a:cs typeface="Times New Roman" panose="02020603050405020304" pitchFamily="18" charset="0"/>
              </a:rPr>
              <a:t>“Иртәгә Сабан туе</a:t>
            </a:r>
            <a:r>
              <a:rPr lang="tt-RU" dirty="0" smtClean="0">
                <a:latin typeface="Times New Roman" panose="02020603050405020304" pitchFamily="18" charset="0"/>
                <a:ea typeface="Calibri" panose="020F0502020204030204" pitchFamily="34" charset="0"/>
                <a:cs typeface="Times New Roman" panose="02020603050405020304" pitchFamily="18" charset="0"/>
              </a:rPr>
              <a:t>”</a:t>
            </a:r>
          </a:p>
          <a:p>
            <a:r>
              <a:rPr lang="tt-RU" dirty="0" smtClean="0">
                <a:latin typeface="Times New Roman" panose="02020603050405020304" pitchFamily="18" charset="0"/>
                <a:ea typeface="Calibri" panose="020F0502020204030204" pitchFamily="34" charset="0"/>
                <a:cs typeface="Times New Roman" panose="02020603050405020304" pitchFamily="18" charset="0"/>
              </a:rPr>
              <a:t> </a:t>
            </a:r>
            <a:r>
              <a:rPr lang="tt-RU" dirty="0">
                <a:latin typeface="Times New Roman" panose="02020603050405020304" pitchFamily="18" charset="0"/>
                <a:ea typeface="Calibri" panose="020F0502020204030204" pitchFamily="34" charset="0"/>
              </a:rPr>
              <a:t>. “ Менә бер заман югары очтан, үзенең салпы колаклы күк алашасына атланып Гыйбаш абзый килеп чыга. Аның кулында озын гына ап-ак сөян колга. Бүген инде ул кичәге шикелле үзенең егетләре белән өй борынча кереп йөрми, юк. Бүген алар ике сабан туе арасында килен булып төшкән яшьләргә, җиткән кызларга гына туктыйлар</a:t>
            </a:r>
            <a:r>
              <a:rPr lang="tt-RU" dirty="0" smtClean="0">
                <a:latin typeface="Times New Roman" panose="02020603050405020304" pitchFamily="18" charset="0"/>
                <a:ea typeface="Calibri" panose="020F0502020204030204" pitchFamily="34" charset="0"/>
              </a:rPr>
              <a:t>.” </a:t>
            </a:r>
          </a:p>
          <a:p>
            <a:r>
              <a:rPr lang="tt-RU" dirty="0">
                <a:latin typeface="Times New Roman" panose="02020603050405020304" pitchFamily="18" charset="0"/>
                <a:ea typeface="Calibri" panose="020F0502020204030204" pitchFamily="34" charset="0"/>
              </a:rPr>
              <a:t> </a:t>
            </a:r>
            <a:r>
              <a:rPr lang="tt-RU" dirty="0" smtClean="0">
                <a:latin typeface="Times New Roman" panose="02020603050405020304" pitchFamily="18" charset="0"/>
                <a:ea typeface="Calibri" panose="020F0502020204030204" pitchFamily="34" charset="0"/>
              </a:rPr>
              <a:t>                                                          Г. Бәширов “Туган ягым-яшел бишек”</a:t>
            </a:r>
            <a:endParaRPr lang="ru-RU" dirty="0"/>
          </a:p>
        </p:txBody>
      </p:sp>
      <p:pic>
        <p:nvPicPr>
          <p:cNvPr id="3" name="Рисунок 2"/>
          <p:cNvPicPr>
            <a:picLocks noChangeAspect="1"/>
          </p:cNvPicPr>
          <p:nvPr/>
        </p:nvPicPr>
        <p:blipFill>
          <a:blip r:embed="rId4"/>
          <a:stretch>
            <a:fillRect/>
          </a:stretch>
        </p:blipFill>
        <p:spPr>
          <a:xfrm>
            <a:off x="0" y="-153323"/>
            <a:ext cx="3291840" cy="1735932"/>
          </a:xfrm>
          <a:prstGeom prst="rect">
            <a:avLst/>
          </a:prstGeom>
        </p:spPr>
      </p:pic>
      <p:pic>
        <p:nvPicPr>
          <p:cNvPr id="7" name="Рисунок 6"/>
          <p:cNvPicPr>
            <a:picLocks noChangeAspect="1"/>
          </p:cNvPicPr>
          <p:nvPr/>
        </p:nvPicPr>
        <p:blipFill>
          <a:blip r:embed="rId5"/>
          <a:stretch>
            <a:fillRect/>
          </a:stretch>
        </p:blipFill>
        <p:spPr>
          <a:xfrm>
            <a:off x="388374" y="2035452"/>
            <a:ext cx="3772145" cy="2184852"/>
          </a:xfrm>
          <a:prstGeom prst="rect">
            <a:avLst/>
          </a:prstGeom>
        </p:spPr>
      </p:pic>
    </p:spTree>
    <p:extLst>
      <p:ext uri="{BB962C8B-B14F-4D97-AF65-F5344CB8AC3E}">
        <p14:creationId xmlns:p14="http://schemas.microsoft.com/office/powerpoint/2010/main" val="6744866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0" y="2"/>
            <a:ext cx="12192000" cy="6857998"/>
          </a:xfrm>
        </p:spPr>
      </p:pic>
      <p:sp>
        <p:nvSpPr>
          <p:cNvPr id="7" name="Заголовок 6"/>
          <p:cNvSpPr>
            <a:spLocks noGrp="1"/>
          </p:cNvSpPr>
          <p:nvPr>
            <p:ph type="title"/>
          </p:nvPr>
        </p:nvSpPr>
        <p:spPr>
          <a:xfrm>
            <a:off x="4639733" y="1174044"/>
            <a:ext cx="3014134" cy="1919112"/>
          </a:xfrm>
        </p:spPr>
        <p:txBody>
          <a:bodyPr/>
          <a:lstStyle/>
          <a:p>
            <a:r>
              <a:rPr lang="ru-RU" b="1" i="1" dirty="0" smtClean="0">
                <a:solidFill>
                  <a:srgbClr val="C00000"/>
                </a:solidFill>
                <a:latin typeface="Times New Roman" panose="02020603050405020304" pitchFamily="18" charset="0"/>
                <a:cs typeface="Times New Roman" panose="02020603050405020304" pitchFamily="18" charset="0"/>
              </a:rPr>
              <a:t>Сабантуй</a:t>
            </a:r>
            <a:br>
              <a:rPr lang="ru-RU" b="1" i="1" dirty="0" smtClean="0">
                <a:solidFill>
                  <a:srgbClr val="C00000"/>
                </a:solidFill>
                <a:latin typeface="Times New Roman" panose="02020603050405020304" pitchFamily="18" charset="0"/>
                <a:cs typeface="Times New Roman" panose="02020603050405020304" pitchFamily="18" charset="0"/>
              </a:rPr>
            </a:br>
            <a:r>
              <a:rPr lang="ru-RU" sz="3600" b="1" i="1" dirty="0" err="1" smtClean="0">
                <a:solidFill>
                  <a:srgbClr val="C00000"/>
                </a:solidFill>
                <a:latin typeface="Times New Roman" panose="02020603050405020304" pitchFamily="18" charset="0"/>
                <a:cs typeface="Times New Roman" panose="02020603050405020304" pitchFamily="18" charset="0"/>
              </a:rPr>
              <a:t>Ат</a:t>
            </a:r>
            <a:r>
              <a:rPr lang="ru-RU" sz="3600" b="1" i="1" dirty="0" smtClean="0">
                <a:solidFill>
                  <a:srgbClr val="C00000"/>
                </a:solidFill>
                <a:latin typeface="Times New Roman" panose="02020603050405020304" pitchFamily="18" charset="0"/>
                <a:cs typeface="Times New Roman" panose="02020603050405020304" pitchFamily="18" charset="0"/>
              </a:rPr>
              <a:t> </a:t>
            </a:r>
            <a:r>
              <a:rPr lang="ru-RU" sz="3600" b="1" i="1" dirty="0" err="1" smtClean="0">
                <a:solidFill>
                  <a:srgbClr val="C00000"/>
                </a:solidFill>
                <a:latin typeface="Times New Roman" panose="02020603050405020304" pitchFamily="18" charset="0"/>
                <a:cs typeface="Times New Roman" panose="02020603050405020304" pitchFamily="18" charset="0"/>
              </a:rPr>
              <a:t>чабышы</a:t>
            </a:r>
            <a:r>
              <a:rPr lang="ru-RU" sz="3600" b="1" i="1" dirty="0" smtClean="0">
                <a:solidFill>
                  <a:srgbClr val="FF0000"/>
                </a:solidFill>
                <a:latin typeface="Times New Roman" panose="02020603050405020304" pitchFamily="18" charset="0"/>
                <a:cs typeface="Times New Roman" panose="02020603050405020304" pitchFamily="18" charset="0"/>
              </a:rPr>
              <a:t/>
            </a:r>
            <a:br>
              <a:rPr lang="ru-RU" sz="3600" b="1" i="1" dirty="0" smtClean="0">
                <a:solidFill>
                  <a:srgbClr val="FF0000"/>
                </a:solidFill>
                <a:latin typeface="Times New Roman" panose="02020603050405020304" pitchFamily="18" charset="0"/>
                <a:cs typeface="Times New Roman" panose="02020603050405020304" pitchFamily="18" charset="0"/>
              </a:rPr>
            </a:br>
            <a:endParaRPr lang="ru-RU" b="1" i="1" dirty="0">
              <a:solidFill>
                <a:srgbClr val="FF000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9136721" y="1"/>
            <a:ext cx="3055279" cy="1690688"/>
          </a:xfrm>
          <a:prstGeom prst="rect">
            <a:avLst/>
          </a:prstGeom>
        </p:spPr>
      </p:pic>
      <p:sp>
        <p:nvSpPr>
          <p:cNvPr id="9" name="Прямоугольник 8"/>
          <p:cNvSpPr/>
          <p:nvPr/>
        </p:nvSpPr>
        <p:spPr>
          <a:xfrm>
            <a:off x="2311400" y="2460978"/>
            <a:ext cx="8401755" cy="4247317"/>
          </a:xfrm>
          <a:prstGeom prst="rect">
            <a:avLst/>
          </a:prstGeom>
        </p:spPr>
        <p:txBody>
          <a:bodyPr wrap="square">
            <a:spAutoFit/>
          </a:bodyPr>
          <a:lstStyle/>
          <a:p>
            <a:r>
              <a:rPr lang="ru-RU" dirty="0"/>
              <a:t> </a:t>
            </a:r>
            <a:r>
              <a:rPr lang="ru-RU" dirty="0" smtClean="0"/>
              <a:t>     </a:t>
            </a:r>
          </a:p>
          <a:p>
            <a:r>
              <a:rPr lang="ru-RU" dirty="0" smtClean="0"/>
              <a:t>«</a:t>
            </a:r>
            <a:r>
              <a:rPr lang="ru-RU" dirty="0" err="1" smtClean="0"/>
              <a:t>Алмачуар</a:t>
            </a:r>
            <a:r>
              <a:rPr lang="ru-RU" dirty="0"/>
              <a:t>”, “</a:t>
            </a:r>
            <a:r>
              <a:rPr lang="ru-RU" dirty="0" err="1"/>
              <a:t>Туган</a:t>
            </a:r>
            <a:r>
              <a:rPr lang="ru-RU" dirty="0"/>
              <a:t> </a:t>
            </a:r>
            <a:r>
              <a:rPr lang="ru-RU" dirty="0" err="1"/>
              <a:t>ягым-яшел</a:t>
            </a:r>
            <a:r>
              <a:rPr lang="ru-RU" dirty="0"/>
              <a:t> </a:t>
            </a:r>
            <a:r>
              <a:rPr lang="ru-RU" dirty="0" err="1"/>
              <a:t>бишек</a:t>
            </a:r>
            <a:r>
              <a:rPr lang="ru-RU" dirty="0"/>
              <a:t>” </a:t>
            </a:r>
            <a:r>
              <a:rPr lang="ru-RU" dirty="0" err="1"/>
              <a:t>әсәрендә</a:t>
            </a:r>
            <a:r>
              <a:rPr lang="ru-RU" dirty="0"/>
              <a:t> </a:t>
            </a:r>
            <a:r>
              <a:rPr lang="ru-RU" dirty="0" err="1"/>
              <a:t>атларны</a:t>
            </a:r>
            <a:r>
              <a:rPr lang="ru-RU" dirty="0"/>
              <a:t> </a:t>
            </a:r>
            <a:r>
              <a:rPr lang="ru-RU" dirty="0" err="1"/>
              <a:t>чабышка</a:t>
            </a:r>
            <a:r>
              <a:rPr lang="ru-RU" dirty="0"/>
              <a:t> </a:t>
            </a:r>
            <a:r>
              <a:rPr lang="ru-RU" dirty="0" err="1"/>
              <a:t>әзерләү</a:t>
            </a:r>
            <a:r>
              <a:rPr lang="ru-RU" dirty="0"/>
              <a:t> </a:t>
            </a:r>
            <a:r>
              <a:rPr lang="ru-RU" dirty="0" err="1"/>
              <a:t>йоласы</a:t>
            </a:r>
            <a:r>
              <a:rPr lang="ru-RU" dirty="0"/>
              <a:t> да </a:t>
            </a:r>
            <a:r>
              <a:rPr lang="ru-RU" dirty="0" err="1"/>
              <a:t>сурәтләнә</a:t>
            </a:r>
            <a:r>
              <a:rPr lang="ru-RU" dirty="0"/>
              <a:t>.  </a:t>
            </a:r>
            <a:endParaRPr lang="ru-RU" dirty="0" smtClean="0"/>
          </a:p>
          <a:p>
            <a:r>
              <a:rPr lang="ru-RU" dirty="0"/>
              <a:t> </a:t>
            </a:r>
            <a:r>
              <a:rPr lang="ru-RU" dirty="0" smtClean="0"/>
              <a:t>     “</a:t>
            </a:r>
            <a:r>
              <a:rPr lang="ru-RU" dirty="0" err="1"/>
              <a:t>Мәйдан</a:t>
            </a:r>
            <a:r>
              <a:rPr lang="ru-RU" dirty="0"/>
              <a:t> </a:t>
            </a:r>
            <a:r>
              <a:rPr lang="ru-RU" dirty="0" err="1"/>
              <a:t>тотасы</a:t>
            </a:r>
            <a:r>
              <a:rPr lang="ru-RU" dirty="0"/>
              <a:t> </a:t>
            </a:r>
            <a:r>
              <a:rPr lang="ru-RU" dirty="0" err="1"/>
              <a:t>атларны</a:t>
            </a:r>
            <a:r>
              <a:rPr lang="ru-RU" dirty="0"/>
              <a:t> </a:t>
            </a:r>
            <a:r>
              <a:rPr lang="ru-RU" dirty="0" err="1"/>
              <a:t>эшкә</a:t>
            </a:r>
            <a:r>
              <a:rPr lang="ru-RU" dirty="0"/>
              <a:t> </a:t>
            </a:r>
            <a:r>
              <a:rPr lang="ru-RU" dirty="0" err="1"/>
              <a:t>җикмиләр</a:t>
            </a:r>
            <a:r>
              <a:rPr lang="ru-RU" dirty="0"/>
              <a:t>. </a:t>
            </a:r>
            <a:r>
              <a:rPr lang="ru-RU" dirty="0" err="1"/>
              <a:t>Эчләре</a:t>
            </a:r>
            <a:r>
              <a:rPr lang="ru-RU" dirty="0"/>
              <a:t> </a:t>
            </a:r>
            <a:r>
              <a:rPr lang="ru-RU" dirty="0" err="1"/>
              <a:t>җыелып</a:t>
            </a:r>
            <a:r>
              <a:rPr lang="ru-RU" dirty="0"/>
              <a:t> </a:t>
            </a:r>
            <a:r>
              <a:rPr lang="ru-RU" dirty="0" err="1"/>
              <a:t>килсен</a:t>
            </a:r>
            <a:r>
              <a:rPr lang="ru-RU" dirty="0"/>
              <a:t>, </a:t>
            </a:r>
            <a:r>
              <a:rPr lang="ru-RU" dirty="0" err="1"/>
              <a:t>сулышы</a:t>
            </a:r>
            <a:r>
              <a:rPr lang="ru-RU" dirty="0"/>
              <a:t> </a:t>
            </a:r>
            <a:r>
              <a:rPr lang="ru-RU" dirty="0" err="1"/>
              <a:t>иркен</a:t>
            </a:r>
            <a:r>
              <a:rPr lang="ru-RU" dirty="0"/>
              <a:t> </a:t>
            </a:r>
            <a:r>
              <a:rPr lang="ru-RU" dirty="0" err="1"/>
              <a:t>булсын</a:t>
            </a:r>
            <a:r>
              <a:rPr lang="ru-RU" dirty="0"/>
              <a:t> </a:t>
            </a:r>
            <a:r>
              <a:rPr lang="ru-RU" dirty="0" err="1"/>
              <a:t>өчен</a:t>
            </a:r>
            <a:r>
              <a:rPr lang="ru-RU" dirty="0"/>
              <a:t>, </a:t>
            </a:r>
            <a:r>
              <a:rPr lang="ru-RU" dirty="0" err="1"/>
              <a:t>аларга</a:t>
            </a:r>
            <a:r>
              <a:rPr lang="ru-RU" dirty="0"/>
              <a:t> </a:t>
            </a:r>
            <a:r>
              <a:rPr lang="ru-RU" dirty="0" err="1"/>
              <a:t>ипи</a:t>
            </a:r>
            <a:r>
              <a:rPr lang="ru-RU" dirty="0"/>
              <a:t> </a:t>
            </a:r>
            <a:r>
              <a:rPr lang="ru-RU" dirty="0" err="1"/>
              <a:t>белән</a:t>
            </a:r>
            <a:r>
              <a:rPr lang="ru-RU" dirty="0"/>
              <a:t> </a:t>
            </a:r>
            <a:r>
              <a:rPr lang="ru-RU" dirty="0" err="1"/>
              <a:t>солы</a:t>
            </a:r>
            <a:r>
              <a:rPr lang="ru-RU" dirty="0"/>
              <a:t> </a:t>
            </a:r>
            <a:r>
              <a:rPr lang="ru-RU" dirty="0" err="1"/>
              <a:t>гына</a:t>
            </a:r>
            <a:r>
              <a:rPr lang="ru-RU" dirty="0"/>
              <a:t> </a:t>
            </a:r>
            <a:r>
              <a:rPr lang="ru-RU" dirty="0" err="1"/>
              <a:t>ашаталар</a:t>
            </a:r>
            <a:r>
              <a:rPr lang="ru-RU" dirty="0"/>
              <a:t>. </a:t>
            </a:r>
            <a:r>
              <a:rPr lang="ru-RU" dirty="0" err="1"/>
              <a:t>Койрыкларын</a:t>
            </a:r>
            <a:r>
              <a:rPr lang="ru-RU" dirty="0"/>
              <a:t> </a:t>
            </a:r>
            <a:r>
              <a:rPr lang="ru-RU" dirty="0" err="1"/>
              <a:t>кыска</a:t>
            </a:r>
            <a:r>
              <a:rPr lang="ru-RU" dirty="0"/>
              <a:t> </a:t>
            </a:r>
            <a:r>
              <a:rPr lang="ru-RU" dirty="0" err="1"/>
              <a:t>гына</a:t>
            </a:r>
            <a:r>
              <a:rPr lang="ru-RU" dirty="0"/>
              <a:t> </a:t>
            </a:r>
            <a:r>
              <a:rPr lang="ru-RU" dirty="0" err="1"/>
              <a:t>бәйләп</a:t>
            </a:r>
            <a:r>
              <a:rPr lang="ru-RU" dirty="0"/>
              <a:t>, “</a:t>
            </a:r>
            <a:r>
              <a:rPr lang="ru-RU" dirty="0" err="1"/>
              <a:t>аякларын</a:t>
            </a:r>
            <a:r>
              <a:rPr lang="ru-RU" dirty="0"/>
              <a:t> </a:t>
            </a:r>
            <a:r>
              <a:rPr lang="ru-RU" dirty="0" err="1"/>
              <a:t>кыздырырга</a:t>
            </a:r>
            <a:r>
              <a:rPr lang="ru-RU" dirty="0"/>
              <a:t> </a:t>
            </a:r>
            <a:r>
              <a:rPr lang="ru-RU" dirty="0" err="1" smtClean="0"/>
              <a:t>йөртәләр</a:t>
            </a:r>
            <a:r>
              <a:rPr lang="ru-RU" dirty="0"/>
              <a:t>,” – </a:t>
            </a:r>
            <a:r>
              <a:rPr lang="ru-RU" dirty="0" err="1"/>
              <a:t>дип</a:t>
            </a:r>
            <a:r>
              <a:rPr lang="ru-RU" dirty="0"/>
              <a:t> </a:t>
            </a:r>
            <a:r>
              <a:rPr lang="ru-RU" dirty="0" err="1"/>
              <a:t>сөйли</a:t>
            </a:r>
            <a:r>
              <a:rPr lang="ru-RU" dirty="0"/>
              <a:t> </a:t>
            </a:r>
            <a:r>
              <a:rPr lang="ru-RU" dirty="0" err="1"/>
              <a:t>Гомәр</a:t>
            </a:r>
            <a:r>
              <a:rPr lang="ru-RU" dirty="0"/>
              <a:t> </a:t>
            </a:r>
            <a:r>
              <a:rPr lang="ru-RU" dirty="0" err="1"/>
              <a:t>бу</a:t>
            </a:r>
            <a:r>
              <a:rPr lang="ru-RU" dirty="0"/>
              <a:t> </a:t>
            </a:r>
            <a:r>
              <a:rPr lang="ru-RU" dirty="0" err="1"/>
              <a:t>турыда</a:t>
            </a:r>
            <a:r>
              <a:rPr lang="ru-RU" dirty="0"/>
              <a:t>. Ә “</a:t>
            </a:r>
            <a:r>
              <a:rPr lang="ru-RU" dirty="0" err="1"/>
              <a:t>Алмачуар”дагы</a:t>
            </a:r>
            <a:r>
              <a:rPr lang="ru-RU" dirty="0"/>
              <a:t> </a:t>
            </a:r>
            <a:r>
              <a:rPr lang="ru-RU" dirty="0" err="1"/>
              <a:t>Закир</a:t>
            </a:r>
            <a:r>
              <a:rPr lang="ru-RU" dirty="0"/>
              <a:t>:”Сабан </a:t>
            </a:r>
            <a:r>
              <a:rPr lang="ru-RU" dirty="0" err="1"/>
              <a:t>туена</a:t>
            </a:r>
            <a:r>
              <a:rPr lang="ru-RU" dirty="0"/>
              <a:t> </a:t>
            </a:r>
            <a:r>
              <a:rPr lang="ru-RU" dirty="0" err="1"/>
              <a:t>бер</a:t>
            </a:r>
            <a:r>
              <a:rPr lang="ru-RU" dirty="0"/>
              <a:t> </a:t>
            </a:r>
            <a:r>
              <a:rPr lang="ru-RU" dirty="0" err="1"/>
              <a:t>атна</a:t>
            </a:r>
            <a:r>
              <a:rPr lang="ru-RU" dirty="0"/>
              <a:t> </a:t>
            </a:r>
            <a:r>
              <a:rPr lang="ru-RU" dirty="0" err="1"/>
              <a:t>калгач</a:t>
            </a:r>
            <a:r>
              <a:rPr lang="ru-RU" dirty="0"/>
              <a:t>, </a:t>
            </a:r>
            <a:r>
              <a:rPr lang="ru-RU" dirty="0" err="1"/>
              <a:t>бигрәк</a:t>
            </a:r>
            <a:r>
              <a:rPr lang="ru-RU" dirty="0"/>
              <a:t> каты </a:t>
            </a:r>
            <a:r>
              <a:rPr lang="ru-RU" dirty="0" err="1"/>
              <a:t>тотына</a:t>
            </a:r>
            <a:r>
              <a:rPr lang="ru-RU" dirty="0"/>
              <a:t> </a:t>
            </a:r>
            <a:r>
              <a:rPr lang="ru-RU" dirty="0" err="1"/>
              <a:t>башладылар</a:t>
            </a:r>
            <a:r>
              <a:rPr lang="ru-RU" dirty="0"/>
              <a:t>. </a:t>
            </a:r>
            <a:r>
              <a:rPr lang="ru-RU" dirty="0" err="1"/>
              <a:t>Печәннең</a:t>
            </a:r>
            <a:r>
              <a:rPr lang="ru-RU" dirty="0"/>
              <a:t> </a:t>
            </a:r>
            <a:r>
              <a:rPr lang="ru-RU" dirty="0" err="1"/>
              <a:t>корысын</a:t>
            </a:r>
            <a:r>
              <a:rPr lang="ru-RU" dirty="0"/>
              <a:t> </a:t>
            </a:r>
            <a:r>
              <a:rPr lang="ru-RU" dirty="0" err="1"/>
              <a:t>гына</a:t>
            </a:r>
            <a:r>
              <a:rPr lang="ru-RU" dirty="0"/>
              <a:t> </a:t>
            </a:r>
            <a:r>
              <a:rPr lang="ru-RU" dirty="0" err="1"/>
              <a:t>бирәбез</a:t>
            </a:r>
            <a:r>
              <a:rPr lang="ru-RU" dirty="0"/>
              <a:t>, </a:t>
            </a:r>
            <a:r>
              <a:rPr lang="ru-RU" dirty="0" err="1"/>
              <a:t>бүлеп-бүлеп</a:t>
            </a:r>
            <a:r>
              <a:rPr lang="ru-RU" dirty="0"/>
              <a:t> </a:t>
            </a:r>
            <a:r>
              <a:rPr lang="ru-RU" dirty="0" err="1"/>
              <a:t>солы</a:t>
            </a:r>
            <a:r>
              <a:rPr lang="ru-RU" dirty="0"/>
              <a:t> </a:t>
            </a:r>
            <a:r>
              <a:rPr lang="ru-RU" dirty="0" err="1"/>
              <a:t>салабыз</a:t>
            </a:r>
            <a:r>
              <a:rPr lang="ru-RU" dirty="0"/>
              <a:t>, аз-</a:t>
            </a:r>
            <a:r>
              <a:rPr lang="ru-RU" dirty="0" err="1"/>
              <a:t>азлап</a:t>
            </a:r>
            <a:r>
              <a:rPr lang="ru-RU" dirty="0"/>
              <a:t> </a:t>
            </a:r>
            <a:r>
              <a:rPr lang="ru-RU" dirty="0" err="1"/>
              <a:t>апара</a:t>
            </a:r>
            <a:r>
              <a:rPr lang="ru-RU" dirty="0"/>
              <a:t> </a:t>
            </a:r>
            <a:r>
              <a:rPr lang="ru-RU" dirty="0" err="1"/>
              <a:t>суы</a:t>
            </a:r>
            <a:r>
              <a:rPr lang="ru-RU" dirty="0"/>
              <a:t> </a:t>
            </a:r>
            <a:r>
              <a:rPr lang="ru-RU" dirty="0" err="1"/>
              <a:t>эчерәбез</a:t>
            </a:r>
            <a:r>
              <a:rPr lang="ru-RU" dirty="0"/>
              <a:t>. </a:t>
            </a:r>
            <a:r>
              <a:rPr lang="ru-RU" dirty="0" err="1"/>
              <a:t>Әти</a:t>
            </a:r>
            <a:r>
              <a:rPr lang="ru-RU" dirty="0"/>
              <a:t> </a:t>
            </a:r>
            <a:r>
              <a:rPr lang="ru-RU" dirty="0" err="1"/>
              <a:t>иренми</a:t>
            </a:r>
            <a:r>
              <a:rPr lang="ru-RU" dirty="0"/>
              <a:t>, </a:t>
            </a:r>
            <a:r>
              <a:rPr lang="ru-RU" dirty="0" err="1"/>
              <a:t>көн-төн</a:t>
            </a:r>
            <a:r>
              <a:rPr lang="ru-RU" dirty="0"/>
              <a:t> </a:t>
            </a:r>
            <a:r>
              <a:rPr lang="ru-RU" dirty="0" err="1"/>
              <a:t>карый</a:t>
            </a:r>
            <a:r>
              <a:rPr lang="ru-RU" dirty="0"/>
              <a:t>,”- </a:t>
            </a:r>
            <a:r>
              <a:rPr lang="ru-RU" dirty="0" err="1"/>
              <a:t>дип</a:t>
            </a:r>
            <a:r>
              <a:rPr lang="ru-RU" dirty="0"/>
              <a:t>, </a:t>
            </a:r>
            <a:r>
              <a:rPr lang="ru-RU" dirty="0" err="1"/>
              <a:t>ат</a:t>
            </a:r>
            <a:r>
              <a:rPr lang="ru-RU" dirty="0"/>
              <a:t> </a:t>
            </a:r>
            <a:r>
              <a:rPr lang="ru-RU" dirty="0" err="1"/>
              <a:t>чабышына</a:t>
            </a:r>
            <a:r>
              <a:rPr lang="ru-RU" dirty="0"/>
              <a:t> </a:t>
            </a:r>
            <a:r>
              <a:rPr lang="ru-RU" dirty="0" err="1"/>
              <a:t>әзерлек</a:t>
            </a:r>
            <a:r>
              <a:rPr lang="ru-RU" dirty="0"/>
              <a:t> </a:t>
            </a:r>
            <a:r>
              <a:rPr lang="ru-RU" dirty="0" err="1"/>
              <a:t>турында</a:t>
            </a:r>
            <a:r>
              <a:rPr lang="ru-RU" dirty="0"/>
              <a:t>  </a:t>
            </a:r>
            <a:r>
              <a:rPr lang="ru-RU" dirty="0" err="1"/>
              <a:t>булган</a:t>
            </a:r>
            <a:r>
              <a:rPr lang="ru-RU" dirty="0"/>
              <a:t> </a:t>
            </a:r>
            <a:r>
              <a:rPr lang="ru-RU" dirty="0" err="1"/>
              <a:t>йоланы</a:t>
            </a:r>
            <a:r>
              <a:rPr lang="ru-RU" dirty="0"/>
              <a:t> </a:t>
            </a:r>
            <a:r>
              <a:rPr lang="ru-RU" dirty="0" err="1"/>
              <a:t>тасвирлый</a:t>
            </a:r>
            <a:r>
              <a:rPr lang="ru-RU" dirty="0"/>
              <a:t>. </a:t>
            </a:r>
          </a:p>
          <a:p>
            <a:r>
              <a:rPr lang="ru-RU" dirty="0"/>
              <a:t>      </a:t>
            </a:r>
            <a:r>
              <a:rPr lang="ru-RU" dirty="0" err="1"/>
              <a:t>Гомәр</a:t>
            </a:r>
            <a:r>
              <a:rPr lang="ru-RU" dirty="0"/>
              <a:t> </a:t>
            </a:r>
            <a:r>
              <a:rPr lang="ru-RU" dirty="0" err="1"/>
              <a:t>иң</a:t>
            </a:r>
            <a:r>
              <a:rPr lang="ru-RU" dirty="0"/>
              <a:t> </a:t>
            </a:r>
            <a:r>
              <a:rPr lang="ru-RU" dirty="0" err="1"/>
              <a:t>соңгы</a:t>
            </a:r>
            <a:r>
              <a:rPr lang="ru-RU" dirty="0"/>
              <a:t> </a:t>
            </a:r>
            <a:r>
              <a:rPr lang="ru-RU" dirty="0" err="1"/>
              <a:t>килгән</a:t>
            </a:r>
            <a:r>
              <a:rPr lang="ru-RU" dirty="0"/>
              <a:t> </a:t>
            </a:r>
            <a:r>
              <a:rPr lang="ru-RU" dirty="0" err="1"/>
              <a:t>ат</a:t>
            </a:r>
            <a:r>
              <a:rPr lang="ru-RU" dirty="0"/>
              <a:t> </a:t>
            </a:r>
            <a:r>
              <a:rPr lang="ru-RU" dirty="0" err="1"/>
              <a:t>белән</a:t>
            </a:r>
            <a:r>
              <a:rPr lang="ru-RU" dirty="0"/>
              <a:t> </a:t>
            </a:r>
            <a:r>
              <a:rPr lang="ru-RU" dirty="0" err="1"/>
              <a:t>булган</a:t>
            </a:r>
            <a:r>
              <a:rPr lang="ru-RU" dirty="0"/>
              <a:t> </a:t>
            </a:r>
            <a:r>
              <a:rPr lang="ru-RU" dirty="0" err="1"/>
              <a:t>йола</a:t>
            </a:r>
            <a:r>
              <a:rPr lang="ru-RU" dirty="0"/>
              <a:t> </a:t>
            </a:r>
            <a:r>
              <a:rPr lang="ru-RU" dirty="0" err="1" smtClean="0"/>
              <a:t>турында</a:t>
            </a:r>
            <a:r>
              <a:rPr lang="ru-RU" dirty="0" smtClean="0"/>
              <a:t>: </a:t>
            </a:r>
            <a:r>
              <a:rPr lang="ru-RU" dirty="0"/>
              <a:t>“</a:t>
            </a:r>
            <a:r>
              <a:rPr lang="ru-RU" dirty="0" err="1"/>
              <a:t>Арттан</a:t>
            </a:r>
            <a:r>
              <a:rPr lang="ru-RU" dirty="0"/>
              <a:t> </a:t>
            </a:r>
            <a:r>
              <a:rPr lang="ru-RU" dirty="0" err="1"/>
              <a:t>килгән</a:t>
            </a:r>
            <a:r>
              <a:rPr lang="ru-RU" dirty="0"/>
              <a:t> </a:t>
            </a:r>
            <a:r>
              <a:rPr lang="ru-RU" dirty="0" err="1"/>
              <a:t>атның</a:t>
            </a:r>
            <a:r>
              <a:rPr lang="ru-RU" dirty="0"/>
              <a:t> </a:t>
            </a:r>
            <a:r>
              <a:rPr lang="ru-RU" dirty="0" err="1"/>
              <a:t>туктавы</a:t>
            </a:r>
            <a:r>
              <a:rPr lang="ru-RU" dirty="0"/>
              <a:t> </a:t>
            </a:r>
            <a:r>
              <a:rPr lang="ru-RU" dirty="0" err="1"/>
              <a:t>булды</a:t>
            </a:r>
            <a:r>
              <a:rPr lang="ru-RU" dirty="0"/>
              <a:t>, </a:t>
            </a:r>
            <a:r>
              <a:rPr lang="ru-RU" dirty="0" err="1"/>
              <a:t>аны</a:t>
            </a:r>
            <a:r>
              <a:rPr lang="ru-RU" dirty="0"/>
              <a:t> </a:t>
            </a:r>
            <a:r>
              <a:rPr lang="ru-RU" dirty="0" err="1"/>
              <a:t>төрле</a:t>
            </a:r>
            <a:r>
              <a:rPr lang="ru-RU" dirty="0"/>
              <a:t> </a:t>
            </a:r>
            <a:r>
              <a:rPr lang="ru-RU" dirty="0" err="1"/>
              <a:t>яктан</a:t>
            </a:r>
            <a:r>
              <a:rPr lang="ru-RU" dirty="0"/>
              <a:t> </a:t>
            </a:r>
            <a:r>
              <a:rPr lang="ru-RU" dirty="0" err="1"/>
              <a:t>йөгерешеп</a:t>
            </a:r>
            <a:r>
              <a:rPr lang="ru-RU" dirty="0"/>
              <a:t> </a:t>
            </a:r>
            <a:r>
              <a:rPr lang="ru-RU" dirty="0" err="1"/>
              <a:t>килгән</a:t>
            </a:r>
            <a:r>
              <a:rPr lang="ru-RU" dirty="0"/>
              <a:t> </a:t>
            </a:r>
            <a:r>
              <a:rPr lang="ru-RU" dirty="0" err="1"/>
              <a:t>әбиләр</a:t>
            </a:r>
            <a:r>
              <a:rPr lang="ru-RU" dirty="0"/>
              <a:t>, </a:t>
            </a:r>
            <a:r>
              <a:rPr lang="ru-RU" dirty="0" err="1"/>
              <a:t>җиңгиләр</a:t>
            </a:r>
            <a:r>
              <a:rPr lang="ru-RU" dirty="0"/>
              <a:t> </a:t>
            </a:r>
            <a:r>
              <a:rPr lang="ru-RU" dirty="0" err="1"/>
              <a:t>сарып</a:t>
            </a:r>
            <a:r>
              <a:rPr lang="ru-RU" dirty="0"/>
              <a:t> </a:t>
            </a:r>
            <a:r>
              <a:rPr lang="ru-RU" dirty="0" err="1"/>
              <a:t>алды</a:t>
            </a:r>
            <a:r>
              <a:rPr lang="ru-RU" dirty="0"/>
              <a:t>. </a:t>
            </a:r>
            <a:r>
              <a:rPr lang="ru-RU" dirty="0" err="1"/>
              <a:t>Алар</a:t>
            </a:r>
            <a:r>
              <a:rPr lang="ru-RU" dirty="0"/>
              <a:t> </a:t>
            </a:r>
            <a:r>
              <a:rPr lang="ru-RU" dirty="0" err="1"/>
              <a:t>кулларындагы</a:t>
            </a:r>
            <a:r>
              <a:rPr lang="ru-RU" dirty="0"/>
              <a:t> </a:t>
            </a:r>
            <a:r>
              <a:rPr lang="ru-RU" dirty="0" err="1"/>
              <a:t>ситсыдыр</a:t>
            </a:r>
            <a:r>
              <a:rPr lang="ru-RU" dirty="0"/>
              <a:t>, </a:t>
            </a:r>
            <a:r>
              <a:rPr lang="ru-RU" dirty="0" err="1"/>
              <a:t>яулыктыр</a:t>
            </a:r>
            <a:r>
              <a:rPr lang="ru-RU" dirty="0"/>
              <a:t>, </a:t>
            </a:r>
            <a:r>
              <a:rPr lang="ru-RU" dirty="0" err="1"/>
              <a:t>тастымалдыр</a:t>
            </a:r>
            <a:r>
              <a:rPr lang="ru-RU" dirty="0"/>
              <a:t> </a:t>
            </a:r>
            <a:r>
              <a:rPr lang="ru-RU" dirty="0" err="1"/>
              <a:t>кебек</a:t>
            </a:r>
            <a:r>
              <a:rPr lang="ru-RU" dirty="0"/>
              <a:t> </a:t>
            </a:r>
            <a:r>
              <a:rPr lang="ru-RU" dirty="0" err="1"/>
              <a:t>бүләкләрен</a:t>
            </a:r>
            <a:r>
              <a:rPr lang="ru-RU" dirty="0"/>
              <a:t> </a:t>
            </a:r>
            <a:r>
              <a:rPr lang="ru-RU" dirty="0" err="1"/>
              <a:t>атныңялына</a:t>
            </a:r>
            <a:r>
              <a:rPr lang="ru-RU" dirty="0"/>
              <a:t>, </a:t>
            </a:r>
            <a:r>
              <a:rPr lang="ru-RU" dirty="0" err="1"/>
              <a:t>маңгай</a:t>
            </a:r>
            <a:r>
              <a:rPr lang="ru-RU" dirty="0"/>
              <a:t> </a:t>
            </a:r>
            <a:r>
              <a:rPr lang="ru-RU" dirty="0" err="1"/>
              <a:t>чәченә</a:t>
            </a:r>
            <a:r>
              <a:rPr lang="ru-RU" dirty="0"/>
              <a:t>, </a:t>
            </a:r>
            <a:r>
              <a:rPr lang="ru-RU" dirty="0" err="1"/>
              <a:t>йөгәненә</a:t>
            </a:r>
            <a:r>
              <a:rPr lang="ru-RU" dirty="0"/>
              <a:t> </a:t>
            </a:r>
            <a:r>
              <a:rPr lang="ru-RU" dirty="0" err="1"/>
              <a:t>тагарга</a:t>
            </a:r>
            <a:r>
              <a:rPr lang="ru-RU" dirty="0"/>
              <a:t> </a:t>
            </a:r>
            <a:r>
              <a:rPr lang="ru-RU" dirty="0" err="1"/>
              <a:t>тотындылар</a:t>
            </a:r>
            <a:r>
              <a:rPr lang="ru-RU" dirty="0"/>
              <a:t>. Тора-бара </a:t>
            </a:r>
            <a:r>
              <a:rPr lang="ru-RU" dirty="0" err="1"/>
              <a:t>бүләкләр</a:t>
            </a:r>
            <a:r>
              <a:rPr lang="ru-RU" dirty="0"/>
              <a:t> </a:t>
            </a:r>
            <a:r>
              <a:rPr lang="ru-RU" dirty="0" err="1"/>
              <a:t>астыннан</a:t>
            </a:r>
            <a:r>
              <a:rPr lang="ru-RU" dirty="0"/>
              <a:t> </a:t>
            </a:r>
            <a:r>
              <a:rPr lang="ru-RU" dirty="0" err="1"/>
              <a:t>атның</a:t>
            </a:r>
            <a:r>
              <a:rPr lang="ru-RU" dirty="0"/>
              <a:t> </a:t>
            </a:r>
            <a:r>
              <a:rPr lang="ru-RU" dirty="0" err="1"/>
              <a:t>койрыгы</a:t>
            </a:r>
            <a:r>
              <a:rPr lang="ru-RU" dirty="0"/>
              <a:t> </a:t>
            </a:r>
            <a:r>
              <a:rPr lang="ru-RU" dirty="0" err="1"/>
              <a:t>белән</a:t>
            </a:r>
            <a:r>
              <a:rPr lang="ru-RU" dirty="0"/>
              <a:t> </a:t>
            </a:r>
            <a:r>
              <a:rPr lang="ru-RU" dirty="0" err="1"/>
              <a:t>колаклары</a:t>
            </a:r>
            <a:r>
              <a:rPr lang="ru-RU" dirty="0"/>
              <a:t> </a:t>
            </a:r>
            <a:r>
              <a:rPr lang="ru-RU" dirty="0" err="1"/>
              <a:t>гына</a:t>
            </a:r>
            <a:r>
              <a:rPr lang="ru-RU" dirty="0"/>
              <a:t>  </a:t>
            </a:r>
            <a:r>
              <a:rPr lang="ru-RU" dirty="0" err="1"/>
              <a:t>күренеп</a:t>
            </a:r>
            <a:r>
              <a:rPr lang="ru-RU" dirty="0"/>
              <a:t> </a:t>
            </a:r>
            <a:r>
              <a:rPr lang="ru-RU" dirty="0" err="1" smtClean="0"/>
              <a:t>калды</a:t>
            </a:r>
            <a:r>
              <a:rPr lang="ru-RU" dirty="0" smtClean="0"/>
              <a:t>,» - </a:t>
            </a:r>
            <a:r>
              <a:rPr lang="ru-RU" dirty="0" err="1" smtClean="0"/>
              <a:t>дип</a:t>
            </a:r>
            <a:r>
              <a:rPr lang="ru-RU" dirty="0" smtClean="0"/>
              <a:t> с</a:t>
            </a:r>
            <a:r>
              <a:rPr lang="tt-RU" dirty="0" smtClean="0"/>
              <a:t>өйли.</a:t>
            </a:r>
            <a:endParaRPr lang="ru-RU" dirty="0"/>
          </a:p>
        </p:txBody>
      </p:sp>
      <p:pic>
        <p:nvPicPr>
          <p:cNvPr id="2" name="Рисунок 1"/>
          <p:cNvPicPr>
            <a:picLocks noChangeAspect="1"/>
          </p:cNvPicPr>
          <p:nvPr/>
        </p:nvPicPr>
        <p:blipFill>
          <a:blip r:embed="rId4"/>
          <a:stretch>
            <a:fillRect/>
          </a:stretch>
        </p:blipFill>
        <p:spPr>
          <a:xfrm>
            <a:off x="0" y="1"/>
            <a:ext cx="3156879" cy="1775744"/>
          </a:xfrm>
          <a:prstGeom prst="rect">
            <a:avLst/>
          </a:prstGeom>
        </p:spPr>
      </p:pic>
      <p:pic>
        <p:nvPicPr>
          <p:cNvPr id="3" name="Рисунок 2"/>
          <p:cNvPicPr>
            <a:picLocks noChangeAspect="1"/>
          </p:cNvPicPr>
          <p:nvPr/>
        </p:nvPicPr>
        <p:blipFill>
          <a:blip r:embed="rId5"/>
          <a:stretch>
            <a:fillRect/>
          </a:stretch>
        </p:blipFill>
        <p:spPr>
          <a:xfrm>
            <a:off x="0" y="4635500"/>
            <a:ext cx="2082800" cy="2222500"/>
          </a:xfrm>
          <a:prstGeom prst="rect">
            <a:avLst/>
          </a:prstGeom>
        </p:spPr>
      </p:pic>
    </p:spTree>
    <p:extLst>
      <p:ext uri="{BB962C8B-B14F-4D97-AF65-F5344CB8AC3E}">
        <p14:creationId xmlns:p14="http://schemas.microsoft.com/office/powerpoint/2010/main" val="2040301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0" y="57150"/>
            <a:ext cx="12192000" cy="6800850"/>
          </a:xfrm>
          <a:prstGeom prst="rect">
            <a:avLst/>
          </a:prstGeom>
        </p:spPr>
      </p:pic>
      <p:pic>
        <p:nvPicPr>
          <p:cNvPr id="5" name="Рисунок 4"/>
          <p:cNvPicPr>
            <a:picLocks noChangeAspect="1"/>
          </p:cNvPicPr>
          <p:nvPr/>
        </p:nvPicPr>
        <p:blipFill>
          <a:blip r:embed="rId3"/>
          <a:stretch>
            <a:fillRect/>
          </a:stretch>
        </p:blipFill>
        <p:spPr>
          <a:xfrm>
            <a:off x="9070258" y="1"/>
            <a:ext cx="3121742" cy="1727466"/>
          </a:xfrm>
          <a:prstGeom prst="rect">
            <a:avLst/>
          </a:prstGeom>
        </p:spPr>
      </p:pic>
      <p:sp>
        <p:nvSpPr>
          <p:cNvPr id="2" name="Заголовок 1"/>
          <p:cNvSpPr>
            <a:spLocks noGrp="1"/>
          </p:cNvSpPr>
          <p:nvPr>
            <p:ph type="title"/>
          </p:nvPr>
        </p:nvSpPr>
        <p:spPr>
          <a:xfrm>
            <a:off x="1354666" y="2348089"/>
            <a:ext cx="9999133" cy="857955"/>
          </a:xfrm>
        </p:spPr>
        <p:txBody>
          <a:bodyPr>
            <a:noAutofit/>
          </a:bodyPr>
          <a:lstStyle/>
          <a:p>
            <a:r>
              <a:rPr lang="ru-RU" sz="1800" dirty="0" smtClean="0">
                <a:latin typeface="Times New Roman" panose="02020603050405020304" pitchFamily="18" charset="0"/>
                <a:cs typeface="Times New Roman" panose="02020603050405020304" pitchFamily="18" charset="0"/>
              </a:rPr>
              <a:t>                                                </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                                                                    </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                                                              </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                                                                    </a:t>
            </a:r>
            <a:r>
              <a:rPr lang="ru-RU" sz="2400" b="1" dirty="0" err="1" smtClean="0">
                <a:solidFill>
                  <a:srgbClr val="C00000"/>
                </a:solidFill>
                <a:latin typeface="Times New Roman" panose="02020603050405020304" pitchFamily="18" charset="0"/>
                <a:cs typeface="Times New Roman" panose="02020603050405020304" pitchFamily="18" charset="0"/>
              </a:rPr>
              <a:t>Каз</a:t>
            </a:r>
            <a:r>
              <a:rPr lang="ru-RU" sz="2400" b="1" dirty="0" smtClean="0">
                <a:solidFill>
                  <a:srgbClr val="C00000"/>
                </a:solidFill>
                <a:latin typeface="Times New Roman" panose="02020603050405020304" pitchFamily="18" charset="0"/>
                <a:cs typeface="Times New Roman" panose="02020603050405020304" pitchFamily="18" charset="0"/>
              </a:rPr>
              <a:t> </a:t>
            </a:r>
            <a:r>
              <a:rPr lang="ru-RU" sz="2400" b="1" dirty="0" err="1">
                <a:solidFill>
                  <a:srgbClr val="C00000"/>
                </a:solidFill>
                <a:latin typeface="Times New Roman" panose="02020603050405020304" pitchFamily="18" charset="0"/>
                <a:cs typeface="Times New Roman" panose="02020603050405020304" pitchFamily="18" charset="0"/>
              </a:rPr>
              <a:t>өмәсе</a:t>
            </a: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  </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       </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Каурый </a:t>
            </a:r>
            <a:r>
              <a:rPr lang="ru-RU" sz="1800" dirty="0" err="1">
                <a:latin typeface="Times New Roman" panose="02020603050405020304" pitchFamily="18" charset="0"/>
                <a:cs typeface="Times New Roman" panose="02020603050405020304" pitchFamily="18" charset="0"/>
              </a:rPr>
              <a:t>сибәм</a:t>
            </a:r>
            <a:r>
              <a:rPr lang="ru-RU" sz="1800" dirty="0">
                <a:latin typeface="Times New Roman" panose="02020603050405020304" pitchFamily="18" charset="0"/>
                <a:cs typeface="Times New Roman" panose="02020603050405020304" pitchFamily="18" charset="0"/>
              </a:rPr>
              <a:t> су </a:t>
            </a:r>
            <a:r>
              <a:rPr lang="ru-RU" sz="1800" dirty="0" err="1">
                <a:latin typeface="Times New Roman" panose="02020603050405020304" pitchFamily="18" charset="0"/>
                <a:cs typeface="Times New Roman" panose="02020603050405020304" pitchFamily="18" charset="0"/>
              </a:rPr>
              <a:t>юлына</a:t>
            </a:r>
            <a:r>
              <a:rPr lang="ru-RU" sz="1800" dirty="0">
                <a:latin typeface="Times New Roman" panose="02020603050405020304" pitchFamily="18" charset="0"/>
                <a:cs typeface="Times New Roman" panose="02020603050405020304" pitchFamily="18" charset="0"/>
              </a:rPr>
              <a:t>,</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Ишле</a:t>
            </a: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булсын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казыгыз</a:t>
            </a:r>
            <a:r>
              <a:rPr lang="ru-RU" sz="1800" dirty="0">
                <a:latin typeface="Times New Roman" panose="02020603050405020304" pitchFamily="18" charset="0"/>
                <a:cs typeface="Times New Roman" panose="02020603050405020304" pitchFamily="18" charset="0"/>
              </a:rPr>
              <a:t>.</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Өмәләрдә</a:t>
            </a: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эш</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күрсәтеп</a:t>
            </a:r>
            <a:r>
              <a:rPr lang="ru-RU" sz="1800" dirty="0" smtClean="0">
                <a:latin typeface="Times New Roman" panose="02020603050405020304" pitchFamily="18" charset="0"/>
                <a:cs typeface="Times New Roman" panose="02020603050405020304" pitchFamily="18" charset="0"/>
              </a:rPr>
              <a:t>,</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Ярлар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табып</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калыгыз</a:t>
            </a:r>
            <a:r>
              <a:rPr lang="ru-RU" sz="1800" dirty="0">
                <a:latin typeface="Times New Roman" panose="02020603050405020304" pitchFamily="18" charset="0"/>
                <a:cs typeface="Times New Roman" panose="02020603050405020304" pitchFamily="18" charset="0"/>
              </a:rPr>
              <a:t>.</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                                         Бии-</a:t>
            </a:r>
            <a:r>
              <a:rPr lang="ru-RU" sz="1800" dirty="0" err="1" smtClean="0">
                <a:latin typeface="Times New Roman" panose="02020603050405020304" pitchFamily="18" charset="0"/>
                <a:cs typeface="Times New Roman" panose="02020603050405020304" pitchFamily="18" charset="0"/>
              </a:rPr>
              <a:t>уйный</a:t>
            </a: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сылу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кызлар</a:t>
            </a:r>
            <a:r>
              <a:rPr lang="ru-RU" sz="1800" dirty="0">
                <a:latin typeface="Times New Roman" panose="02020603050405020304" pitchFamily="18" charset="0"/>
                <a:cs typeface="Times New Roman" panose="02020603050405020304" pitchFamily="18" charset="0"/>
              </a:rPr>
              <a:t>,</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Чыңлый</a:t>
            </a: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чулпы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төймәсе</a:t>
            </a:r>
            <a:r>
              <a:rPr lang="ru-RU" sz="1800" dirty="0">
                <a:latin typeface="Times New Roman" panose="02020603050405020304" pitchFamily="18" charset="0"/>
                <a:cs typeface="Times New Roman" panose="02020603050405020304" pitchFamily="18" charset="0"/>
              </a:rPr>
              <a:t>.</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Борынгыдан</a:t>
            </a: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килгән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гадәт</a:t>
            </a: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Татарның</a:t>
            </a: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каз</a:t>
            </a:r>
            <a:r>
              <a:rPr lang="ru-RU" sz="1800" dirty="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өмәсе</a:t>
            </a:r>
            <a:r>
              <a:rPr lang="ru-RU" sz="1800" dirty="0" smtClean="0">
                <a:latin typeface="Times New Roman" panose="02020603050405020304" pitchFamily="18" charset="0"/>
                <a:cs typeface="Times New Roman" panose="02020603050405020304" pitchFamily="18" charset="0"/>
              </a:rPr>
              <a:t>.</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                                                               Эльмира </a:t>
            </a:r>
            <a:r>
              <a:rPr lang="ru-RU" sz="1800" dirty="0" err="1">
                <a:latin typeface="Times New Roman" panose="02020603050405020304" pitchFamily="18" charset="0"/>
                <a:cs typeface="Times New Roman" panose="02020603050405020304" pitchFamily="18" charset="0"/>
              </a:rPr>
              <a:t>Шәрифуллина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Каз</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өмәсе</a:t>
            </a:r>
            <a:r>
              <a:rPr lang="ru-RU" sz="1800" dirty="0" smtClean="0">
                <a:latin typeface="Times New Roman" panose="02020603050405020304" pitchFamily="18" charset="0"/>
                <a:cs typeface="Times New Roman" panose="02020603050405020304" pitchFamily="18" charset="0"/>
              </a:rPr>
              <a:t>”</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tt-RU" sz="1800" dirty="0" smtClean="0">
                <a:latin typeface="Times New Roman" panose="02020603050405020304" pitchFamily="18" charset="0"/>
                <a:ea typeface="Calibri" panose="020F0502020204030204" pitchFamily="34" charset="0"/>
              </a:rPr>
              <a:t>    </a:t>
            </a:r>
            <a:br>
              <a:rPr lang="tt-RU" sz="1800" dirty="0" smtClean="0">
                <a:latin typeface="Times New Roman" panose="02020603050405020304" pitchFamily="18" charset="0"/>
                <a:ea typeface="Calibri" panose="020F0502020204030204" pitchFamily="34" charset="0"/>
              </a:rPr>
            </a:br>
            <a:r>
              <a:rPr lang="tt-RU" sz="1800" dirty="0">
                <a:latin typeface="Times New Roman" panose="02020603050405020304" pitchFamily="18" charset="0"/>
                <a:ea typeface="Calibri" panose="020F0502020204030204" pitchFamily="34" charset="0"/>
              </a:rPr>
              <a:t> </a:t>
            </a:r>
            <a:r>
              <a:rPr lang="tt-RU" sz="1800" dirty="0" smtClean="0">
                <a:latin typeface="Times New Roman" panose="02020603050405020304" pitchFamily="18" charset="0"/>
                <a:ea typeface="Calibri" panose="020F0502020204030204" pitchFamily="34" charset="0"/>
              </a:rPr>
              <a:t>     Өмәнең </a:t>
            </a:r>
            <a:r>
              <a:rPr lang="tt-RU" sz="1800" dirty="0">
                <a:latin typeface="Times New Roman" panose="02020603050405020304" pitchFamily="18" charset="0"/>
                <a:ea typeface="Calibri" panose="020F0502020204030204" pitchFamily="34" charset="0"/>
              </a:rPr>
              <a:t>иң күңелле вакыты— чистартылган казларны, көянтә башларына элеп, </a:t>
            </a:r>
            <a:r>
              <a:rPr lang="tt-RU" sz="1800" dirty="0" smtClean="0">
                <a:latin typeface="Times New Roman" panose="02020603050405020304" pitchFamily="18" charset="0"/>
                <a:ea typeface="Calibri" panose="020F0502020204030204" pitchFamily="34" charset="0"/>
              </a:rPr>
              <a:t>кызларның </a:t>
            </a:r>
            <a:r>
              <a:rPr lang="tt-RU" sz="1800" dirty="0">
                <a:latin typeface="Times New Roman" panose="02020603050405020304" pitchFamily="18" charset="0"/>
                <a:ea typeface="Calibri" panose="020F0502020204030204" pitchFamily="34" charset="0"/>
              </a:rPr>
              <a:t>су буена юарга баруы. </a:t>
            </a:r>
            <a:r>
              <a:rPr lang="ru-RU" sz="1800" dirty="0" err="1">
                <a:latin typeface="Times New Roman" panose="02020603050405020304" pitchFamily="18" charset="0"/>
                <a:ea typeface="Calibri" panose="020F0502020204030204" pitchFamily="34" charset="0"/>
              </a:rPr>
              <a:t>Алар</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белән</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сыдырылган</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канатларны</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алып</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яшүсмер</a:t>
            </a:r>
            <a:r>
              <a:rPr lang="ru-RU" sz="1800" dirty="0">
                <a:latin typeface="Times New Roman" panose="02020603050405020304" pitchFamily="18" charset="0"/>
                <a:ea typeface="Calibri" panose="020F0502020204030204" pitchFamily="34" charset="0"/>
              </a:rPr>
              <a:t> </a:t>
            </a:r>
            <a:r>
              <a:rPr lang="ru-RU" sz="1800" dirty="0" err="1" smtClean="0">
                <a:latin typeface="Times New Roman" panose="02020603050405020304" pitchFamily="18" charset="0"/>
                <a:ea typeface="Calibri" panose="020F0502020204030204" pitchFamily="34" charset="0"/>
              </a:rPr>
              <a:t>кызлар</a:t>
            </a:r>
            <a:r>
              <a:rPr lang="ru-RU" sz="1800" dirty="0" smtClean="0">
                <a:latin typeface="Times New Roman" panose="02020603050405020304" pitchFamily="18" charset="0"/>
                <a:ea typeface="Calibri" panose="020F0502020204030204" pitchFamily="34" charset="0"/>
              </a:rPr>
              <a:t> </a:t>
            </a:r>
            <a:r>
              <a:rPr lang="ru-RU" sz="1800" dirty="0">
                <a:latin typeface="Times New Roman" panose="02020603050405020304" pitchFamily="18" charset="0"/>
                <a:ea typeface="Calibri" panose="020F0502020204030204" pitchFamily="34" charset="0"/>
              </a:rPr>
              <a:t>да бара. </a:t>
            </a:r>
            <a:r>
              <a:rPr lang="ru-RU" sz="1800" dirty="0" err="1">
                <a:latin typeface="Times New Roman" panose="02020603050405020304" pitchFamily="18" charset="0"/>
                <a:ea typeface="Calibri" panose="020F0502020204030204" pitchFamily="34" charset="0"/>
              </a:rPr>
              <a:t>Алар</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канатларны</a:t>
            </a:r>
            <a:r>
              <a:rPr lang="ru-RU" sz="1800" dirty="0">
                <a:latin typeface="Times New Roman" panose="02020603050405020304" pitchFamily="18" charset="0"/>
                <a:ea typeface="Calibri" panose="020F0502020204030204" pitchFamily="34" charset="0"/>
              </a:rPr>
              <a:t> су </a:t>
            </a:r>
            <a:r>
              <a:rPr lang="ru-RU" sz="1800" dirty="0" err="1">
                <a:latin typeface="Times New Roman" panose="02020603050405020304" pitchFamily="18" charset="0"/>
                <a:ea typeface="Calibri" panose="020F0502020204030204" pitchFamily="34" charset="0"/>
              </a:rPr>
              <a:t>юлына</a:t>
            </a:r>
            <a:r>
              <a:rPr lang="ru-RU" sz="1800" dirty="0">
                <a:latin typeface="Times New Roman" panose="02020603050405020304" pitchFamily="18" charset="0"/>
                <a:ea typeface="Calibri" panose="020F0502020204030204" pitchFamily="34" charset="0"/>
              </a:rPr>
              <a:t> бара </a:t>
            </a:r>
            <a:r>
              <a:rPr lang="ru-RU" sz="1800" dirty="0" err="1">
                <a:latin typeface="Times New Roman" panose="02020603050405020304" pitchFamily="18" charset="0"/>
                <a:ea typeface="Calibri" panose="020F0502020204030204" pitchFamily="34" charset="0"/>
              </a:rPr>
              <a:t>торган</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сукмак</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буйлап</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тарата</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баралар</a:t>
            </a:r>
            <a:r>
              <a:rPr lang="ru-RU" sz="1800" dirty="0">
                <a:latin typeface="Times New Roman" panose="02020603050405020304" pitchFamily="18" charset="0"/>
                <a:ea typeface="Calibri" panose="020F0502020204030204" pitchFamily="34" charset="0"/>
              </a:rPr>
              <a:t>. </a:t>
            </a:r>
            <a:r>
              <a:rPr lang="ru-RU" sz="1800" dirty="0" err="1" smtClean="0">
                <a:latin typeface="Times New Roman" panose="02020603050405020304" pitchFamily="18" charset="0"/>
                <a:ea typeface="Calibri" panose="020F0502020204030204" pitchFamily="34" charset="0"/>
              </a:rPr>
              <a:t>Монысы</a:t>
            </a:r>
            <a:r>
              <a:rPr lang="ru-RU" sz="1800" dirty="0" smtClean="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киләсе</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елда</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хуҗабикәнең</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казлары</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сукмакны</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тутырып</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йөрсен</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дигән</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теләк</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белән</a:t>
            </a:r>
            <a:r>
              <a:rPr lang="ru-RU" sz="1800" dirty="0">
                <a:latin typeface="Times New Roman" panose="02020603050405020304" pitchFamily="18" charset="0"/>
                <a:ea typeface="Calibri" panose="020F0502020204030204" pitchFamily="34" charset="0"/>
              </a:rPr>
              <a:t> </a:t>
            </a:r>
            <a:r>
              <a:rPr lang="ru-RU" sz="1800" dirty="0" err="1" smtClean="0">
                <a:latin typeface="Times New Roman" panose="02020603050405020304" pitchFamily="18" charset="0"/>
                <a:ea typeface="Calibri" panose="020F0502020204030204" pitchFamily="34" charset="0"/>
              </a:rPr>
              <a:t>эшләнә</a:t>
            </a:r>
            <a:r>
              <a:rPr lang="tt-RU" sz="1800" dirty="0" smtClean="0">
                <a:latin typeface="Times New Roman" panose="02020603050405020304" pitchFamily="18" charset="0"/>
                <a:ea typeface="Calibri" panose="020F0502020204030204" pitchFamily="34" charset="0"/>
              </a:rPr>
              <a:t>.</a:t>
            </a:r>
            <a:br>
              <a:rPr lang="tt-RU" sz="1800" dirty="0" smtClean="0">
                <a:latin typeface="Times New Roman" panose="02020603050405020304" pitchFamily="18" charset="0"/>
                <a:ea typeface="Calibri" panose="020F0502020204030204" pitchFamily="34" charset="0"/>
              </a:rPr>
            </a:br>
            <a:r>
              <a:rPr lang="tt-RU" sz="1800" dirty="0">
                <a:latin typeface="Times New Roman" panose="02020603050405020304" pitchFamily="18" charset="0"/>
                <a:ea typeface="Calibri" panose="020F0502020204030204" pitchFamily="34" charset="0"/>
              </a:rPr>
              <a:t>     </a:t>
            </a:r>
            <a:r>
              <a:rPr lang="tt-RU" sz="1800" b="1" dirty="0">
                <a:solidFill>
                  <a:srgbClr val="C00000"/>
                </a:solidFill>
                <a:latin typeface="Times New Roman" panose="02020603050405020304" pitchFamily="18" charset="0"/>
                <a:ea typeface="Calibri" panose="020F0502020204030204" pitchFamily="34" charset="0"/>
              </a:rPr>
              <a:t>Аулак </a:t>
            </a:r>
            <a:r>
              <a:rPr lang="tt-RU" sz="1800" b="1" dirty="0" smtClean="0">
                <a:solidFill>
                  <a:srgbClr val="C00000"/>
                </a:solidFill>
                <a:latin typeface="Times New Roman" panose="02020603050405020304" pitchFamily="18" charset="0"/>
                <a:ea typeface="Calibri" panose="020F0502020204030204" pitchFamily="34" charset="0"/>
              </a:rPr>
              <a:t>өй</a:t>
            </a:r>
            <a:r>
              <a:rPr lang="tt-RU" sz="1800" b="1" dirty="0">
                <a:solidFill>
                  <a:srgbClr val="C00000"/>
                </a:solidFill>
                <a:latin typeface="Times New Roman" panose="02020603050405020304" pitchFamily="18" charset="0"/>
                <a:ea typeface="Calibri" panose="020F0502020204030204" pitchFamily="34" charset="0"/>
              </a:rPr>
              <a:t> </a:t>
            </a:r>
            <a:r>
              <a:rPr lang="tt-RU" sz="1800" dirty="0" smtClean="0">
                <a:latin typeface="Times New Roman" panose="02020603050405020304" pitchFamily="18" charset="0"/>
                <a:ea typeface="Calibri" panose="020F0502020204030204" pitchFamily="34" charset="0"/>
              </a:rPr>
              <a:t>-  </a:t>
            </a:r>
            <a:r>
              <a:rPr lang="tt-RU" sz="1800" dirty="0">
                <a:latin typeface="Times New Roman" panose="02020603050405020304" pitchFamily="18" charset="0"/>
                <a:ea typeface="Calibri" panose="020F0502020204030204" pitchFamily="34" charset="0"/>
              </a:rPr>
              <a:t>каз өмәсеннән соң оештырылган күңелле бер йола.  Кызларның табышмак әйтешүе, аулак өйгә егетләр килүе, такмаклар, кара каршы биюләр, кунак кызның җырлавы  - менә шулай узган элек  каз өмәләре һәм аулак өйләр.</a:t>
            </a: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a:t>
            </a:r>
            <a:endParaRPr lang="ru-RU" sz="18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4"/>
          <a:stretch>
            <a:fillRect/>
          </a:stretch>
        </p:blipFill>
        <p:spPr>
          <a:xfrm>
            <a:off x="0" y="57150"/>
            <a:ext cx="2981739" cy="1831285"/>
          </a:xfrm>
          <a:prstGeom prst="rect">
            <a:avLst/>
          </a:prstGeom>
        </p:spPr>
      </p:pic>
      <p:pic>
        <p:nvPicPr>
          <p:cNvPr id="7" name="Рисунок 6"/>
          <p:cNvPicPr>
            <a:picLocks noChangeAspect="1"/>
          </p:cNvPicPr>
          <p:nvPr/>
        </p:nvPicPr>
        <p:blipFill>
          <a:blip r:embed="rId5"/>
          <a:stretch>
            <a:fillRect/>
          </a:stretch>
        </p:blipFill>
        <p:spPr>
          <a:xfrm>
            <a:off x="0" y="2650926"/>
            <a:ext cx="3140765" cy="2126974"/>
          </a:xfrm>
          <a:prstGeom prst="rect">
            <a:avLst/>
          </a:prstGeom>
        </p:spPr>
      </p:pic>
      <p:pic>
        <p:nvPicPr>
          <p:cNvPr id="3" name="Рисунок 2"/>
          <p:cNvPicPr>
            <a:picLocks noChangeAspect="1"/>
          </p:cNvPicPr>
          <p:nvPr/>
        </p:nvPicPr>
        <p:blipFill>
          <a:blip r:embed="rId6"/>
          <a:stretch>
            <a:fillRect/>
          </a:stretch>
        </p:blipFill>
        <p:spPr>
          <a:xfrm>
            <a:off x="9070259" y="2436558"/>
            <a:ext cx="3121742" cy="2148889"/>
          </a:xfrm>
          <a:prstGeom prst="rect">
            <a:avLst/>
          </a:prstGeom>
        </p:spPr>
      </p:pic>
    </p:spTree>
    <p:extLst>
      <p:ext uri="{BB962C8B-B14F-4D97-AF65-F5344CB8AC3E}">
        <p14:creationId xmlns:p14="http://schemas.microsoft.com/office/powerpoint/2010/main" val="237538322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500</TotalTime>
  <Words>1103</Words>
  <Application>Microsoft Office PowerPoint</Application>
  <PresentationFormat>Широкоэкранный</PresentationFormat>
  <Paragraphs>47</Paragraphs>
  <Slides>16</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16</vt:i4>
      </vt:variant>
    </vt:vector>
  </HeadingPairs>
  <TitlesOfParts>
    <vt:vector size="21" baseType="lpstr">
      <vt:lpstr>Arial</vt:lpstr>
      <vt:lpstr>Calibri</vt:lpstr>
      <vt:lpstr>Calibri Light</vt:lpstr>
      <vt:lpstr>Times New Roman</vt:lpstr>
      <vt:lpstr>Тема Office</vt:lpstr>
      <vt:lpstr>                                                       Әдәбиятта милли йолаларның,                       гореф-гадәтләрнең сурәтләнеше  Эшне башкарды:  Латыпова Наилә Нәбиулла кызы, МБГББУ «Бикүле төп гомуми белем мәктәбе» нең                                     туган (татар) теле һәм әдәбияты укытучысы                                  </vt:lpstr>
      <vt:lpstr>Презентация PowerPoint</vt:lpstr>
      <vt:lpstr>Актуальлек</vt:lpstr>
      <vt:lpstr>   Йолалар</vt:lpstr>
      <vt:lpstr>Презентация PowerPoint</vt:lpstr>
      <vt:lpstr> Сабантуй   Бүләк җыю</vt:lpstr>
      <vt:lpstr>Сабантуй Бүләк җыю</vt:lpstr>
      <vt:lpstr>Сабантуй Ат чабышы </vt:lpstr>
      <vt:lpstr>                                                                                                                                                                                                                                                                    Каз өмәсе.                                                       Каурый сибәм су юлына,                                        Ишле булсын казыгыз.                                       Өмәләрдә эш күрсәтеп,                                       Ярлар табып калыгыз.                                                  Бии-уйный сылу кызлар,                                                  Чыңлый чулпы төймәсе.                                                  Борынгыдан килгән гадәт                                                 Татарның каз өмәсе.                                                                 Эльмира Шәрифуллина “Каз өмәсе”             Өмәнең иң күңелле вакыты— чистартылган казларны, көянтә башларына элеп, кызларның су буена юарга баруы. Алар белән, сыдырылган канатларны алып, яшүсмер кызлар да бара. Алар канатларны су юлына бара торган сукмак буйлап тарата баралар. Монысы киләсе елда хуҗабикәнең казлары сукмакны тутырып йөрсен дигән теләк белән эшләнә.      Аулак өй -  каз өмәсеннән соң оештырылган күңелле бер йола.  Кызларның табышмак әйтешүе, аулак өйгә егетләр килүе, такмаклар, кара каршы биюләр, кунак кызның җырлавы  - менә шулай узган элек  каз өмәләре һәм аулак өйләр.   </vt:lpstr>
      <vt:lpstr>                                                  Орлык чыккан көн.     . Орлык чыккан көн, ягъни чәчүгә чыккан көн – авыл халкы өчен бик мөһим. Шуңа аңа бөтен өй белән әзерләнәләр. Бөтен өй эче җыештырыла, йортлар себерелә, самовар ялтыратыла, бөтен кеше дә мунча кереп, юынып, чыстарынып кала, йомырка пешерелә. Алар кырга барырга чыккач юлда очраган беренче кешегә бирелә. Беренче тубал ашлыкны чәчкәндә дә җиргә  бөртек белән бергә йомырка сибә Яңасала халкы. Бу йоланы көз көне ашлы.клар эре булсын дигән теләк белән эшлиләр</vt:lpstr>
      <vt:lpstr>               «Туган ягым- яшел бишек» әсәрендә гореф-гадәтләр   -  Кышын пәнҗешәмбе көнне бөтен гаилә белән лампа тирәсенә җыйналып сөйләшү,   - олы абыйсының китап укуын гаилә белән тыңлау - җәен капка төбендә кич утырулар -туган тиешле башка авыл кызларының билгеле бер вакытта гына кунакка килүе             кызларның сандугач каурыен сөйдергеч итеп куллануы,  чәчәргә вакыт җиткәнме-юкмы икәнлеген җиргә утырып тикшерү,  кыр казлары кайтканда адаштырмас өчен санамау,  сыерчыклар кайткан көнне “Авырлыкка җиңеллек!- дип сикергәләү, җирдә аунау  хатын-кызларның олы яшьтәге ирләрдән тел яшерүе</vt:lpstr>
      <vt:lpstr>                    Исемгә бәйле йолалар.</vt:lpstr>
      <vt:lpstr>Презентация PowerPoint</vt:lpstr>
      <vt:lpstr>Презентация PowerPoint</vt:lpstr>
      <vt:lpstr>                           Йомгаклау  </vt:lpstr>
      <vt:lpstr>Игътибарыгыз өчен рәхмәт!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Пользователь Windows</cp:lastModifiedBy>
  <cp:revision>39</cp:revision>
  <dcterms:created xsi:type="dcterms:W3CDTF">2023-04-15T06:35:07Z</dcterms:created>
  <dcterms:modified xsi:type="dcterms:W3CDTF">2023-09-27T11:04:56Z</dcterms:modified>
</cp:coreProperties>
</file>