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2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3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8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7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6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0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4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8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2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0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1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2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2CCC9B-2746-4413-AACD-0ACFC34A4490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EC65-2A72-469E-A226-82BD74C3C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69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-kiPxMeZg" TargetMode="External"/><Relationship Id="rId2" Type="http://schemas.openxmlformats.org/officeDocument/2006/relationships/hyperlink" Target="https://www.youtube.com/watch?v=Vx3MgpQDBk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pro/%D0%BA%D0%B8%D1%81%D0%BB%D0%BE%D1%82%D1%8B/" TargetMode="External"/><Relationship Id="rId2" Type="http://schemas.openxmlformats.org/officeDocument/2006/relationships/hyperlink" Target="https://uchitel.pro/%D0%BE%D1%81%D0%BD%D0%BE%D0%B2%D0%B0%D0%BD%D0%B8%D1%8F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44097"/>
          </a:xfrm>
        </p:spPr>
        <p:txBody>
          <a:bodyPr/>
          <a:lstStyle/>
          <a:p>
            <a:r>
              <a:rPr lang="ru-RU" sz="2000" b="1" dirty="0"/>
              <a:t>ТЕОРИЯ ЭЛЕКТРОЛИТИЧЕСКОЙ ДИССОЦИАЦИИ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731" y="896816"/>
            <a:ext cx="11623431" cy="5662246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Электрический </a:t>
            </a:r>
            <a:r>
              <a:rPr lang="ru-RU" dirty="0"/>
              <a:t>ток – это направленное движение заряженных частиц. В металлах такое направленное движение осуществляется за счёт относительно свободных электронов. Но проводить электрический ток могут не только металлы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Вещества, растворы или расплавы которых проводят электрический ток, называются электролитами. Вещества, растворы или расплавы которых не проводят электрический ток, называются </a:t>
            </a:r>
            <a:r>
              <a:rPr lang="ru-RU" dirty="0" err="1"/>
              <a:t>неэлектролитами</a:t>
            </a:r>
            <a:r>
              <a:rPr lang="ru-RU" dirty="0"/>
              <a:t>.</a:t>
            </a:r>
          </a:p>
          <a:p>
            <a:r>
              <a:rPr lang="ru-RU" dirty="0"/>
              <a:t>Почему же электролиты проводят электрический ток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/>
              <a:t>В 1887 г. шведский учёный </a:t>
            </a:r>
            <a:r>
              <a:rPr lang="ru-RU" dirty="0" err="1"/>
              <a:t>Сванте</a:t>
            </a:r>
            <a:r>
              <a:rPr lang="ru-RU" dirty="0"/>
              <a:t> Аррениус сформулировал положения теории электролитической диссоциации. Основная идея этой теории заключается в том, что электролиты под действием растворителя самопроизвольно распадаются на ионы. Электропроводность электролитов обусловлена именно наличием в растворе свободных ионов, которые и являются носителями зарядов.</a:t>
            </a:r>
          </a:p>
        </p:txBody>
      </p:sp>
    </p:spTree>
    <p:extLst>
      <p:ext uri="{BB962C8B-B14F-4D97-AF65-F5344CB8AC3E}">
        <p14:creationId xmlns:p14="http://schemas.microsoft.com/office/powerpoint/2010/main" val="327298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smtClean="0"/>
              <a:t>Закрепление</a:t>
            </a:r>
            <a:endParaRPr lang="ru-RU" sz="1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Химия 11 класс Теория электролитической диссоциации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www.youtube.com/watch?v=Vx3MgpQDBk0</a:t>
            </a:r>
            <a:endParaRPr lang="ru-RU" dirty="0" smtClean="0"/>
          </a:p>
          <a:p>
            <a:r>
              <a:rPr lang="ru-RU" b="1" dirty="0"/>
              <a:t>Электролитическая диссоциация (часть 1)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www.youtube.com/watch?v=vM-kiPxMeZg</a:t>
            </a:r>
            <a:endParaRPr lang="ru-RU" dirty="0" smtClean="0"/>
          </a:p>
          <a:p>
            <a:r>
              <a:rPr lang="ru-RU" b="1" dirty="0"/>
              <a:t>Электролитическая диссоциация (часть 2</a:t>
            </a:r>
          </a:p>
          <a:p>
            <a:r>
              <a:rPr lang="en-US" dirty="0"/>
              <a:t>https://www.youtube.com/watch?v=M4RUE0Mv418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5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905"/>
          </a:xfrm>
        </p:spPr>
        <p:txBody>
          <a:bodyPr/>
          <a:lstStyle/>
          <a:p>
            <a:r>
              <a:rPr lang="ru-RU" sz="2000" b="1" dirty="0"/>
              <a:t>Основными положениями теории электролитической диссоциации являются следующие: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" y="1116623"/>
            <a:ext cx="11517924" cy="5477607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	Электролиты в растворах под действием растворителя самопроизвольно распадаются на ионы. Такой процесс называется электролитической диссоциацией. Диссоциация также может происходить при плавлении твёрдых электролитов (термическая диссоциация электролитов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2.	Ионы отличаются от атомов по составу и по свойствам. В водных растворах ионы находятся в гидратированном состоянии. Ионы в гидратированном состоянии отличаются по свойствам от ионов в газообразном состоянии вещества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	В растворах или расплавах электролитов ионы движутся хаотично, но при пропускании через раствор или расплав электролита электрического тока ионы движутся направленно: катионы – к катоду, анионы – к аноду.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99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17720"/>
          </a:xfrm>
        </p:spPr>
        <p:txBody>
          <a:bodyPr/>
          <a:lstStyle/>
          <a:p>
            <a:r>
              <a:rPr lang="ru-RU" sz="2000" b="1" dirty="0"/>
              <a:t>ОПРЕДЕЛЕНИЯ ОСНОВАНИЙ, КИСЛОТ И СОЛЕЙ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070" y="870438"/>
            <a:ext cx="11315700" cy="5802924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 </a:t>
            </a:r>
            <a:r>
              <a:rPr lang="ru-RU" dirty="0"/>
              <a:t>свете теории электролитической диссоциации можно дать </a:t>
            </a:r>
            <a:r>
              <a:rPr lang="ru-RU" b="1" u="sng" dirty="0"/>
              <a:t>определения</a:t>
            </a:r>
            <a:r>
              <a:rPr lang="ru-RU" dirty="0"/>
              <a:t> основаниям, кислотам и солям как электролитам.</a:t>
            </a:r>
          </a:p>
          <a:p>
            <a:pPr fontAlgn="base"/>
            <a:r>
              <a:rPr lang="ru-RU" b="1" dirty="0">
                <a:hlinkClick r:id="rId2"/>
              </a:rPr>
              <a:t>Основания</a:t>
            </a:r>
            <a:r>
              <a:rPr lang="ru-RU" dirty="0"/>
              <a:t> – это электролиты, в результате диссоциации которых в водных растворах образуется только один вид анионов – гидроксид-анионы OH</a:t>
            </a:r>
            <a:r>
              <a:rPr lang="ru-RU" baseline="30000" dirty="0"/>
              <a:t>–</a:t>
            </a:r>
            <a:r>
              <a:rPr lang="ru-RU" dirty="0"/>
              <a:t>:</a:t>
            </a:r>
          </a:p>
          <a:p>
            <a:pPr fontAlgn="base"/>
            <a:r>
              <a:rPr lang="ru-RU" b="1" dirty="0"/>
              <a:t>КОН = К</a:t>
            </a:r>
            <a:r>
              <a:rPr lang="ru-RU" b="1" baseline="30000" dirty="0"/>
              <a:t>+</a:t>
            </a:r>
            <a:r>
              <a:rPr lang="ru-RU" b="1" dirty="0"/>
              <a:t> + OH</a:t>
            </a:r>
            <a:r>
              <a:rPr lang="ru-RU" b="1" baseline="30000" dirty="0"/>
              <a:t>–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Са</a:t>
            </a:r>
            <a:r>
              <a:rPr lang="ru-RU" b="1" dirty="0"/>
              <a:t>(ОН)</a:t>
            </a:r>
            <a:r>
              <a:rPr lang="ru-RU" b="1" baseline="-25000" dirty="0"/>
              <a:t>2</a:t>
            </a:r>
            <a:r>
              <a:rPr lang="ru-RU" b="1" dirty="0"/>
              <a:t> = Са</a:t>
            </a:r>
            <a:r>
              <a:rPr lang="ru-RU" b="1" baseline="30000" dirty="0"/>
              <a:t>2+</a:t>
            </a:r>
            <a:r>
              <a:rPr lang="ru-RU" b="1" dirty="0"/>
              <a:t> + 2 OH</a:t>
            </a:r>
            <a:r>
              <a:rPr lang="ru-RU" b="1" baseline="30000" dirty="0" smtClean="0"/>
              <a:t>–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>
                <a:hlinkClick r:id="rId3"/>
              </a:rPr>
              <a:t>Кислоты</a:t>
            </a:r>
            <a:r>
              <a:rPr lang="ru-RU" dirty="0"/>
              <a:t> – это электролиты, в результате диссоциации которых в водных растворах образуется только один вид катионов – катионы водорода Н</a:t>
            </a:r>
            <a:r>
              <a:rPr lang="ru-RU" baseline="30000" dirty="0"/>
              <a:t>+</a:t>
            </a:r>
            <a:r>
              <a:rPr lang="ru-RU" dirty="0"/>
              <a:t> (точнее – катионы </a:t>
            </a:r>
            <a:r>
              <a:rPr lang="ru-RU" dirty="0" err="1"/>
              <a:t>гидроксония</a:t>
            </a:r>
            <a:r>
              <a:rPr lang="ru-RU" dirty="0"/>
              <a:t> H</a:t>
            </a:r>
            <a:r>
              <a:rPr lang="ru-RU" baseline="-25000" dirty="0"/>
              <a:t>3</a:t>
            </a:r>
            <a:r>
              <a:rPr lang="ru-RU" dirty="0"/>
              <a:t>O</a:t>
            </a:r>
            <a:r>
              <a:rPr lang="ru-RU" baseline="30000" dirty="0"/>
              <a:t>+</a:t>
            </a:r>
            <a:r>
              <a:rPr lang="ru-RU" dirty="0"/>
              <a:t>).</a:t>
            </a:r>
          </a:p>
          <a:p>
            <a:pPr fontAlgn="base"/>
            <a:r>
              <a:rPr lang="ru-RU" dirty="0"/>
              <a:t>   Катион </a:t>
            </a:r>
            <a:r>
              <a:rPr lang="ru-RU" dirty="0" err="1"/>
              <a:t>гидроксония</a:t>
            </a:r>
            <a:r>
              <a:rPr lang="ru-RU" dirty="0"/>
              <a:t> образуется при взаимодействии Н</a:t>
            </a:r>
            <a:r>
              <a:rPr lang="ru-RU" baseline="30000" dirty="0"/>
              <a:t>+</a:t>
            </a:r>
            <a:r>
              <a:rPr lang="ru-RU" dirty="0"/>
              <a:t> с молекулой H</a:t>
            </a:r>
            <a:r>
              <a:rPr lang="ru-RU" baseline="-25000" dirty="0"/>
              <a:t>2</a:t>
            </a:r>
            <a:r>
              <a:rPr lang="ru-RU" dirty="0"/>
              <a:t>O. В результате образуется ещё одна ковалентная связь кислорода с водородом по донорно-акцепторному механизму:</a:t>
            </a:r>
          </a:p>
          <a:p>
            <a:pPr fontAlgn="base"/>
            <a:r>
              <a:rPr lang="ru-RU" b="1" dirty="0"/>
              <a:t>Н</a:t>
            </a:r>
            <a:r>
              <a:rPr lang="ru-RU" b="1" baseline="30000" dirty="0"/>
              <a:t>+</a:t>
            </a:r>
            <a:r>
              <a:rPr lang="ru-RU" b="1" dirty="0"/>
              <a:t> + H</a:t>
            </a:r>
            <a:r>
              <a:rPr lang="ru-RU" b="1" baseline="-25000" dirty="0"/>
              <a:t>2</a:t>
            </a:r>
            <a:r>
              <a:rPr lang="ru-RU" b="1" dirty="0"/>
              <a:t>O = H</a:t>
            </a:r>
            <a:r>
              <a:rPr lang="ru-RU" b="1" baseline="-25000" dirty="0"/>
              <a:t>3</a:t>
            </a:r>
            <a:r>
              <a:rPr lang="ru-RU" b="1" dirty="0"/>
              <a:t>O</a:t>
            </a:r>
            <a:r>
              <a:rPr lang="ru-RU" b="1" baseline="30000" dirty="0"/>
              <a:t>+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3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26" y="589085"/>
            <a:ext cx="9404723" cy="479267"/>
          </a:xfrm>
        </p:spPr>
        <p:txBody>
          <a:bodyPr/>
          <a:lstStyle/>
          <a:p>
            <a:r>
              <a:rPr lang="ru-RU" sz="2000" b="1" dirty="0"/>
              <a:t>Примеры диссоциации кислот:</a:t>
            </a:r>
            <a:r>
              <a:rPr lang="ru-RU" sz="1000" b="1" dirty="0"/>
              <a:t/>
            </a:r>
            <a:br>
              <a:rPr lang="ru-RU" sz="1000" b="1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69" y="1239715"/>
            <a:ext cx="11667393" cy="52490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</a:t>
            </a:r>
            <a:r>
              <a:rPr lang="ru-RU" sz="2400" b="1" dirty="0" err="1" smtClean="0"/>
              <a:t>НCl</a:t>
            </a:r>
            <a:r>
              <a:rPr lang="ru-RU" sz="2400" b="1" dirty="0" smtClean="0"/>
              <a:t> </a:t>
            </a:r>
            <a:r>
              <a:rPr lang="ru-RU" sz="2400" b="1" dirty="0"/>
              <a:t>= Н</a:t>
            </a:r>
            <a:r>
              <a:rPr lang="ru-RU" sz="2400" b="1" baseline="30000" dirty="0"/>
              <a:t>+</a:t>
            </a:r>
            <a:r>
              <a:rPr lang="ru-RU" sz="2400" b="1" dirty="0"/>
              <a:t> + </a:t>
            </a:r>
            <a:r>
              <a:rPr lang="ru-RU" sz="2400" b="1" dirty="0" err="1"/>
              <a:t>Cl</a:t>
            </a:r>
            <a:r>
              <a:rPr lang="ru-RU" sz="2400" b="1" baseline="30000" dirty="0"/>
              <a:t>–</a:t>
            </a:r>
            <a:r>
              <a:rPr lang="ru-RU" sz="2400" dirty="0"/>
              <a:t>   </a:t>
            </a:r>
            <a:r>
              <a:rPr lang="en-US" sz="2400" dirty="0" smtClean="0"/>
              <a:t>  </a:t>
            </a:r>
            <a:r>
              <a:rPr lang="ru-RU" sz="2400" dirty="0"/>
              <a:t>или   </a:t>
            </a:r>
            <a:r>
              <a:rPr lang="ru-RU" sz="2400" b="1" dirty="0" err="1" smtClean="0"/>
              <a:t>НCl</a:t>
            </a:r>
            <a:r>
              <a:rPr lang="ru-RU" sz="2400" b="1" dirty="0" smtClean="0"/>
              <a:t> </a:t>
            </a:r>
            <a:r>
              <a:rPr lang="ru-RU" sz="2400" b="1" dirty="0"/>
              <a:t>+ H</a:t>
            </a:r>
            <a:r>
              <a:rPr lang="ru-RU" sz="2400" b="1" baseline="-25000" dirty="0"/>
              <a:t>2</a:t>
            </a:r>
            <a:r>
              <a:rPr lang="ru-RU" sz="2400" b="1" dirty="0"/>
              <a:t>O = H</a:t>
            </a:r>
            <a:r>
              <a:rPr lang="ru-RU" sz="2400" b="1" baseline="-25000" dirty="0"/>
              <a:t>3</a:t>
            </a:r>
            <a:r>
              <a:rPr lang="ru-RU" sz="2400" b="1" dirty="0"/>
              <a:t>O</a:t>
            </a:r>
            <a:r>
              <a:rPr lang="ru-RU" sz="2400" b="1" baseline="30000" dirty="0"/>
              <a:t>+</a:t>
            </a:r>
            <a:r>
              <a:rPr lang="ru-RU" sz="2400" b="1" dirty="0"/>
              <a:t> + </a:t>
            </a:r>
            <a:r>
              <a:rPr lang="ru-RU" sz="2400" b="1" dirty="0" err="1"/>
              <a:t>Cl</a:t>
            </a:r>
            <a:r>
              <a:rPr lang="ru-RU" sz="2400" b="1" baseline="30000" dirty="0" smtClean="0"/>
              <a:t>–</a:t>
            </a:r>
          </a:p>
          <a:p>
            <a:pPr marL="0" indent="0">
              <a:buNone/>
            </a:pPr>
            <a:r>
              <a:rPr lang="ru-RU" sz="2400" b="1" dirty="0" smtClean="0"/>
              <a:t>                НСlO</a:t>
            </a:r>
            <a:r>
              <a:rPr lang="ru-RU" sz="2400" b="1" baseline="-25000" dirty="0" smtClean="0"/>
              <a:t>4</a:t>
            </a:r>
            <a:r>
              <a:rPr lang="ru-RU" sz="2400" b="1" dirty="0"/>
              <a:t> = Н</a:t>
            </a:r>
            <a:r>
              <a:rPr lang="ru-RU" sz="2400" b="1" baseline="30000" dirty="0"/>
              <a:t>+</a:t>
            </a:r>
            <a:r>
              <a:rPr lang="ru-RU" sz="2400" b="1" dirty="0"/>
              <a:t> + СlO</a:t>
            </a:r>
            <a:r>
              <a:rPr lang="ru-RU" sz="2400" b="1" baseline="-25000" dirty="0"/>
              <a:t>4</a:t>
            </a:r>
            <a:r>
              <a:rPr lang="ru-RU" sz="2400" b="1" baseline="30000" dirty="0"/>
              <a:t>–</a:t>
            </a:r>
            <a:r>
              <a:rPr lang="ru-RU" sz="2400" dirty="0"/>
              <a:t>    </a:t>
            </a:r>
            <a:r>
              <a:rPr lang="en-US" sz="2400" dirty="0" smtClean="0"/>
              <a:t>   </a:t>
            </a:r>
            <a:r>
              <a:rPr lang="ru-RU" sz="2400" dirty="0"/>
              <a:t>или   </a:t>
            </a:r>
            <a:r>
              <a:rPr lang="ru-RU" sz="2400" b="1" dirty="0" smtClean="0"/>
              <a:t>НСlO</a:t>
            </a:r>
            <a:r>
              <a:rPr lang="ru-RU" sz="2400" b="1" baseline="-25000" dirty="0" smtClean="0"/>
              <a:t>4</a:t>
            </a:r>
            <a:r>
              <a:rPr lang="ru-RU" sz="2400" b="1" dirty="0"/>
              <a:t> + H</a:t>
            </a:r>
            <a:r>
              <a:rPr lang="ru-RU" sz="2400" b="1" baseline="-25000" dirty="0"/>
              <a:t>2</a:t>
            </a:r>
            <a:r>
              <a:rPr lang="ru-RU" sz="2400" b="1" dirty="0"/>
              <a:t>O = H</a:t>
            </a:r>
            <a:r>
              <a:rPr lang="ru-RU" sz="2400" b="1" baseline="-25000" dirty="0"/>
              <a:t>3</a:t>
            </a:r>
            <a:r>
              <a:rPr lang="ru-RU" sz="2400" dirty="0"/>
              <a:t>O</a:t>
            </a:r>
            <a:r>
              <a:rPr lang="ru-RU" sz="2400" baseline="30000" dirty="0"/>
              <a:t>+</a:t>
            </a:r>
            <a:r>
              <a:rPr lang="ru-RU" sz="2400" dirty="0"/>
              <a:t> </a:t>
            </a:r>
            <a:r>
              <a:rPr lang="ru-RU" sz="2400" b="1" dirty="0"/>
              <a:t>+ СlO</a:t>
            </a:r>
            <a:r>
              <a:rPr lang="ru-RU" sz="2400" b="1" baseline="-25000" dirty="0"/>
              <a:t>4</a:t>
            </a:r>
            <a:r>
              <a:rPr lang="ru-RU" sz="2400" b="1" baseline="30000" dirty="0"/>
              <a:t>–</a:t>
            </a:r>
            <a:endParaRPr lang="en-US" sz="2400" dirty="0"/>
          </a:p>
          <a:p>
            <a:r>
              <a:rPr lang="ru-RU" dirty="0"/>
              <a:t>Многоосновные кислоты </a:t>
            </a:r>
            <a:r>
              <a:rPr lang="ru-RU" dirty="0" err="1"/>
              <a:t>диссоциируют</a:t>
            </a:r>
            <a:r>
              <a:rPr lang="ru-RU" dirty="0"/>
              <a:t> ступенчато: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Суммарное </a:t>
            </a:r>
            <a:r>
              <a:rPr lang="ru-RU" dirty="0"/>
              <a:t>уравнение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</a:p>
          <a:p>
            <a:r>
              <a:rPr lang="ru-RU" sz="2400" b="1" dirty="0" smtClean="0"/>
              <a:t>             </a:t>
            </a:r>
            <a:r>
              <a:rPr lang="ru-RU" sz="3200" b="1" dirty="0" smtClean="0"/>
              <a:t>H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SO</a:t>
            </a:r>
            <a:r>
              <a:rPr lang="ru-RU" sz="3200" b="1" baseline="-25000" dirty="0" smtClean="0"/>
              <a:t>4</a:t>
            </a:r>
            <a:r>
              <a:rPr lang="ru-RU" sz="3200" b="1" dirty="0"/>
              <a:t> + 2Н</a:t>
            </a:r>
            <a:r>
              <a:rPr lang="ru-RU" sz="3200" b="1" baseline="-25000" dirty="0"/>
              <a:t>2</a:t>
            </a:r>
            <a:r>
              <a:rPr lang="ru-RU" sz="3200" b="1" dirty="0"/>
              <a:t>О = 2H</a:t>
            </a:r>
            <a:r>
              <a:rPr lang="ru-RU" sz="3200" b="1" baseline="-25000" dirty="0"/>
              <a:t>3</a:t>
            </a:r>
            <a:r>
              <a:rPr lang="ru-RU" sz="3200" b="1" dirty="0"/>
              <a:t>O</a:t>
            </a:r>
            <a:r>
              <a:rPr lang="ru-RU" sz="3200" b="1" baseline="30000" dirty="0"/>
              <a:t>+</a:t>
            </a:r>
            <a:r>
              <a:rPr lang="ru-RU" sz="3200" b="1" dirty="0"/>
              <a:t> + SO</a:t>
            </a:r>
            <a:r>
              <a:rPr lang="ru-RU" sz="3200" b="1" baseline="-25000" dirty="0"/>
              <a:t>4</a:t>
            </a:r>
            <a:r>
              <a:rPr lang="ru-RU" sz="3200" b="1" baseline="30000" dirty="0"/>
              <a:t>2-</a:t>
            </a:r>
            <a:endParaRPr lang="en-US" sz="3200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3483" y="842575"/>
            <a:ext cx="3048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6424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 descr="https://uchitel.pro/wp-content/uploads/2019/07/2019-07-07_19-28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83" y="2919046"/>
            <a:ext cx="5289094" cy="125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2697"/>
          </a:xfrm>
        </p:spPr>
        <p:txBody>
          <a:bodyPr/>
          <a:lstStyle/>
          <a:p>
            <a:r>
              <a:rPr lang="ru-RU" sz="2000" b="1" dirty="0"/>
              <a:t>Соли-это электролиты, </a:t>
            </a:r>
            <a:r>
              <a:rPr lang="ru-RU" sz="2000" b="1" dirty="0" err="1"/>
              <a:t>диссоциирующие</a:t>
            </a:r>
            <a:r>
              <a:rPr lang="ru-RU" sz="2000" b="1" dirty="0"/>
              <a:t> в водном растворе на катионы металлов и анионы кислотного остатка.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25415"/>
            <a:ext cx="11737731" cy="5600699"/>
          </a:xfrm>
        </p:spPr>
        <p:txBody>
          <a:bodyPr/>
          <a:lstStyle/>
          <a:p>
            <a:r>
              <a:rPr lang="ru-RU" dirty="0" smtClean="0"/>
              <a:t>Средние </a:t>
            </a:r>
            <a:r>
              <a:rPr lang="ru-RU" dirty="0"/>
              <a:t>соли </a:t>
            </a:r>
            <a:r>
              <a:rPr lang="ru-RU" dirty="0" err="1"/>
              <a:t>диссоциируют</a:t>
            </a:r>
            <a:r>
              <a:rPr lang="ru-RU" dirty="0"/>
              <a:t> с образованием только катионов металла и анионов кислотного остатка. </a:t>
            </a:r>
            <a:r>
              <a:rPr lang="ru-RU" dirty="0" smtClean="0"/>
              <a:t>Например: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Соли </a:t>
            </a:r>
            <a:r>
              <a:rPr lang="ru-RU" dirty="0"/>
              <a:t>аммония вместо катиона металла содержат катион аммония. </a:t>
            </a:r>
            <a:endParaRPr lang="ru-RU" dirty="0" smtClean="0"/>
          </a:p>
          <a:p>
            <a:r>
              <a:rPr lang="ru-RU" dirty="0" smtClean="0"/>
              <a:t>Например:               </a:t>
            </a:r>
            <a:r>
              <a:rPr lang="ru-RU" sz="3200" b="1" dirty="0" smtClean="0"/>
              <a:t>NH</a:t>
            </a:r>
            <a:r>
              <a:rPr lang="ru-RU" sz="3200" b="1" baseline="-25000" dirty="0" smtClean="0"/>
              <a:t>4</a:t>
            </a:r>
            <a:r>
              <a:rPr lang="ru-RU" sz="3200" b="1" dirty="0" smtClean="0"/>
              <a:t>Cl </a:t>
            </a:r>
            <a:r>
              <a:rPr lang="ru-RU" sz="3200" b="1" dirty="0"/>
              <a:t>= NH</a:t>
            </a:r>
            <a:r>
              <a:rPr lang="ru-RU" sz="3200" b="1" baseline="-25000" dirty="0"/>
              <a:t>4</a:t>
            </a:r>
            <a:r>
              <a:rPr lang="ru-RU" sz="3200" b="1" baseline="30000" dirty="0"/>
              <a:t>+</a:t>
            </a:r>
            <a:r>
              <a:rPr lang="ru-RU" sz="3200" b="1" dirty="0"/>
              <a:t> + </a:t>
            </a:r>
            <a:r>
              <a:rPr lang="ru-RU" sz="3200" b="1" dirty="0" err="1"/>
              <a:t>Cl</a:t>
            </a:r>
            <a:r>
              <a:rPr lang="ru-RU" sz="3200" b="1" baseline="30000" dirty="0"/>
              <a:t>–</a:t>
            </a:r>
            <a:endParaRPr lang="ru-RU" sz="3200" dirty="0"/>
          </a:p>
          <a:p>
            <a:endParaRPr lang="ru-RU" dirty="0"/>
          </a:p>
          <a:p>
            <a:r>
              <a:rPr lang="ru-RU" dirty="0"/>
              <a:t>Основные соли </a:t>
            </a:r>
            <a:r>
              <a:rPr lang="ru-RU" dirty="0" err="1"/>
              <a:t>диссоциируют</a:t>
            </a:r>
            <a:r>
              <a:rPr lang="ru-RU" dirty="0"/>
              <a:t> с образованием катионов металла, анионов ОН– и анионов кислотного </a:t>
            </a:r>
            <a:r>
              <a:rPr lang="ru-RU" dirty="0" smtClean="0"/>
              <a:t>остатка: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Суммарное уравнение:                </a:t>
            </a:r>
            <a:r>
              <a:rPr lang="ru-RU" sz="2800" b="1" dirty="0" smtClean="0"/>
              <a:t>AlOНCl</a:t>
            </a:r>
            <a:r>
              <a:rPr lang="ru-RU" sz="2800" b="1" baseline="-25000" dirty="0" smtClean="0"/>
              <a:t>2</a:t>
            </a:r>
            <a:r>
              <a:rPr lang="ru-RU" sz="2800" b="1" dirty="0"/>
              <a:t> = Al</a:t>
            </a:r>
            <a:r>
              <a:rPr lang="ru-RU" sz="2800" b="1" baseline="30000" dirty="0"/>
              <a:t>3+</a:t>
            </a:r>
            <a:r>
              <a:rPr lang="ru-RU" sz="2800" b="1" dirty="0"/>
              <a:t> + ОН</a:t>
            </a:r>
            <a:r>
              <a:rPr lang="ru-RU" sz="2800" b="1" baseline="30000" dirty="0"/>
              <a:t>–</a:t>
            </a:r>
            <a:r>
              <a:rPr lang="ru-RU" sz="2800" b="1" dirty="0"/>
              <a:t> + 2Cl</a:t>
            </a:r>
            <a:r>
              <a:rPr lang="ru-RU" sz="2800" b="1" baseline="30000" dirty="0"/>
              <a:t>–</a:t>
            </a:r>
            <a:endParaRPr lang="ru-RU" sz="2800" dirty="0"/>
          </a:p>
        </p:txBody>
      </p:sp>
      <p:pic>
        <p:nvPicPr>
          <p:cNvPr id="4" name="Рисунок 3" descr="https://uchitel.pro/wp-content/uploads/2019/07/2019-07-07_19-29-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626723"/>
            <a:ext cx="3789484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chitel.pro/wp-content/uploads/2019/07/2019-07-07_19-29-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89586"/>
            <a:ext cx="4765432" cy="1037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7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7867"/>
          </a:xfrm>
        </p:spPr>
        <p:txBody>
          <a:bodyPr/>
          <a:lstStyle/>
          <a:p>
            <a:r>
              <a:rPr lang="ru-RU" sz="2000" dirty="0"/>
              <a:t>Кислые соли </a:t>
            </a:r>
            <a:r>
              <a:rPr lang="ru-RU" sz="2000" dirty="0" err="1"/>
              <a:t>диссоциируют</a:t>
            </a:r>
            <a:r>
              <a:rPr lang="ru-RU" sz="2000" dirty="0"/>
              <a:t> с образованием катионов металла, катионов водорода (</a:t>
            </a:r>
            <a:r>
              <a:rPr lang="ru-RU" sz="2000" dirty="0" err="1"/>
              <a:t>гидроксония</a:t>
            </a:r>
            <a:r>
              <a:rPr lang="ru-RU" sz="2000" dirty="0"/>
              <a:t>) и анионов кислотного остатка.</a:t>
            </a:r>
          </a:p>
        </p:txBody>
      </p:sp>
      <p:pic>
        <p:nvPicPr>
          <p:cNvPr id="4" name="Объект 3" descr="https://uchitel.pro/wp-content/uploads/2019/07/2019-07-07_19-30-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91" y="1493488"/>
            <a:ext cx="6505501" cy="1882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00101" y="3455377"/>
            <a:ext cx="10981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Суммарное уравнение: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</a:t>
            </a:r>
            <a:r>
              <a:rPr lang="ru-RU" sz="2800" b="1" dirty="0" err="1" smtClean="0"/>
              <a:t>Са</a:t>
            </a:r>
            <a:r>
              <a:rPr lang="ru-RU" sz="2800" b="1" dirty="0" smtClean="0"/>
              <a:t>(НСO</a:t>
            </a:r>
            <a:r>
              <a:rPr lang="ru-RU" sz="2800" b="1" baseline="-25000" dirty="0" smtClean="0"/>
              <a:t>3</a:t>
            </a:r>
            <a:r>
              <a:rPr lang="ru-RU" sz="2800" b="1" dirty="0" smtClean="0"/>
              <a:t>)</a:t>
            </a:r>
            <a:r>
              <a:rPr lang="ru-RU" sz="2800" b="1" baseline="-25000" dirty="0" smtClean="0"/>
              <a:t>2</a:t>
            </a:r>
            <a:r>
              <a:rPr lang="ru-RU" sz="2800" b="1" dirty="0"/>
              <a:t> + 2H</a:t>
            </a:r>
            <a:r>
              <a:rPr lang="ru-RU" sz="2800" b="1" baseline="-25000" dirty="0"/>
              <a:t>2</a:t>
            </a:r>
            <a:r>
              <a:rPr lang="ru-RU" sz="2800" b="1" dirty="0"/>
              <a:t>O = Са</a:t>
            </a:r>
            <a:r>
              <a:rPr lang="ru-RU" sz="2800" b="1" baseline="30000" dirty="0"/>
              <a:t>2+</a:t>
            </a:r>
            <a:r>
              <a:rPr lang="ru-RU" sz="2800" b="1" dirty="0"/>
              <a:t> + 2H</a:t>
            </a:r>
            <a:r>
              <a:rPr lang="ru-RU" sz="2800" b="1" baseline="-25000" dirty="0"/>
              <a:t>3</a:t>
            </a:r>
            <a:r>
              <a:rPr lang="ru-RU" sz="2800" b="1" dirty="0"/>
              <a:t>O</a:t>
            </a:r>
            <a:r>
              <a:rPr lang="ru-RU" sz="2800" b="1" baseline="30000" dirty="0"/>
              <a:t>+</a:t>
            </a:r>
            <a:r>
              <a:rPr lang="ru-RU" sz="2800" b="1" dirty="0"/>
              <a:t> + 2СО</a:t>
            </a:r>
            <a:r>
              <a:rPr lang="ru-RU" sz="2800" b="1" baseline="-25000" dirty="0"/>
              <a:t>3</a:t>
            </a:r>
            <a:r>
              <a:rPr lang="ru-RU" sz="2800" b="1" baseline="30000" dirty="0"/>
              <a:t>2–</a:t>
            </a:r>
            <a:endParaRPr lang="ru-RU" sz="2800" dirty="0" smtClean="0"/>
          </a:p>
          <a:p>
            <a:endParaRPr lang="ru-RU" dirty="0"/>
          </a:p>
          <a:p>
            <a:r>
              <a:rPr lang="ru-RU" dirty="0" smtClean="0"/>
              <a:t>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3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2890"/>
          </a:xfrm>
        </p:spPr>
        <p:txBody>
          <a:bodyPr/>
          <a:lstStyle/>
          <a:p>
            <a:r>
              <a:rPr lang="ru-RU" sz="2000" b="1" dirty="0"/>
              <a:t>СТЕПЕНЬ ДИССОЦИАЦИИ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08" y="905608"/>
            <a:ext cx="11597054" cy="5820507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количественной оценки силы электролита введено понятие </a:t>
            </a:r>
            <a:r>
              <a:rPr lang="ru-RU" b="1" dirty="0"/>
              <a:t>степени электролитической диссоциации.</a:t>
            </a:r>
          </a:p>
          <a:p>
            <a:r>
              <a:rPr lang="ru-RU" dirty="0"/>
              <a:t>Степень электролитической диссоциации (α) – отношение количества вещества электролита, распавшегося на ионы (</a:t>
            </a:r>
            <a:r>
              <a:rPr lang="ru-RU" dirty="0" err="1"/>
              <a:t>n</a:t>
            </a:r>
            <a:r>
              <a:rPr lang="ru-RU" sz="1100" dirty="0" err="1"/>
              <a:t>расп</a:t>
            </a:r>
            <a:r>
              <a:rPr lang="ru-RU" dirty="0"/>
              <a:t>.), к количеству вещества электролита, поступившего в раствор (</a:t>
            </a:r>
            <a:r>
              <a:rPr lang="ru-RU" dirty="0" err="1"/>
              <a:t>n</a:t>
            </a:r>
            <a:r>
              <a:rPr lang="ru-RU" sz="1200" dirty="0" err="1"/>
              <a:t>общ</a:t>
            </a:r>
            <a:r>
              <a:rPr lang="ru-RU" dirty="0"/>
              <a:t>.):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Степень </a:t>
            </a:r>
            <a:r>
              <a:rPr lang="ru-RU" dirty="0"/>
              <a:t>диссоциации также выражают в процентах, тогда 0% &lt; α &lt; 100%.</a:t>
            </a:r>
          </a:p>
          <a:p>
            <a:endParaRPr lang="ru-RU" dirty="0" smtClean="0"/>
          </a:p>
          <a:p>
            <a:r>
              <a:rPr lang="ru-RU" dirty="0" smtClean="0"/>
              <a:t>Степень </a:t>
            </a:r>
            <a:r>
              <a:rPr lang="ru-RU" dirty="0"/>
              <a:t>электролитической диссоциации зависит от природы электролита, его концентрации в растворе и температуры. С разбавлением и с повышением температуры степень электролитической диссоциации возрастает.</a:t>
            </a:r>
          </a:p>
        </p:txBody>
      </p:sp>
      <p:pic>
        <p:nvPicPr>
          <p:cNvPr id="4" name="Рисунок 3" descr="https://uchitel.pro/wp-content/uploads/2019/07/2019-07-07_19-35-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57" y="2382715"/>
            <a:ext cx="5984705" cy="1468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00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9413"/>
          </a:xfrm>
        </p:spPr>
        <p:txBody>
          <a:bodyPr/>
          <a:lstStyle/>
          <a:p>
            <a:r>
              <a:rPr lang="ru-RU" sz="2000" dirty="0"/>
              <a:t>Оценить силу различных электролитов можно, сравнивая степень их электролитической диссоциации при одинаковых условиях:</a:t>
            </a:r>
          </a:p>
        </p:txBody>
      </p:sp>
      <p:pic>
        <p:nvPicPr>
          <p:cNvPr id="4" name="Объект 3" descr="Степень диссоциац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" y="1512277"/>
            <a:ext cx="10295792" cy="4853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7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5497"/>
          </a:xfrm>
        </p:spPr>
        <p:txBody>
          <a:bodyPr/>
          <a:lstStyle/>
          <a:p>
            <a:r>
              <a:rPr lang="ru-RU" sz="1000" dirty="0" smtClean="0"/>
              <a:t>Электролитическая диссоциация</a:t>
            </a:r>
            <a:endParaRPr lang="ru-RU" sz="1000" dirty="0"/>
          </a:p>
        </p:txBody>
      </p:sp>
      <p:pic>
        <p:nvPicPr>
          <p:cNvPr id="4" name="Объект 3" descr="Электрическая диссоциация кратк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91" y="202224"/>
            <a:ext cx="6384443" cy="649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345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</vt:lpstr>
      <vt:lpstr>Times New Roman</vt:lpstr>
      <vt:lpstr>Wingdings 3</vt:lpstr>
      <vt:lpstr>Ион</vt:lpstr>
      <vt:lpstr>ТЕОРИЯ ЭЛЕКТРОЛИТИЧЕСКОЙ ДИССОЦИАЦИИ </vt:lpstr>
      <vt:lpstr>Основными положениями теории электролитической диссоциации являются следующие: </vt:lpstr>
      <vt:lpstr>ОПРЕДЕЛЕНИЯ ОСНОВАНИЙ, КИСЛОТ И СОЛЕЙ </vt:lpstr>
      <vt:lpstr>Примеры диссоциации кислот: </vt:lpstr>
      <vt:lpstr>Соли-это электролиты, диссоциирующие в водном растворе на катионы металлов и анионы кислотного остатка. </vt:lpstr>
      <vt:lpstr>Кислые соли диссоциируют с образованием катионов металла, катионов водорода (гидроксония) и анионов кислотного остатка.</vt:lpstr>
      <vt:lpstr>СТЕПЕНЬ ДИССОЦИАЦИИ </vt:lpstr>
      <vt:lpstr>Оценить силу различных электролитов можно, сравнивая степень их электролитической диссоциации при одинаковых условиях:</vt:lpstr>
      <vt:lpstr>Электролитическая диссоциация</vt:lpstr>
      <vt:lpstr>Закрепление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ЭЛЕКТРОЛИТИЧЕСКОЙ ДИССОЦИАЦИИ </dc:title>
  <dc:creator>Людмила</dc:creator>
  <cp:lastModifiedBy>Людмила</cp:lastModifiedBy>
  <cp:revision>7</cp:revision>
  <dcterms:created xsi:type="dcterms:W3CDTF">2023-07-12T14:58:39Z</dcterms:created>
  <dcterms:modified xsi:type="dcterms:W3CDTF">2023-07-12T16:40:23Z</dcterms:modified>
</cp:coreProperties>
</file>