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8" r:id="rId2"/>
    <p:sldId id="290" r:id="rId3"/>
    <p:sldId id="260" r:id="rId4"/>
    <p:sldId id="297" r:id="rId5"/>
    <p:sldId id="298" r:id="rId6"/>
    <p:sldId id="257" r:id="rId7"/>
    <p:sldId id="261" r:id="rId8"/>
    <p:sldId id="307" r:id="rId9"/>
    <p:sldId id="262" r:id="rId10"/>
    <p:sldId id="270" r:id="rId11"/>
    <p:sldId id="299" r:id="rId12"/>
    <p:sldId id="300" r:id="rId13"/>
    <p:sldId id="267" r:id="rId14"/>
    <p:sldId id="308" r:id="rId15"/>
    <p:sldId id="269" r:id="rId16"/>
    <p:sldId id="285" r:id="rId17"/>
    <p:sldId id="301" r:id="rId18"/>
    <p:sldId id="302" r:id="rId19"/>
    <p:sldId id="303" r:id="rId20"/>
    <p:sldId id="268" r:id="rId21"/>
    <p:sldId id="273" r:id="rId22"/>
    <p:sldId id="309" r:id="rId23"/>
    <p:sldId id="271" r:id="rId24"/>
    <p:sldId id="277" r:id="rId25"/>
    <p:sldId id="304" r:id="rId26"/>
    <p:sldId id="276" r:id="rId27"/>
    <p:sldId id="294" r:id="rId28"/>
    <p:sldId id="310" r:id="rId29"/>
    <p:sldId id="280" r:id="rId30"/>
    <p:sldId id="283" r:id="rId31"/>
    <p:sldId id="306" r:id="rId32"/>
    <p:sldId id="295" r:id="rId33"/>
    <p:sldId id="311" r:id="rId34"/>
    <p:sldId id="286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338" autoAdjust="0"/>
    <p:restoredTop sz="94660"/>
  </p:normalViewPr>
  <p:slideViewPr>
    <p:cSldViewPr>
      <p:cViewPr>
        <p:scale>
          <a:sx n="64" d="100"/>
          <a:sy n="64" d="100"/>
        </p:scale>
        <p:origin x="-161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B80FA-2D4A-4BA2-8BC1-D75D314B6632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C1567-2F6E-4398-9538-063583ED62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2814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C1567-2F6E-4398-9538-063583ED624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C1567-2F6E-4398-9538-063583ED624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1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ru.wikipedia.org/wiki/Vibrio_cholera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000131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БПОУ ВО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БМК»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214422"/>
            <a:ext cx="7429552" cy="5000660"/>
          </a:xfrm>
        </p:spPr>
        <p:txBody>
          <a:bodyPr>
            <a:normAutofit fontScale="92500" lnSpcReduction="20000"/>
          </a:bodyPr>
          <a:lstStyle/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  <a:p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дисциплине: «Основы микробиологии и иммунологии»</a:t>
            </a:r>
          </a:p>
          <a:p>
            <a:r>
              <a:rPr lang="ru-RU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«Бактериальные инфекции»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Преподаватель: Сушкова Светлана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Аликовна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Бутурлиновка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,2023г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Холера</a:t>
            </a:r>
            <a:endParaRPr lang="ru-RU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857232"/>
            <a:ext cx="4643438" cy="526893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Холе́ра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-острая кишечная , вызываемая бактериями вида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  <a:hlinkClick r:id="rId2" tooltip="Vibrio cholerae"/>
              </a:rPr>
              <a:t>Vibrio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  <a:hlinkClick r:id="rId2" tooltip="Vibrio cholerae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  <a:hlinkClick r:id="rId2" tooltip="Vibrio cholerae"/>
              </a:rPr>
              <a:t>cholerae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Механизм передачи: фекально – оральный.  Характеризуется поражением тонкого кишечника, водянистой диареей, рвотой, быстрой потерей организмом жидкости с развитием различной степени обезвоживания. 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euroset1\Desktop\images (5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70"/>
            <a:ext cx="4572000" cy="3705239"/>
          </a:xfrm>
          <a:prstGeom prst="rect">
            <a:avLst/>
          </a:prstGeom>
          <a:noFill/>
        </p:spPr>
      </p:pic>
      <p:pic>
        <p:nvPicPr>
          <p:cNvPr id="19457" name="Picture 1" descr="C:\Users\euroset1\Desktop\загружено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40480"/>
            <a:ext cx="4572000" cy="301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ds04.infourok.ru/uploads/ex/0c5c/0004dad3-9eae3cb1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img.fruugo.com/product/4/77/14507774_ma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"/>
            <a:ext cx="9144000" cy="4505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buFont typeface="Arial" charset="0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Механизм передачи</a:t>
            </a:r>
          </a:p>
          <a:p>
            <a:pPr>
              <a:buFont typeface="Arial" charset="0"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Передается через зараженную холерным вибрионом  пищу или воду. В развитых странах мира обычная причина и основные пути заражения холерой это  морепродукты, в то время как в развивающихся странах источник холеры это чаще вода. Большинство случаев заболевания холерой в развитых странах являются результатом передачи холерного вибриона с едо</a:t>
            </a:r>
            <a:r>
              <a:rPr lang="ru-RU" sz="2400" dirty="0" smtClean="0"/>
              <a:t>й.</a:t>
            </a:r>
          </a:p>
        </p:txBody>
      </p:sp>
      <p:pic>
        <p:nvPicPr>
          <p:cNvPr id="5" name="Содержимое 5" descr="kartinka-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429132"/>
            <a:ext cx="5286412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cf.ppt-online.org/files1/slide/v/VJOUIfXu1EhsFvtyn0cbkTCB9PDSrl52iqwHNzZmL/slide-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Профилактика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8992" y="785794"/>
            <a:ext cx="5715008" cy="60722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Специфическая  профилактика: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холерная вакцина  и вакцина 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холерная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бивалентная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химическая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таблетированная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Неспецифическая профилактика: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соблюдение санитарно-гигиенических норм в населенных местах, в районах забора вод для нужд населения.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Индивидуальная профилактика заключается в соблюдении гигиены, кипячении употребляемой воды, мытье продуктов питания и правильной кулинарной обработке.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euroset1\Desktop\загружено (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3428992" cy="2554719"/>
          </a:xfrm>
          <a:prstGeom prst="rect">
            <a:avLst/>
          </a:prstGeom>
          <a:noFill/>
        </p:spPr>
      </p:pic>
      <p:pic>
        <p:nvPicPr>
          <p:cNvPr id="4099" name="Picture 3" descr="C:\Users\euroset1\Desktop\загружено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6124"/>
            <a:ext cx="3428992" cy="3357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Бруцеллёз</a:t>
            </a:r>
            <a:endParaRPr lang="ru-RU" sz="4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785794"/>
            <a:ext cx="4357686" cy="5786478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sz="2400" dirty="0" smtClean="0"/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Бруцеллез- возбудитель бактериальной кишечной инфекцией.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Бруцеллы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размножаются внутри клеток организма хозяина, но способны сохранять активность и вне клетки. В окружающей среде устойчивы, сохраняются в воде более двух месяцев. Губительно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бруцелл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кипячение. Резервуаром бруцеллеза являются животные.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euroset1\Desktop\загружено (5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4786314" cy="3002166"/>
          </a:xfrm>
          <a:prstGeom prst="rect">
            <a:avLst/>
          </a:prstGeom>
          <a:noFill/>
        </p:spPr>
      </p:pic>
      <p:pic>
        <p:nvPicPr>
          <p:cNvPr id="15361" name="Picture 1" descr="C:\Users\euroset1\Desktop\брю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29066"/>
            <a:ext cx="2928926" cy="2928934"/>
          </a:xfrm>
          <a:prstGeom prst="rect">
            <a:avLst/>
          </a:prstGeom>
          <a:noFill/>
        </p:spPr>
      </p:pic>
      <p:sp>
        <p:nvSpPr>
          <p:cNvPr id="15364" name="AutoShape 4" descr="Картинки по запросу бруцеллез симптом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5" name="Picture 5" descr="C:\Users\euroset1\Desktop\1443691332_5702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357433" y="4429119"/>
            <a:ext cx="2928934" cy="1928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cf.ppt-online.org/files/slide/u/ucSaWHmY3Ey9XiMlpvnPCQFhZg6L0bIr4K7TGx/slide-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lechenie-simptomy.ru/wp-content/uploads/2018/10/post_5baf18aa41a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labmedicineblog.files.wordpress.com/2016/02/fuso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Содержание: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1.Столбняк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Холера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Бруцеллёз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4. Чума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5. Туляремия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495800" cy="51260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Дэвид Брюс 1884-89 — открыл возбудителя бруцеллёза, который назвал 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бруцеллой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, в результате чего на острове Мальта это заболевание было ликвидировано.</a:t>
            </a:r>
          </a:p>
          <a:p>
            <a:pPr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euroset1\Desktop\Davidbruc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48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s (10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14355"/>
            <a:ext cx="4929190" cy="285230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pPr fontAlgn="base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Механизм передачи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785794"/>
            <a:ext cx="4214810" cy="53403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1.контактно-бытовой (через повреждения на коже и слизистой);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2.фекально-оральный (через зараженные продукты, например, молоко, сыр, мясо);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3.аэрогенный.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euroset1\Desktop\brucellez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43302"/>
            <a:ext cx="4929190" cy="3314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s://present5.com/presentation/3/-42439236_232177177.pdf-img/-42439236_232177177.pdf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8143900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Профилактика бруцеллеза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brucellez0-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85794"/>
            <a:ext cx="3643306" cy="542928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43306" y="714356"/>
            <a:ext cx="5286412" cy="6143644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Неспецифическая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профилактика- уменьшение инфекции среди животных, а также предотвращение контакта человека с инфицированными животными и продуктами. Следует применять средства индивидуальной защиты (специальная одежда) и дезинфицирующие средства. </a:t>
            </a:r>
            <a:br>
              <a:rPr lang="ru-RU" sz="5100" dirty="0" smtClean="0">
                <a:latin typeface="Times New Roman" pitchFamily="18" charset="0"/>
                <a:cs typeface="Times New Roman" pitchFamily="18" charset="0"/>
              </a:rPr>
            </a:b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Вакцинация специфическая профилактика заболевания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. Вакцина против бруцеллеза представляет собой живую противобруцеллезную вакцину. При этом вакцинацию с ее использованием проводят только среди населения тех районов, где регистрируются заболевания среди животных. </a:t>
            </a:r>
            <a:endParaRPr lang="ru-RU" sz="5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Чума</a:t>
            </a:r>
            <a:endParaRPr lang="ru-RU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ages (13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643702" y="570720"/>
            <a:ext cx="2855968" cy="414337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1214422"/>
            <a:ext cx="5000628" cy="564357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Чума́ (лат.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pestis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зараза) — острое природно-очаговое инфекционное заболевание группы карантинных инфекций, протекающее с исключительно тяжёлым общим состоянием, лихорадкой, поражением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лимфоузлов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лёгких и других внутренних органов, часто с развитием сепсиса. Заболевание характеризуется высокой летальностью и крайне высокой заразностью. </a:t>
            </a:r>
          </a:p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6" name="Picture 6" descr="389d08830aa2b3828e97e9eff66cc9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78657" y="3393285"/>
            <a:ext cx="2786058" cy="414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cf2.ppt-online.org/files2/slide/d/da3VoDgljUb0rmtOEFJqZk6KQs2MAWcNH9enRBx8i/slid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214662"/>
            <a:ext cx="300039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4290"/>
            <a:ext cx="4495800" cy="591187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Чумная палочка (лат.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Yersinia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pestis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открыта в июне 1894 года французом Александром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Йерсеном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японцем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Китасато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Сибасабуро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56"/>
            <a:ext cx="3358723" cy="471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Механизм передачи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ages (15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285860"/>
            <a:ext cx="4286248" cy="557214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1214422"/>
            <a:ext cx="4329114" cy="5429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Основной—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трансмиссивный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Инфекция может попасть в организм человека при работе с больными животными -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контактный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путь. Возбудители могут попасть в организм человека </a:t>
            </a:r>
            <a:r>
              <a:rPr lang="ru-RU" sz="2400" u="sng" dirty="0" err="1" smtClean="0">
                <a:latin typeface="Times New Roman" pitchFamily="18" charset="0"/>
                <a:cs typeface="Times New Roman" pitchFamily="18" charset="0"/>
              </a:rPr>
              <a:t>фекально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-орально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зараженными продуктами питания, в результате их недостаточной термической обработки. От больного с легочной формой чумы инфекция распространяется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воздушно-капельным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путем.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cf.ppt-online.org/files/slide/8/8EtX5i4RL79oVwvYHUyKOGk0jITlqcCg6zNusx/slide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429784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Профилактика чумы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ages (16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428844"/>
            <a:ext cx="4572000" cy="442915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857232"/>
            <a:ext cx="4572000" cy="5268931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Неспецифическая </a:t>
            </a:r>
          </a:p>
          <a:p>
            <a:pPr fontAlgn="base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Эпидемиологический надзор за природными очагами чумы, сокращение численности грызунов. Подготовка медицинских учреждений и медицинского персонала к работе с больными чумой, проведение информационно-разъяснительной работы среди населения. Предупреждение завоза возбудителя из других стран.</a:t>
            </a:r>
          </a:p>
          <a:p>
            <a:pPr fontAlgn="base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Специфическая –живая чумная вакцина.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C:\Users\euroset1\Desktop\images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794"/>
            <a:ext cx="4572000" cy="2966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285728"/>
            <a:ext cx="6572296" cy="64294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Столбняк</a:t>
            </a:r>
            <a:endParaRPr lang="ru-RU" sz="4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85720" y="714356"/>
            <a:ext cx="8501122" cy="592935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Столбняк – это инфекционное заболевание, которое характеризуется поражением нервной системы. Проявляется оно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генерализованными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судорогами и тоническим напряжением скелетной мускулатуры.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</p:txBody>
      </p:sp>
      <p:pic>
        <p:nvPicPr>
          <p:cNvPr id="23554" name="Picture 2" descr="http://simptomed.ru/upload/content/simptomi-stolbnya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71810"/>
            <a:ext cx="9144000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Туляремия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tularemi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714385" y="2143124"/>
            <a:ext cx="5429265" cy="400049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00496" y="1357298"/>
            <a:ext cx="5143504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- острое инфекционное природно-очаговое заболевание с поражением лимфатических узлов, кожных покровов, иногда глаз, зева и лёгких и сопровождающееся выраженной интоксикацией.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Возбудитель - бактерия </a:t>
            </a:r>
            <a:r>
              <a:rPr lang="de-DE" sz="2400" b="1" dirty="0" err="1" smtClean="0">
                <a:latin typeface="Times New Roman" pitchFamily="18" charset="0"/>
                <a:cs typeface="Times New Roman" pitchFamily="18" charset="0"/>
              </a:rPr>
              <a:t>Francisella</a:t>
            </a:r>
            <a:r>
              <a:rPr lang="de-DE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b="1" dirty="0" err="1" smtClean="0">
                <a:latin typeface="Times New Roman" pitchFamily="18" charset="0"/>
                <a:cs typeface="Times New Roman" pitchFamily="18" charset="0"/>
              </a:rPr>
              <a:t>tularensis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euroset1\Desktop\images 97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572008"/>
            <a:ext cx="5143504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present5.com/docs/prezentatsia_tulyaremia_finish_images/prezentatsia_tulyaremia_finish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Tularemiy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57364"/>
            <a:ext cx="9144000" cy="500063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Механизм передачи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642918"/>
            <a:ext cx="9144000" cy="14287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трансмиссивный, пищевой, водный, воздушно-пылевой,  контактный.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cf2.ppt-online.org/files2/slide/e/e2dzFEfJrVZAOg3xtjvXmK8wMNa1cGibCyT7SLkHY/slide-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376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Профилактика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571480"/>
            <a:ext cx="9144000" cy="6286520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Неспецифическая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включает меры по обеззараживанию источников распространения. Особое значение в профилактических мероприятиях имеет санитарно-гигиеническое состояние предприятии питания и сельского хозяйства. </a:t>
            </a:r>
          </a:p>
          <a:p>
            <a:pPr fontAlgn="base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Индивидуальные меры защиты от заражения необходимы при охоте на диких животных, дератизации. Избегать употребления воды из ненадежного источника. </a:t>
            </a:r>
          </a:p>
          <a:p>
            <a:pPr fontAlgn="base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Специфическая  -вакцинация.</a:t>
            </a:r>
          </a:p>
          <a:p>
            <a:pPr fontAlgn="base">
              <a:buNone/>
            </a:pPr>
            <a:r>
              <a:rPr lang="ru-RU" sz="2400" dirty="0" smtClean="0"/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Живая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ослабленная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сухая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туляремийная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вакцина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Эльберта-Гайского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Вакцинации подлежат лица с высоким риском заражения: рыбаки, охотники, промысловики, заготовители, сельскохозяйственные рабочие, строители, рабочие, выполняющие гидромелиоративные,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дератизационные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дезинсекционные виды работ, геологи, рабочие лесозаготовок и расчистке мест отдыха, лица, чья работа связана с живыми культурами возбудителей туляремии.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428604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Возбудитель столбняка —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Clostridium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tetani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1026" name="Picture 2" descr="https://cf.ppt-online.org/files1/slide/e/EA6GYh4s5NOZrMDKlxaCt2gH7zUwivSmqIpb0oLd8/slide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9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www.boergoatprofitsguide.com/wp-content/uploads/2020/08/Clostridium-teta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6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Kitasato_Shibasabu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3020060"/>
            <a:ext cx="2857488" cy="383794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00372"/>
            <a:ext cx="3071802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0" y="0"/>
            <a:ext cx="9144000" cy="650083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Столбнячная палочка впервые обнаружена Н.Д. Монастырским (1883) в трупах умерших людей 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Николайером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(1884) в абсцессах при экспериментальном столбняке у животных.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чистой культуре бактерии впервые выделил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Ш.Китазато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(1889).</a:t>
            </a:r>
          </a:p>
          <a:p>
            <a:pPr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endParaRPr lang="ru-RU" dirty="0" smtClean="0"/>
          </a:p>
          <a:p>
            <a:pPr>
              <a:buNone/>
            </a:pPr>
            <a:endParaRPr lang="ru-RU" b="1" i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k2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2786050" y="3000372"/>
            <a:ext cx="3214710" cy="3857628"/>
          </a:xfrm>
        </p:spPr>
      </p:pic>
      <p:sp>
        <p:nvSpPr>
          <p:cNvPr id="5" name="Прямоугольник 4"/>
          <p:cNvSpPr/>
          <p:nvPr/>
        </p:nvSpPr>
        <p:spPr>
          <a:xfrm>
            <a:off x="3357554" y="6215082"/>
            <a:ext cx="2346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chemeClr val="bg1"/>
                </a:solidFill>
              </a:rPr>
              <a:t>Монастырский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т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08304" y="1071546"/>
            <a:ext cx="5235696" cy="578645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Контактный - механизм передачи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euroset1\Desktop\xVRpf1MbR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3929058" cy="5715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.ppt-online.org/files1/slide/j/jdDKOtxSEoRfTC7H8kN9mBpVYZy1vXrnQWG3hIsFq/slide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401080" cy="71438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Профилактика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00496" y="0"/>
            <a:ext cx="5143504" cy="607220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400" dirty="0" smtClean="0"/>
              <a:t> 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.Неспецифическая - санитарно-просветительная работа среди населения.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. Специфическая  - вакцинация.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 различают 4 вида вакцины: 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АКДС — содержит убитую цельную коклюшную палочку, дифтерийный и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столбнячный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обезвреженный токсин.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АДС — не содержит коклюшный компонент, используют для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прививок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столбняка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и дифтерии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АДС-М — российская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вакцина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которая не имеет полных аналогов импортного производства в России. Разрешена к использованию с 6-летнего возраста.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euroset1\Desktop\images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1185"/>
            <a:ext cx="4000496" cy="2905304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14794"/>
            <a:ext cx="400049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676</TotalTime>
  <Words>455</Words>
  <Application>Microsoft Office PowerPoint</Application>
  <PresentationFormat>Экран (4:3)</PresentationFormat>
  <Paragraphs>100</Paragraphs>
  <Slides>34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БПОУ ВО «БМК»</vt:lpstr>
      <vt:lpstr>Содержание:</vt:lpstr>
      <vt:lpstr>               Столбняк</vt:lpstr>
      <vt:lpstr>Слайд 4</vt:lpstr>
      <vt:lpstr>Слайд 5</vt:lpstr>
      <vt:lpstr>Слайд 6</vt:lpstr>
      <vt:lpstr>Контактный - механизм передачи</vt:lpstr>
      <vt:lpstr>Слайд 8</vt:lpstr>
      <vt:lpstr>Профилактика</vt:lpstr>
      <vt:lpstr>Холера</vt:lpstr>
      <vt:lpstr>Слайд 11</vt:lpstr>
      <vt:lpstr>Слайд 12</vt:lpstr>
      <vt:lpstr>Слайд 13</vt:lpstr>
      <vt:lpstr>Слайд 14</vt:lpstr>
      <vt:lpstr>Профилактика</vt:lpstr>
      <vt:lpstr>Бруцеллёз</vt:lpstr>
      <vt:lpstr>Слайд 17</vt:lpstr>
      <vt:lpstr>Слайд 18</vt:lpstr>
      <vt:lpstr>Слайд 19</vt:lpstr>
      <vt:lpstr>Слайд 20</vt:lpstr>
      <vt:lpstr>Механизм передачи  </vt:lpstr>
      <vt:lpstr>Слайд 22</vt:lpstr>
      <vt:lpstr>Профилактика бруцеллеза</vt:lpstr>
      <vt:lpstr>Чума</vt:lpstr>
      <vt:lpstr>Слайд 25</vt:lpstr>
      <vt:lpstr>Слайд 26</vt:lpstr>
      <vt:lpstr>Механизм передачи</vt:lpstr>
      <vt:lpstr>Слайд 28</vt:lpstr>
      <vt:lpstr>Профилактика чумы</vt:lpstr>
      <vt:lpstr>Туляремия </vt:lpstr>
      <vt:lpstr>Слайд 31</vt:lpstr>
      <vt:lpstr>Механизм передачи</vt:lpstr>
      <vt:lpstr>Слайд 33</vt:lpstr>
      <vt:lpstr>Профилактика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euroset1</dc:creator>
  <cp:lastModifiedBy>Premium</cp:lastModifiedBy>
  <cp:revision>92</cp:revision>
  <dcterms:created xsi:type="dcterms:W3CDTF">2017-02-10T19:17:54Z</dcterms:created>
  <dcterms:modified xsi:type="dcterms:W3CDTF">2023-10-16T13:10:07Z</dcterms:modified>
</cp:coreProperties>
</file>