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4F507-5BB1-4448-A64E-9E25824BC7A3}" type="doc">
      <dgm:prSet loTypeId="urn:microsoft.com/office/officeart/2005/8/layout/target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9272B7F-6E73-4BD4-A2AA-56C02D34B4F6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для улучшения состояния двора необходимо</a:t>
          </a:r>
          <a:r>
            <a:rPr lang="ru-RU" b="1" dirty="0" smtClean="0"/>
            <a:t>: организовать  жителей окрестных домов для проведения регулярных субботников</a:t>
          </a:r>
          <a:endParaRPr lang="ru-RU" b="1" dirty="0"/>
        </a:p>
      </dgm:t>
    </dgm:pt>
    <dgm:pt modelId="{DE178208-643C-4A69-8D85-BB39BE9BA6E4}" type="parTrans" cxnId="{1618E530-20E5-45FA-8D2E-9231CE45E745}">
      <dgm:prSet/>
      <dgm:spPr/>
      <dgm:t>
        <a:bodyPr/>
        <a:lstStyle/>
        <a:p>
          <a:endParaRPr lang="ru-RU"/>
        </a:p>
      </dgm:t>
    </dgm:pt>
    <dgm:pt modelId="{F427C967-F096-4707-9158-3B8F2D244E15}" type="sibTrans" cxnId="{1618E530-20E5-45FA-8D2E-9231CE45E745}">
      <dgm:prSet/>
      <dgm:spPr/>
      <dgm:t>
        <a:bodyPr/>
        <a:lstStyle/>
        <a:p>
          <a:endParaRPr lang="ru-RU"/>
        </a:p>
      </dgm:t>
    </dgm:pt>
    <dgm:pt modelId="{E295F38D-358F-421E-940F-B6D70CBDBA4F}">
      <dgm:prSet phldrT="[Текст]"/>
      <dgm:spPr/>
      <dgm:t>
        <a:bodyPr/>
        <a:lstStyle/>
        <a:p>
          <a:pPr algn="l"/>
          <a:r>
            <a:rPr lang="ru-RU" b="1" dirty="0" smtClean="0"/>
            <a:t>бережного отношения, как взрослых, так и детей к природе</a:t>
          </a:r>
          <a:endParaRPr lang="ru-RU" b="1" dirty="0"/>
        </a:p>
      </dgm:t>
    </dgm:pt>
    <dgm:pt modelId="{1879524F-C85D-4BD0-B95C-DB5573FA4433}" type="parTrans" cxnId="{77DCAD76-7C94-4D97-B714-F60F39C07FA2}">
      <dgm:prSet/>
      <dgm:spPr/>
      <dgm:t>
        <a:bodyPr/>
        <a:lstStyle/>
        <a:p>
          <a:endParaRPr lang="ru-RU"/>
        </a:p>
      </dgm:t>
    </dgm:pt>
    <dgm:pt modelId="{617C3F40-46F2-45A5-8EAE-0DAACB74B2C3}" type="sibTrans" cxnId="{77DCAD76-7C94-4D97-B714-F60F39C07FA2}">
      <dgm:prSet/>
      <dgm:spPr/>
      <dgm:t>
        <a:bodyPr/>
        <a:lstStyle/>
        <a:p>
          <a:endParaRPr lang="ru-RU"/>
        </a:p>
      </dgm:t>
    </dgm:pt>
    <dgm:pt modelId="{BF876898-67DE-4EE9-B334-1114273F3963}">
      <dgm:prSet phldrT="[Текст]"/>
      <dgm:spPr/>
      <dgm:t>
        <a:bodyPr/>
        <a:lstStyle/>
        <a:p>
          <a:pPr algn="l"/>
          <a:r>
            <a:rPr lang="ru-RU" b="1" dirty="0" smtClean="0"/>
            <a:t>выброс мусора только в строго отведенных местах, выгул собак вне территории двора (на специально отведенной площадке)</a:t>
          </a:r>
          <a:endParaRPr lang="ru-RU" b="1" dirty="0"/>
        </a:p>
      </dgm:t>
    </dgm:pt>
    <dgm:pt modelId="{D8B871DB-5196-4A44-8A90-3841B638CE12}" type="parTrans" cxnId="{58C24CEF-6D6D-4912-A140-4AAAB1C9C738}">
      <dgm:prSet/>
      <dgm:spPr/>
      <dgm:t>
        <a:bodyPr/>
        <a:lstStyle/>
        <a:p>
          <a:endParaRPr lang="ru-RU"/>
        </a:p>
      </dgm:t>
    </dgm:pt>
    <dgm:pt modelId="{C86F1DF0-B8E3-442F-8878-D0E318CC2C9A}" type="sibTrans" cxnId="{58C24CEF-6D6D-4912-A140-4AAAB1C9C738}">
      <dgm:prSet/>
      <dgm:spPr/>
      <dgm:t>
        <a:bodyPr/>
        <a:lstStyle/>
        <a:p>
          <a:endParaRPr lang="ru-RU"/>
        </a:p>
      </dgm:t>
    </dgm:pt>
    <dgm:pt modelId="{F5CEBEDC-7EA5-499A-BF4B-97AAFA49C733}">
      <dgm:prSet phldrT="[Текст]"/>
      <dgm:spPr/>
      <dgm:t>
        <a:bodyPr/>
        <a:lstStyle/>
        <a:p>
          <a:pPr algn="l"/>
          <a:endParaRPr lang="ru-RU" b="1" dirty="0" smtClean="0"/>
        </a:p>
        <a:p>
          <a:pPr algn="l"/>
          <a:r>
            <a:rPr lang="ru-RU" b="1" dirty="0" smtClean="0"/>
            <a:t>парковка автомобилей в строго отведенных местах</a:t>
          </a:r>
          <a:endParaRPr lang="ru-RU" b="1" dirty="0"/>
        </a:p>
      </dgm:t>
    </dgm:pt>
    <dgm:pt modelId="{3D48AFD1-C82B-489D-8659-691D1DD6D169}" type="parTrans" cxnId="{1FFFBAE0-7E32-4E0E-968A-DC04AB05896D}">
      <dgm:prSet/>
      <dgm:spPr/>
      <dgm:t>
        <a:bodyPr/>
        <a:lstStyle/>
        <a:p>
          <a:endParaRPr lang="ru-RU"/>
        </a:p>
      </dgm:t>
    </dgm:pt>
    <dgm:pt modelId="{E01DFA37-F96E-457D-9DCB-E9AEFC534155}" type="sibTrans" cxnId="{1FFFBAE0-7E32-4E0E-968A-DC04AB05896D}">
      <dgm:prSet/>
      <dgm:spPr/>
      <dgm:t>
        <a:bodyPr/>
        <a:lstStyle/>
        <a:p>
          <a:endParaRPr lang="ru-RU"/>
        </a:p>
      </dgm:t>
    </dgm:pt>
    <dgm:pt modelId="{80ED210B-50D9-4202-8EAC-F7AFC1EF7F80}" type="pres">
      <dgm:prSet presAssocID="{7A24F507-5BB1-4448-A64E-9E25824BC7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42DF4-19AB-482E-B366-F9154D16DCE0}" type="pres">
      <dgm:prSet presAssocID="{49272B7F-6E73-4BD4-A2AA-56C02D34B4F6}" presName="circle1" presStyleLbl="node1" presStyleIdx="0" presStyleCnt="4" custLinFactNeighborX="-287" custLinFactNeighborY="-861"/>
      <dgm:spPr/>
    </dgm:pt>
    <dgm:pt modelId="{F4DF4EAC-7AA1-49A1-846B-06051102A246}" type="pres">
      <dgm:prSet presAssocID="{49272B7F-6E73-4BD4-A2AA-56C02D34B4F6}" presName="space" presStyleCnt="0"/>
      <dgm:spPr/>
    </dgm:pt>
    <dgm:pt modelId="{088E4289-14EF-40BA-900D-A17E24E00852}" type="pres">
      <dgm:prSet presAssocID="{49272B7F-6E73-4BD4-A2AA-56C02D34B4F6}" presName="rect1" presStyleLbl="alignAcc1" presStyleIdx="0" presStyleCnt="4"/>
      <dgm:spPr/>
      <dgm:t>
        <a:bodyPr/>
        <a:lstStyle/>
        <a:p>
          <a:endParaRPr lang="ru-RU"/>
        </a:p>
      </dgm:t>
    </dgm:pt>
    <dgm:pt modelId="{256E6EE0-7781-4741-98B1-698EBA01E063}" type="pres">
      <dgm:prSet presAssocID="{E295F38D-358F-421E-940F-B6D70CBDBA4F}" presName="vertSpace2" presStyleLbl="node1" presStyleIdx="0" presStyleCnt="4"/>
      <dgm:spPr/>
    </dgm:pt>
    <dgm:pt modelId="{2E4C3381-EE17-44C7-A3CB-A93B6B3F7648}" type="pres">
      <dgm:prSet presAssocID="{E295F38D-358F-421E-940F-B6D70CBDBA4F}" presName="circle2" presStyleLbl="node1" presStyleIdx="1" presStyleCnt="4" custLinFactNeighborX="-3502" custLinFactNeighborY="-24905"/>
      <dgm:spPr/>
    </dgm:pt>
    <dgm:pt modelId="{C4B015A9-9E36-4824-AA04-0B9255A9942D}" type="pres">
      <dgm:prSet presAssocID="{E295F38D-358F-421E-940F-B6D70CBDBA4F}" presName="rect2" presStyleLbl="alignAcc1" presStyleIdx="1" presStyleCnt="4"/>
      <dgm:spPr/>
      <dgm:t>
        <a:bodyPr/>
        <a:lstStyle/>
        <a:p>
          <a:endParaRPr lang="ru-RU"/>
        </a:p>
      </dgm:t>
    </dgm:pt>
    <dgm:pt modelId="{FB6A72BE-CB24-4650-BB56-CF28E3899F96}" type="pres">
      <dgm:prSet presAssocID="{BF876898-67DE-4EE9-B334-1114273F3963}" presName="vertSpace3" presStyleLbl="node1" presStyleIdx="1" presStyleCnt="4"/>
      <dgm:spPr/>
    </dgm:pt>
    <dgm:pt modelId="{C24C93F7-3A26-4B4B-8ED2-682EFC3F8283}" type="pres">
      <dgm:prSet presAssocID="{BF876898-67DE-4EE9-B334-1114273F3963}" presName="circle3" presStyleLbl="node1" presStyleIdx="2" presStyleCnt="4" custLinFactNeighborX="-13292" custLinFactNeighborY="-48335"/>
      <dgm:spPr/>
    </dgm:pt>
    <dgm:pt modelId="{6EE0075F-88BB-42C0-8155-D2D1DA3FD472}" type="pres">
      <dgm:prSet presAssocID="{BF876898-67DE-4EE9-B334-1114273F3963}" presName="rect3" presStyleLbl="alignAcc1" presStyleIdx="2" presStyleCnt="4"/>
      <dgm:spPr/>
      <dgm:t>
        <a:bodyPr/>
        <a:lstStyle/>
        <a:p>
          <a:endParaRPr lang="ru-RU"/>
        </a:p>
      </dgm:t>
    </dgm:pt>
    <dgm:pt modelId="{1FE3081E-CB2C-4100-9EFA-668514BB3943}" type="pres">
      <dgm:prSet presAssocID="{F5CEBEDC-7EA5-499A-BF4B-97AAFA49C733}" presName="vertSpace4" presStyleLbl="node1" presStyleIdx="2" presStyleCnt="4"/>
      <dgm:spPr/>
    </dgm:pt>
    <dgm:pt modelId="{68013A4B-DFB9-4B2F-874E-ECD66CFFC845}" type="pres">
      <dgm:prSet presAssocID="{F5CEBEDC-7EA5-499A-BF4B-97AAFA49C733}" presName="circle4" presStyleLbl="node1" presStyleIdx="3" presStyleCnt="4" custLinFactY="-49910" custLinFactNeighborX="-45918" custLinFactNeighborY="-100000"/>
      <dgm:spPr/>
    </dgm:pt>
    <dgm:pt modelId="{BA3B7436-695F-4931-8B00-5030DBD29910}" type="pres">
      <dgm:prSet presAssocID="{F5CEBEDC-7EA5-499A-BF4B-97AAFA49C733}" presName="rect4" presStyleLbl="alignAcc1" presStyleIdx="3" presStyleCnt="4"/>
      <dgm:spPr/>
      <dgm:t>
        <a:bodyPr/>
        <a:lstStyle/>
        <a:p>
          <a:endParaRPr lang="ru-RU"/>
        </a:p>
      </dgm:t>
    </dgm:pt>
    <dgm:pt modelId="{167A03CE-08C2-498E-85BA-2F1F851A890B}" type="pres">
      <dgm:prSet presAssocID="{49272B7F-6E73-4BD4-A2AA-56C02D34B4F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F74B5-13EC-4DFC-9AE6-FC8178696C1D}" type="pres">
      <dgm:prSet presAssocID="{E295F38D-358F-421E-940F-B6D70CBDBA4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005CD-AF52-430B-90D8-E2F5E5A7F163}" type="pres">
      <dgm:prSet presAssocID="{BF876898-67DE-4EE9-B334-1114273F396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6875-F25D-40B4-BC34-A5F636EDC6BC}" type="pres">
      <dgm:prSet presAssocID="{F5CEBEDC-7EA5-499A-BF4B-97AAFA49C73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8B7D-D02F-44D4-959D-807917C7C453}" type="presOf" srcId="{F5CEBEDC-7EA5-499A-BF4B-97AAFA49C733}" destId="{C10D6875-F25D-40B4-BC34-A5F636EDC6BC}" srcOrd="1" destOrd="0" presId="urn:microsoft.com/office/officeart/2005/8/layout/target3"/>
    <dgm:cxn modelId="{AF9071CD-0982-4FE0-8355-E831B3A2FB1E}" type="presOf" srcId="{7A24F507-5BB1-4448-A64E-9E25824BC7A3}" destId="{80ED210B-50D9-4202-8EAC-F7AFC1EF7F80}" srcOrd="0" destOrd="0" presId="urn:microsoft.com/office/officeart/2005/8/layout/target3"/>
    <dgm:cxn modelId="{77DCAD76-7C94-4D97-B714-F60F39C07FA2}" srcId="{7A24F507-5BB1-4448-A64E-9E25824BC7A3}" destId="{E295F38D-358F-421E-940F-B6D70CBDBA4F}" srcOrd="1" destOrd="0" parTransId="{1879524F-C85D-4BD0-B95C-DB5573FA4433}" sibTransId="{617C3F40-46F2-45A5-8EAE-0DAACB74B2C3}"/>
    <dgm:cxn modelId="{1618E530-20E5-45FA-8D2E-9231CE45E745}" srcId="{7A24F507-5BB1-4448-A64E-9E25824BC7A3}" destId="{49272B7F-6E73-4BD4-A2AA-56C02D34B4F6}" srcOrd="0" destOrd="0" parTransId="{DE178208-643C-4A69-8D85-BB39BE9BA6E4}" sibTransId="{F427C967-F096-4707-9158-3B8F2D244E15}"/>
    <dgm:cxn modelId="{F0CB4A3D-341E-4561-BC05-3B4FE34C3BF4}" type="presOf" srcId="{F5CEBEDC-7EA5-499A-BF4B-97AAFA49C733}" destId="{BA3B7436-695F-4931-8B00-5030DBD29910}" srcOrd="0" destOrd="0" presId="urn:microsoft.com/office/officeart/2005/8/layout/target3"/>
    <dgm:cxn modelId="{380515FD-7722-43DE-BB36-F2BF85FCB6BA}" type="presOf" srcId="{E295F38D-358F-421E-940F-B6D70CBDBA4F}" destId="{7BAF74B5-13EC-4DFC-9AE6-FC8178696C1D}" srcOrd="1" destOrd="0" presId="urn:microsoft.com/office/officeart/2005/8/layout/target3"/>
    <dgm:cxn modelId="{740A2AE2-944A-420F-8999-231CBBC8A5E2}" type="presOf" srcId="{E295F38D-358F-421E-940F-B6D70CBDBA4F}" destId="{C4B015A9-9E36-4824-AA04-0B9255A9942D}" srcOrd="0" destOrd="0" presId="urn:microsoft.com/office/officeart/2005/8/layout/target3"/>
    <dgm:cxn modelId="{59ADA568-CEDD-44C3-9959-3AA1C19558CC}" type="presOf" srcId="{BF876898-67DE-4EE9-B334-1114273F3963}" destId="{18F005CD-AF52-430B-90D8-E2F5E5A7F163}" srcOrd="1" destOrd="0" presId="urn:microsoft.com/office/officeart/2005/8/layout/target3"/>
    <dgm:cxn modelId="{0BB2C814-2F64-4D63-B7E0-0196A64E355F}" type="presOf" srcId="{49272B7F-6E73-4BD4-A2AA-56C02D34B4F6}" destId="{088E4289-14EF-40BA-900D-A17E24E00852}" srcOrd="0" destOrd="0" presId="urn:microsoft.com/office/officeart/2005/8/layout/target3"/>
    <dgm:cxn modelId="{6F7E0362-F1B4-454E-8DB7-871FA1E0CF65}" type="presOf" srcId="{49272B7F-6E73-4BD4-A2AA-56C02D34B4F6}" destId="{167A03CE-08C2-498E-85BA-2F1F851A890B}" srcOrd="1" destOrd="0" presId="urn:microsoft.com/office/officeart/2005/8/layout/target3"/>
    <dgm:cxn modelId="{D4081350-8419-452B-9150-FC4FFB2893EC}" type="presOf" srcId="{BF876898-67DE-4EE9-B334-1114273F3963}" destId="{6EE0075F-88BB-42C0-8155-D2D1DA3FD472}" srcOrd="0" destOrd="0" presId="urn:microsoft.com/office/officeart/2005/8/layout/target3"/>
    <dgm:cxn modelId="{1FFFBAE0-7E32-4E0E-968A-DC04AB05896D}" srcId="{7A24F507-5BB1-4448-A64E-9E25824BC7A3}" destId="{F5CEBEDC-7EA5-499A-BF4B-97AAFA49C733}" srcOrd="3" destOrd="0" parTransId="{3D48AFD1-C82B-489D-8659-691D1DD6D169}" sibTransId="{E01DFA37-F96E-457D-9DCB-E9AEFC534155}"/>
    <dgm:cxn modelId="{58C24CEF-6D6D-4912-A140-4AAAB1C9C738}" srcId="{7A24F507-5BB1-4448-A64E-9E25824BC7A3}" destId="{BF876898-67DE-4EE9-B334-1114273F3963}" srcOrd="2" destOrd="0" parTransId="{D8B871DB-5196-4A44-8A90-3841B638CE12}" sibTransId="{C86F1DF0-B8E3-442F-8878-D0E318CC2C9A}"/>
    <dgm:cxn modelId="{17F9AE17-2C48-4A3E-B194-B96C1DE591A0}" type="presParOf" srcId="{80ED210B-50D9-4202-8EAC-F7AFC1EF7F80}" destId="{DA742DF4-19AB-482E-B366-F9154D16DCE0}" srcOrd="0" destOrd="0" presId="urn:microsoft.com/office/officeart/2005/8/layout/target3"/>
    <dgm:cxn modelId="{983F06DF-2AD0-43E7-9276-39CE216E2446}" type="presParOf" srcId="{80ED210B-50D9-4202-8EAC-F7AFC1EF7F80}" destId="{F4DF4EAC-7AA1-49A1-846B-06051102A246}" srcOrd="1" destOrd="0" presId="urn:microsoft.com/office/officeart/2005/8/layout/target3"/>
    <dgm:cxn modelId="{6F69558A-A983-408C-BD74-E29D479F30C7}" type="presParOf" srcId="{80ED210B-50D9-4202-8EAC-F7AFC1EF7F80}" destId="{088E4289-14EF-40BA-900D-A17E24E00852}" srcOrd="2" destOrd="0" presId="urn:microsoft.com/office/officeart/2005/8/layout/target3"/>
    <dgm:cxn modelId="{6768BFE8-5ECD-42E4-8E8C-A888E383FDC2}" type="presParOf" srcId="{80ED210B-50D9-4202-8EAC-F7AFC1EF7F80}" destId="{256E6EE0-7781-4741-98B1-698EBA01E063}" srcOrd="3" destOrd="0" presId="urn:microsoft.com/office/officeart/2005/8/layout/target3"/>
    <dgm:cxn modelId="{D0CCA7D8-7743-4AF7-AE1C-8CE21CCFB2E9}" type="presParOf" srcId="{80ED210B-50D9-4202-8EAC-F7AFC1EF7F80}" destId="{2E4C3381-EE17-44C7-A3CB-A93B6B3F7648}" srcOrd="4" destOrd="0" presId="urn:microsoft.com/office/officeart/2005/8/layout/target3"/>
    <dgm:cxn modelId="{41D192E9-8FE8-420F-97DF-EA1B9BB3D81C}" type="presParOf" srcId="{80ED210B-50D9-4202-8EAC-F7AFC1EF7F80}" destId="{C4B015A9-9E36-4824-AA04-0B9255A9942D}" srcOrd="5" destOrd="0" presId="urn:microsoft.com/office/officeart/2005/8/layout/target3"/>
    <dgm:cxn modelId="{76C8F656-9E10-4712-9ACD-DFBFF01E90ED}" type="presParOf" srcId="{80ED210B-50D9-4202-8EAC-F7AFC1EF7F80}" destId="{FB6A72BE-CB24-4650-BB56-CF28E3899F96}" srcOrd="6" destOrd="0" presId="urn:microsoft.com/office/officeart/2005/8/layout/target3"/>
    <dgm:cxn modelId="{ED024C4C-2844-4C93-8B0B-1892FC272D2D}" type="presParOf" srcId="{80ED210B-50D9-4202-8EAC-F7AFC1EF7F80}" destId="{C24C93F7-3A26-4B4B-8ED2-682EFC3F8283}" srcOrd="7" destOrd="0" presId="urn:microsoft.com/office/officeart/2005/8/layout/target3"/>
    <dgm:cxn modelId="{A5562E9F-E7EF-4E29-9777-14149048F3C5}" type="presParOf" srcId="{80ED210B-50D9-4202-8EAC-F7AFC1EF7F80}" destId="{6EE0075F-88BB-42C0-8155-D2D1DA3FD472}" srcOrd="8" destOrd="0" presId="urn:microsoft.com/office/officeart/2005/8/layout/target3"/>
    <dgm:cxn modelId="{52E10F51-D35D-44F1-870A-0483CEF15074}" type="presParOf" srcId="{80ED210B-50D9-4202-8EAC-F7AFC1EF7F80}" destId="{1FE3081E-CB2C-4100-9EFA-668514BB3943}" srcOrd="9" destOrd="0" presId="urn:microsoft.com/office/officeart/2005/8/layout/target3"/>
    <dgm:cxn modelId="{A48B02AB-7934-4911-9DAC-596485F91C23}" type="presParOf" srcId="{80ED210B-50D9-4202-8EAC-F7AFC1EF7F80}" destId="{68013A4B-DFB9-4B2F-874E-ECD66CFFC845}" srcOrd="10" destOrd="0" presId="urn:microsoft.com/office/officeart/2005/8/layout/target3"/>
    <dgm:cxn modelId="{19B6CB25-AE27-42CA-B7C8-88879ABD1CB6}" type="presParOf" srcId="{80ED210B-50D9-4202-8EAC-F7AFC1EF7F80}" destId="{BA3B7436-695F-4931-8B00-5030DBD29910}" srcOrd="11" destOrd="0" presId="urn:microsoft.com/office/officeart/2005/8/layout/target3"/>
    <dgm:cxn modelId="{EA0A2493-4547-43AB-AD97-3FF6B929FE9D}" type="presParOf" srcId="{80ED210B-50D9-4202-8EAC-F7AFC1EF7F80}" destId="{167A03CE-08C2-498E-85BA-2F1F851A890B}" srcOrd="12" destOrd="0" presId="urn:microsoft.com/office/officeart/2005/8/layout/target3"/>
    <dgm:cxn modelId="{30D184B8-F9C6-4C54-88B0-547074C0AA53}" type="presParOf" srcId="{80ED210B-50D9-4202-8EAC-F7AFC1EF7F80}" destId="{7BAF74B5-13EC-4DFC-9AE6-FC8178696C1D}" srcOrd="13" destOrd="0" presId="urn:microsoft.com/office/officeart/2005/8/layout/target3"/>
    <dgm:cxn modelId="{8180A289-DE72-4F8D-912D-63294AD71D15}" type="presParOf" srcId="{80ED210B-50D9-4202-8EAC-F7AFC1EF7F80}" destId="{18F005CD-AF52-430B-90D8-E2F5E5A7F163}" srcOrd="14" destOrd="0" presId="urn:microsoft.com/office/officeart/2005/8/layout/target3"/>
    <dgm:cxn modelId="{86CCAA78-883D-49B0-AA6D-77E40A414788}" type="presParOf" srcId="{80ED210B-50D9-4202-8EAC-F7AFC1EF7F80}" destId="{C10D6875-F25D-40B4-BC34-A5F636EDC6BC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42DF4-19AB-482E-B366-F9154D16DCE0}">
      <dsp:nvSpPr>
        <dsp:cNvPr id="0" name=""/>
        <dsp:cNvSpPr/>
      </dsp:nvSpPr>
      <dsp:spPr>
        <a:xfrm>
          <a:off x="-12700" y="-38101"/>
          <a:ext cx="4425243" cy="44252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8E4289-14EF-40BA-900D-A17E24E00852}">
      <dsp:nvSpPr>
        <dsp:cNvPr id="0" name=""/>
        <dsp:cNvSpPr/>
      </dsp:nvSpPr>
      <dsp:spPr>
        <a:xfrm>
          <a:off x="2212621" y="0"/>
          <a:ext cx="6736647" cy="4425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75000"/>
                </a:schemeClr>
              </a:solidFill>
            </a:rPr>
            <a:t>для улучшения состояния двора необходимо</a:t>
          </a:r>
          <a:r>
            <a:rPr lang="ru-RU" sz="1900" b="1" kern="1200" dirty="0" smtClean="0"/>
            <a:t>: организовать  жителей окрестных домов для проведения регулярных субботников</a:t>
          </a:r>
          <a:endParaRPr lang="ru-RU" sz="1900" b="1" kern="1200" dirty="0"/>
        </a:p>
      </dsp:txBody>
      <dsp:txXfrm>
        <a:off x="2212621" y="0"/>
        <a:ext cx="6736647" cy="940364"/>
      </dsp:txXfrm>
    </dsp:sp>
    <dsp:sp modelId="{2E4C3381-EE17-44C7-A3CB-A93B6B3F7648}">
      <dsp:nvSpPr>
        <dsp:cNvPr id="0" name=""/>
        <dsp:cNvSpPr/>
      </dsp:nvSpPr>
      <dsp:spPr>
        <a:xfrm>
          <a:off x="466521" y="127560"/>
          <a:ext cx="3263616" cy="32636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157826"/>
                <a:satOff val="-6190"/>
                <a:lumOff val="9892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157826"/>
                <a:satOff val="-6190"/>
                <a:lumOff val="98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015A9-9E36-4824-AA04-0B9255A9942D}">
      <dsp:nvSpPr>
        <dsp:cNvPr id="0" name=""/>
        <dsp:cNvSpPr/>
      </dsp:nvSpPr>
      <dsp:spPr>
        <a:xfrm>
          <a:off x="2212621" y="940364"/>
          <a:ext cx="6736647" cy="3263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157826"/>
              <a:satOff val="-6190"/>
              <a:lumOff val="98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бережного отношения, как взрослых, так и детей к природе</a:t>
          </a:r>
          <a:endParaRPr lang="ru-RU" sz="1900" b="1" kern="1200" dirty="0"/>
        </a:p>
      </dsp:txBody>
      <dsp:txXfrm>
        <a:off x="2212621" y="940364"/>
        <a:ext cx="6736647" cy="940364"/>
      </dsp:txXfrm>
    </dsp:sp>
    <dsp:sp modelId="{C24C93F7-3A26-4B4B-8ED2-682EFC3F8283}">
      <dsp:nvSpPr>
        <dsp:cNvPr id="0" name=""/>
        <dsp:cNvSpPr/>
      </dsp:nvSpPr>
      <dsp:spPr>
        <a:xfrm>
          <a:off x="882229" y="864731"/>
          <a:ext cx="2101990" cy="21019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315652"/>
                <a:satOff val="-12380"/>
                <a:lumOff val="19785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315652"/>
                <a:satOff val="-12380"/>
                <a:lumOff val="1978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E0075F-88BB-42C0-8155-D2D1DA3FD472}">
      <dsp:nvSpPr>
        <dsp:cNvPr id="0" name=""/>
        <dsp:cNvSpPr/>
      </dsp:nvSpPr>
      <dsp:spPr>
        <a:xfrm>
          <a:off x="2212621" y="1880728"/>
          <a:ext cx="6736647" cy="2101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315652"/>
              <a:satOff val="-12380"/>
              <a:lumOff val="197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выброс мусора только в строго отведенных местах, выгул собак вне территории двора (на специально отведенной площадке)</a:t>
          </a:r>
          <a:endParaRPr lang="ru-RU" sz="1900" b="1" kern="1200" dirty="0"/>
        </a:p>
      </dsp:txBody>
      <dsp:txXfrm>
        <a:off x="2212621" y="1880728"/>
        <a:ext cx="6736647" cy="940364"/>
      </dsp:txXfrm>
    </dsp:sp>
    <dsp:sp modelId="{68013A4B-DFB9-4B2F-874E-ECD66CFFC845}">
      <dsp:nvSpPr>
        <dsp:cNvPr id="0" name=""/>
        <dsp:cNvSpPr/>
      </dsp:nvSpPr>
      <dsp:spPr>
        <a:xfrm>
          <a:off x="1310643" y="1411392"/>
          <a:ext cx="940364" cy="9403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473478"/>
                <a:satOff val="-18570"/>
                <a:lumOff val="29677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473478"/>
                <a:satOff val="-18570"/>
                <a:lumOff val="296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3B7436-695F-4931-8B00-5030DBD29910}">
      <dsp:nvSpPr>
        <dsp:cNvPr id="0" name=""/>
        <dsp:cNvSpPr/>
      </dsp:nvSpPr>
      <dsp:spPr>
        <a:xfrm>
          <a:off x="2212621" y="2821092"/>
          <a:ext cx="6736647" cy="940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473478"/>
              <a:satOff val="-18570"/>
              <a:lumOff val="296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парковка автомобилей в строго отведенных местах</a:t>
          </a:r>
          <a:endParaRPr lang="ru-RU" sz="1900" b="1" kern="1200" dirty="0"/>
        </a:p>
      </dsp:txBody>
      <dsp:txXfrm>
        <a:off x="2212621" y="2821092"/>
        <a:ext cx="6736647" cy="940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9F4B-AF2D-4FEF-931A-DEC307914CA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75DD6-6688-4547-BA1D-D973D2A49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04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53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124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48626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92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54463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788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060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985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929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702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668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91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542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877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368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14.10.2021</a:t>
            </a:r>
          </a:p>
        </p:txBody>
      </p:sp>
    </p:spTree>
    <p:extLst>
      <p:ext uri="{BB962C8B-B14F-4D97-AF65-F5344CB8AC3E}">
        <p14:creationId xmlns="" xmlns:p14="http://schemas.microsoft.com/office/powerpoint/2010/main" val="1530619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14.10.2021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Заместитель директора по УПР Чернышова Н.К.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602BC6-2C0A-4E5F-9821-3459F3E72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3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8" name="chimes.wav"/>
          </p:stSnd>
        </p:sndAc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DCA5D6-1498-418D-B47D-99B6374B0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340568"/>
          </a:xfrm>
        </p:spPr>
        <p:txBody>
          <a:bodyPr/>
          <a:lstStyle/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проект: ЭКОЛОГИЯ ДВОРА</a:t>
            </a:r>
            <a:endParaRPr lang="ru-RU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1C75E0C-6DAA-4D88-A7F4-A28B3ABBF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студент группы 122 ЧС </a:t>
            </a:r>
            <a:r>
              <a:rPr lang="ru-RU" dirty="0" err="1" smtClean="0"/>
              <a:t>Ёров</a:t>
            </a:r>
            <a:r>
              <a:rPr lang="ru-RU" dirty="0" smtClean="0"/>
              <a:t> </a:t>
            </a:r>
            <a:r>
              <a:rPr lang="ru-RU" dirty="0" err="1" smtClean="0"/>
              <a:t>Абдулло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Проверил: преподаватель </a:t>
            </a:r>
            <a:r>
              <a:rPr lang="ru-RU" dirty="0" err="1" smtClean="0"/>
              <a:t>Чернышова</a:t>
            </a:r>
            <a:r>
              <a:rPr lang="ru-RU" dirty="0" smtClean="0"/>
              <a:t> Н.К.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599DAE-5D9F-418F-9B15-EF111AC2D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" y="305266"/>
            <a:ext cx="1871133" cy="187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70692EAE-3EDC-4EFD-A6F2-201666CD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2023г..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255B538E-E94D-4AA8-AA8D-3DBD0770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Чернышова</a:t>
            </a:r>
            <a:r>
              <a:rPr lang="ru-RU" dirty="0" smtClean="0"/>
              <a:t> Н.К.  Студент группы </a:t>
            </a:r>
            <a:r>
              <a:rPr lang="ru-RU" dirty="0" smtClean="0"/>
              <a:t>222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519C893A-8AA8-4485-AC6C-3C22C911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58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4000"/>
    </mc:Choice>
    <mc:Fallback>
      <p:transition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66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экологическое обследование близ расположенных к колледжу дворов для оценки их состояния.</a:t>
            </a:r>
            <a:b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темы 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заключается в том, что современная экологическая ситуация претерпевает большие изменения, это касается как крупных стран и городов, так и маленьких участков нашей планеты. Экологические изменения не в лучшую сторону происходят и там, где я живу, в моем городе, в моем дворе. Для меня эта проблема занимает далеко не последнее место, поэтому мне важно определить, оценить и по возможности исправить экологическую ситуацию в исследуемом дворе (</a:t>
            </a:r>
            <a:r>
              <a:rPr lang="ru-RU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дворе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где живут мои родные).</a:t>
            </a:r>
            <a:endParaRPr lang="ru-RU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99C846D-1801-4470-B557-89072AE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Чернышова</a:t>
            </a:r>
            <a:r>
              <a:rPr lang="ru-RU" dirty="0" smtClean="0"/>
              <a:t> Н.К.  Студент </a:t>
            </a:r>
            <a:r>
              <a:rPr lang="ru-RU" dirty="0" smtClean="0"/>
              <a:t>группы </a:t>
            </a:r>
            <a:r>
              <a:rPr lang="ru-RU" dirty="0" smtClean="0"/>
              <a:t>2</a:t>
            </a:r>
            <a:r>
              <a:rPr lang="ru-RU" dirty="0" smtClean="0"/>
              <a:t>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7235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2000">
        <p15:prstTrans prst="peelOff"/>
      </p:transition>
    </mc:Choice>
    <mc:Fallback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66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значение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0BF3B7-7D14-4C60-BDBB-1D35282BA980}"/>
              </a:ext>
            </a:extLst>
          </p:cNvPr>
          <p:cNvSpPr txBox="1"/>
          <p:nvPr/>
        </p:nvSpPr>
        <p:spPr>
          <a:xfrm>
            <a:off x="677334" y="1095022"/>
            <a:ext cx="85966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улучшения состояния исследуемого двора я попробую организовать жителей окрестных домов для проведения регулярных субботников, бережного отношения, как взрослых, так и детей  к природе, выброс мусора только в строго определенных местах, выгул собак вне территории двора, парковка автомобилей в строго отведенных местах.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исследования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1.Выйти на объект и изучить его.</a:t>
            </a: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2.Сделать несколько фотографий данной местности.</a:t>
            </a: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3.Провести анкетирование среди населения.</a:t>
            </a: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4.Разработать предложения по решению экологических, утилитарно-практических и художественно-эстетических задач.</a:t>
            </a:r>
          </a:p>
          <a:p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1128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2000">
        <p15:prstTrans prst="peelOff"/>
      </p:transition>
    </mc:Choice>
    <mc:Fallback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667"/>
          </a:xfrm>
        </p:spPr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99C846D-1801-4470-B557-89072AE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Чернышова</a:t>
            </a:r>
            <a:r>
              <a:rPr lang="ru-RU" dirty="0" smtClean="0"/>
              <a:t> Н.К.  Студент группы </a:t>
            </a:r>
            <a:r>
              <a:rPr lang="ru-RU" dirty="0" smtClean="0"/>
              <a:t>222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D1F5DB-8BB5-49E2-9E39-ED1AE9534B67}"/>
              </a:ext>
            </a:extLst>
          </p:cNvPr>
          <p:cNvSpPr txBox="1"/>
          <p:nvPr/>
        </p:nvSpPr>
        <p:spPr>
          <a:xfrm>
            <a:off x="486834" y="1281124"/>
            <a:ext cx="7018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1.Экологическое воспитание детей и подростков. Формирование престижа «экологического» поведения.</a:t>
            </a:r>
            <a:endParaRPr 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стоянок автомобилей в строго отведенных местах, и ограничение движения транспорта во дворах</a:t>
            </a:r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Запрет стоянки во дворах автомобилей с работающим двигателем.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4.Изоляция детских площадок во дворах от стоянок машин с помощью зеленых насаждений (деревьев, кустарников)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ello_html_m3a309d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7" y="863600"/>
            <a:ext cx="3954463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4587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7000">
        <p15:prstTrans prst="peelOff"/>
      </p:transition>
    </mc:Choice>
    <mc:Fallback>
      <p:transition spd="slow" advClick="0" advTm="1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6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состояние исследуемого двора: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0BF3B7-7D14-4C60-BDBB-1D35282BA980}"/>
              </a:ext>
            </a:extLst>
          </p:cNvPr>
          <p:cNvSpPr txBox="1"/>
          <p:nvPr/>
        </p:nvSpPr>
        <p:spPr>
          <a:xfrm>
            <a:off x="673100" y="1676399"/>
            <a:ext cx="6698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оценки экологического состояния двора был выбран метод, основанный на визуальном наблюдении</a:t>
            </a:r>
            <a:r>
              <a:rPr lang="ru-RU" sz="2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Выбран исследуемый двор ,где живут мои родные по улице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Берендеевской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экологической культуры, конфликт между автомобилем и человеком (стихийная парковка)</a:t>
            </a:r>
            <a:r>
              <a:rPr lang="ru-RU" sz="2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Несоответствие требованиям площадок для выгула домашних животных и бытовых отходов.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1" y="6083300"/>
            <a:ext cx="1868672" cy="323187"/>
          </a:xfrm>
        </p:spPr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99C846D-1801-4470-B557-89072AE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smtClean="0"/>
              <a:t>Чернышова Н.К.  Студент группы </a:t>
            </a:r>
            <a:r>
              <a:rPr lang="ru-RU" dirty="0" smtClean="0"/>
              <a:t>222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 descr="hello_html_m594852e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2301" y="368300"/>
            <a:ext cx="2933699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ello_html_m65fab25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0" y="2616200"/>
            <a:ext cx="2641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ello_html_m46cb24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4060" y="4543508"/>
            <a:ext cx="2899079" cy="17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32450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2000">
        <p15:prstTrans prst="peelOff"/>
      </p:transition>
    </mc:Choice>
    <mc:Fallback>
      <p:transition spd="slow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3" y="386643"/>
            <a:ext cx="8596668" cy="136595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работы: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99C846D-1801-4470-B557-89072AE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smtClean="0"/>
              <a:t>Чернышова Н.К.  Студент группы </a:t>
            </a:r>
            <a:r>
              <a:rPr lang="ru-RU" dirty="0" smtClean="0"/>
              <a:t>222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7A9368-71A4-4D75-82A6-4F3A08EA5D4F}"/>
              </a:ext>
            </a:extLst>
          </p:cNvPr>
          <p:cNvSpPr txBox="1"/>
          <p:nvPr/>
        </p:nvSpPr>
        <p:spPr>
          <a:xfrm>
            <a:off x="677333" y="1625599"/>
            <a:ext cx="9110134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Обследование показало, что с точки зрения экологии исследуемому двору можно поставить удовлетворительно. </a:t>
            </a:r>
            <a:endParaRPr 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увеличить площадь зеленых насаждений.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места для выгула домашних животных, повышать культуру их содержания.</a:t>
            </a:r>
            <a:endParaRPr 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hello_html_m45f31d5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934" y="3885316"/>
            <a:ext cx="3217131" cy="193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2868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4000">
        <p15:prstTrans prst="peelOff"/>
      </p:transition>
    </mc:Choice>
    <mc:Fallback>
      <p:transition spd="slow" advClick="0" advTm="1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57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работы: 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99C846D-1801-4470-B557-89072AE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Чернышова</a:t>
            </a:r>
            <a:r>
              <a:rPr lang="ru-RU" dirty="0" smtClean="0"/>
              <a:t> Н.К.  Студент группы </a:t>
            </a:r>
            <a:r>
              <a:rPr lang="ru-RU" dirty="0" smtClean="0"/>
              <a:t>222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7A9368-71A4-4D75-82A6-4F3A08EA5D4F}"/>
              </a:ext>
            </a:extLst>
          </p:cNvPr>
          <p:cNvSpPr txBox="1"/>
          <p:nvPr/>
        </p:nvSpPr>
        <p:spPr>
          <a:xfrm>
            <a:off x="677334" y="1538352"/>
            <a:ext cx="5023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Решать проблему с парковкой машин (стремиться к выносу машин за пределы двора).</a:t>
            </a:r>
            <a:endParaRPr lang="ru-RU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мероприятия по устранению неполадок во дворах.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hello_html_6dbeeca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1" y="2768600"/>
            <a:ext cx="4229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2710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3000">
        <p15:prstTrans prst="peelOff"/>
      </p:transition>
    </mc:Choice>
    <mc:Fallback>
      <p:transition spd="slow" advClick="0" advTm="1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537C3-D6C6-4429-AE3D-D5F6909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19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результата работы можно сделать вывод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14852E9-25E9-44F5-9B84-E96CF5B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99C846D-1801-4470-B557-89072AE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Чернышова</a:t>
            </a:r>
            <a:r>
              <a:rPr lang="ru-RU" dirty="0" smtClean="0"/>
              <a:t> Н.К.  Студент группы </a:t>
            </a:r>
            <a:r>
              <a:rPr lang="ru-RU" dirty="0" smtClean="0"/>
              <a:t>222 </a:t>
            </a:r>
            <a:r>
              <a:rPr lang="ru-RU" dirty="0" smtClean="0"/>
              <a:t>ЧС </a:t>
            </a:r>
            <a:r>
              <a:rPr lang="ru-RU" dirty="0" err="1" smtClean="0"/>
              <a:t>Пухаев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4DB5DE22-D560-438C-933C-A1ED82E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BC6-2C0A-4E5F-9821-3459F3E72DD7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7AE41750-544D-4F61-9BB1-41DCDA1FADC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29819922"/>
              </p:ext>
            </p:extLst>
          </p:nvPr>
        </p:nvGraphicFramePr>
        <p:xfrm>
          <a:off x="804330" y="1501422"/>
          <a:ext cx="8949269" cy="442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267227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3000">
        <p15:prstTrans prst="peelOff"/>
      </p:transition>
    </mc:Choice>
    <mc:Fallback>
      <p:transition spd="slow" advClick="0" advTm="13000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585858"/>
      </a:dk1>
      <a:lt1>
        <a:sysClr val="window" lastClr="FCFCFC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455</Words>
  <Application>Microsoft Office PowerPoint</Application>
  <PresentationFormat>Произвольный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Индивидуальный проект: ЭКОЛОГИЯ ДВОРА</vt:lpstr>
      <vt:lpstr> Цель работы: экологическое обследование близ расположенных к колледжу дворов для оценки их состояния. Актуальность темы исследования заключается в том, что современная экологическая ситуация претерпевает большие изменения, это касается как крупных стран и городов, так и маленьких участков нашей планеты. Экологические изменения не в лучшую сторону происходят и там, где я живу, в моем городе, в моем дворе. Для меня эта проблема занимает далеко не последнее место, поэтому мне важно определить, оценить и по возможности исправить экологическую ситуацию в исследуемом дворе (дворе, где живут мои родные).</vt:lpstr>
      <vt:lpstr>Практическое значение – </vt:lpstr>
      <vt:lpstr>Ожидаемые результаты: </vt:lpstr>
      <vt:lpstr>Экологическое состояние исследуемого двора: </vt:lpstr>
      <vt:lpstr>Результаты работы: </vt:lpstr>
      <vt:lpstr>Результаты работы: </vt:lpstr>
      <vt:lpstr>Исходя из результата работы можно сделать 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Дуальное обучение: слияние традиций и инноваций</dc:title>
  <dc:creator>Алексей Трунов</dc:creator>
  <cp:lastModifiedBy>Человек</cp:lastModifiedBy>
  <cp:revision>22</cp:revision>
  <dcterms:created xsi:type="dcterms:W3CDTF">2021-10-14T10:40:01Z</dcterms:created>
  <dcterms:modified xsi:type="dcterms:W3CDTF">2023-11-01T04:40:39Z</dcterms:modified>
</cp:coreProperties>
</file>