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56" r:id="rId6"/>
    <p:sldId id="267" r:id="rId7"/>
    <p:sldId id="268" r:id="rId8"/>
    <p:sldId id="269" r:id="rId9"/>
    <p:sldId id="257" r:id="rId10"/>
    <p:sldId id="270" r:id="rId11"/>
    <p:sldId id="271" r:id="rId12"/>
    <p:sldId id="260" r:id="rId13"/>
    <p:sldId id="261" r:id="rId14"/>
    <p:sldId id="272" r:id="rId15"/>
    <p:sldId id="273" r:id="rId16"/>
    <p:sldId id="274" r:id="rId17"/>
    <p:sldId id="275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67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1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2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16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5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80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5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06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6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0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6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7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1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8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3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6143-F7A3-403F-AB2D-FCF51FF5D7E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FF5CF3-878D-48D3-98D1-10482BFF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5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Вероятность и статистика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323322"/>
            <a:ext cx="7945050" cy="358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7 класс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54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Среднее арифметическое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89" y="1485608"/>
            <a:ext cx="9765559" cy="1621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88" y="3343031"/>
            <a:ext cx="9765559" cy="1287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5688" y="5029201"/>
            <a:ext cx="10633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Где применяют показатель среднего арифметического?</a:t>
            </a:r>
          </a:p>
          <a:p>
            <a:r>
              <a:rPr lang="ru-RU" sz="2800" dirty="0" smtClean="0"/>
              <a:t>Приведите примеры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00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137" y="166910"/>
            <a:ext cx="8911687" cy="1280890"/>
          </a:xfrm>
        </p:spPr>
        <p:txBody>
          <a:bodyPr/>
          <a:lstStyle/>
          <a:p>
            <a:r>
              <a:rPr lang="ru-RU" dirty="0" smtClean="0"/>
              <a:t>Среднее арифметическое. Решение задач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70" y="1389920"/>
            <a:ext cx="9734550" cy="704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65" y="2186495"/>
            <a:ext cx="10639425" cy="1057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465" y="3317780"/>
            <a:ext cx="10639425" cy="666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465" y="4058540"/>
            <a:ext cx="10591800" cy="1400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269" y="5532725"/>
            <a:ext cx="9070306" cy="10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36513B3-4ECA-410B-A2A8-7F444CE34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" y="1291442"/>
            <a:ext cx="11341360" cy="4669971"/>
          </a:xfrm>
        </p:spPr>
      </p:pic>
      <p:sp>
        <p:nvSpPr>
          <p:cNvPr id="2" name="TextBox 1"/>
          <p:cNvSpPr txBox="1"/>
          <p:nvPr/>
        </p:nvSpPr>
        <p:spPr>
          <a:xfrm>
            <a:off x="1782147" y="326571"/>
            <a:ext cx="513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Дополнительно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1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358119-1023-487B-8686-D4C3AFD0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153" y="1496381"/>
            <a:ext cx="6619519" cy="49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2. Среднее </a:t>
            </a:r>
            <a:r>
              <a:rPr lang="ru-RU" dirty="0" smtClean="0"/>
              <a:t>арифметическое в табличном процессоре </a:t>
            </a:r>
            <a:r>
              <a:rPr lang="en-US" dirty="0" smtClean="0"/>
              <a:t>Excel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06" y="2753453"/>
            <a:ext cx="10121706" cy="24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427" y="465489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Среднее арифметическое Компьютерный практикум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2" y="3092888"/>
            <a:ext cx="8929058" cy="3463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122" y="1819469"/>
            <a:ext cx="8589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Включите компьютер;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папке Рабочая найдите файл «Среднее арифметическое»;</a:t>
            </a:r>
          </a:p>
          <a:p>
            <a:pPr marL="342900" indent="-342900">
              <a:buAutoNum type="arabicPeriod"/>
            </a:pPr>
            <a:r>
              <a:rPr lang="ru-RU" dirty="0" smtClean="0"/>
              <a:t>Скопируйте его и вставьте в свою папку;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Откройте файл и используя функцию </a:t>
            </a:r>
            <a:r>
              <a:rPr lang="ru-RU" dirty="0" err="1" smtClean="0"/>
              <a:t>Срзнач</a:t>
            </a:r>
            <a:r>
              <a:rPr lang="ru-RU" dirty="0" smtClean="0"/>
              <a:t>(), ответьте на вопросы.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4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427" y="465489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Среднее арифметическое Компьютерный практикум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05" y="2410208"/>
            <a:ext cx="8989949" cy="4079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4427" y="1847461"/>
            <a:ext cx="454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Выполните самостоятельно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08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табличном процессоре создать таблицу со своими оценками по предметам, найти среднее арифметическое по каждому предмету, сделать вывод.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0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89657-CA39-4011-94A1-1CBF9EAD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Презентация создана на основе учебного пособия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705FBA-BFD7-4A74-9E89-28A2CE795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Теория вероятностей и статистика / </a:t>
            </a:r>
            <a:r>
              <a:rPr lang="ru-RU" dirty="0" smtClean="0"/>
              <a:t>И</a:t>
            </a:r>
            <a:r>
              <a:rPr lang="ru-RU" dirty="0"/>
              <a:t>. Р. Высоцкий, И. В. Ященко. — М.: </a:t>
            </a:r>
            <a:r>
              <a:rPr lang="ru-RU" dirty="0" smtClean="0"/>
              <a:t>Москва, из-во Просвещение, 2023 г. Эл. версия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1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/>
          </p:cNvSpPr>
          <p:nvPr>
            <p:ph type="title"/>
          </p:nvPr>
        </p:nvSpPr>
        <p:spPr>
          <a:xfrm>
            <a:off x="2279650" y="1"/>
            <a:ext cx="7924800" cy="1844675"/>
          </a:xfrm>
          <a:noFill/>
          <a:ln>
            <a:miter lim="800000"/>
          </a:ln>
        </p:spPr>
        <p:txBody>
          <a:bodyPr vert="horz" wrap="square" lIns="91440" tIns="45720" rIns="91440" bIns="45720" rtlCol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600" b="1" i="0" u="none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eaLnBrk="1" hangingPunct="1"/>
            <a:r>
              <a:rPr lang="ru-RU" altLang="ru-RU" sz="4000"/>
              <a:t>Описательная статистика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2362201" y="2362201"/>
            <a:ext cx="7693025" cy="3724275"/>
          </a:xfrm>
          <a:noFill/>
          <a:ln>
            <a:miter lim="800000"/>
          </a:ln>
        </p:spPr>
        <p:txBody>
          <a:bodyPr vert="horz" wrap="square" lIns="91440" tIns="45720" rIns="91440" bIns="45720" rtlCol="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0" lang="ru-RU" altLang="en-US" sz="28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–"/>
              <a:defRPr kumimoji="0" lang="ru-RU" altLang="en-US" sz="18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0" lang="ru-RU" altLang="en-US" sz="18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lang="ru-RU" altLang="en-US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lang="ru-RU" altLang="en-US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lang="ru-RU" altLang="en-US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lang="ru-RU" altLang="en-US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/>
            <a:r>
              <a:rPr lang="ru-RU" altLang="ru-RU" dirty="0"/>
              <a:t>Объем.</a:t>
            </a:r>
          </a:p>
          <a:p>
            <a:pPr eaLnBrk="1" hangingPunct="1"/>
            <a:r>
              <a:rPr lang="ru-RU" altLang="ru-RU" dirty="0" smtClean="0"/>
              <a:t>Среднее </a:t>
            </a:r>
            <a:r>
              <a:rPr lang="ru-RU" altLang="ru-RU" dirty="0"/>
              <a:t>арифметическое</a:t>
            </a:r>
          </a:p>
          <a:p>
            <a:pPr lvl="0" eaLnBrk="1" hangingPunct="1"/>
            <a:r>
              <a:rPr lang="ru-RU" altLang="ru-RU" dirty="0" smtClean="0"/>
              <a:t>Наибольшее </a:t>
            </a:r>
            <a:r>
              <a:rPr lang="ru-RU" altLang="ru-RU" dirty="0"/>
              <a:t>и наименьшее значение.</a:t>
            </a:r>
          </a:p>
          <a:p>
            <a:pPr lvl="0" eaLnBrk="1" hangingPunct="1"/>
            <a:r>
              <a:rPr lang="ru-RU" altLang="ru-RU" dirty="0"/>
              <a:t>Размах.</a:t>
            </a:r>
          </a:p>
          <a:p>
            <a:pPr lvl="0" eaLnBrk="1" hangingPunct="1"/>
            <a:r>
              <a:rPr lang="ru-RU" altLang="ru-RU" dirty="0"/>
              <a:t>Мода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40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279650" y="115889"/>
            <a:ext cx="7924800" cy="720725"/>
          </a:xfrm>
          <a:noFill/>
          <a:ln>
            <a:miter lim="800000"/>
          </a:ln>
        </p:spPr>
        <p:txBody>
          <a:bodyPr vert="horz" wrap="square" lIns="91440" tIns="45720" rIns="91440" bIns="45720" rtlCol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600" b="1" i="0" u="none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algn="ctr"/>
            <a:r>
              <a:rPr lang="ru-RU" altLang="ru-RU"/>
              <a:t>Числовой набор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2063750" y="1196975"/>
            <a:ext cx="9086332" cy="259238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4400" kern="0" dirty="0">
                <a:solidFill>
                  <a:schemeClr val="tx1"/>
                </a:solidFill>
              </a:rPr>
              <a:t>   </a:t>
            </a:r>
            <a:r>
              <a:rPr lang="ru-RU" sz="3200" kern="0" dirty="0">
                <a:solidFill>
                  <a:srgbClr val="FF0000"/>
                </a:solidFill>
              </a:rPr>
              <a:t>Числовой набор </a:t>
            </a:r>
            <a:r>
              <a:rPr lang="ru-RU" sz="3200" kern="0" dirty="0">
                <a:solidFill>
                  <a:schemeClr val="tx1"/>
                </a:solidFill>
              </a:rPr>
              <a:t>— это неупорядоченная коллекция данных. В таблице дан рост игроков футбольной команды.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46084" name="Рисунок 3"/>
          <p:cNvPicPr>
            <a:picLocks noChangeAspect="1"/>
          </p:cNvPicPr>
          <p:nvPr/>
        </p:nvPicPr>
        <p:blipFill>
          <a:blip r:embed="rId2"/>
          <a:srcRect l="24372" t="31026" r="3635" b="55384"/>
          <a:stretch>
            <a:fillRect/>
          </a:stretch>
        </p:blipFill>
        <p:spPr>
          <a:xfrm>
            <a:off x="2753600" y="4065749"/>
            <a:ext cx="7995265" cy="158860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3087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495550" y="44451"/>
            <a:ext cx="7924800" cy="792163"/>
          </a:xfrm>
          <a:noFill/>
          <a:ln>
            <a:miter lim="800000"/>
          </a:ln>
        </p:spPr>
        <p:txBody>
          <a:bodyPr vert="horz" wrap="square" lIns="91440" tIns="45720" rIns="91440" bIns="45720" rtlCol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600" b="1" i="0" u="none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 altLang="ru-RU"/>
              <a:t>Объем числового ряда </a:t>
            </a:r>
            <a:r>
              <a:rPr lang="ru-RU" altLang="ru-RU">
                <a:solidFill>
                  <a:srgbClr val="FF0000"/>
                </a:solidFill>
              </a:rPr>
              <a:t>(</a:t>
            </a:r>
            <a:r>
              <a:rPr lang="en-US" altLang="ru-RU">
                <a:solidFill>
                  <a:srgbClr val="FF0000"/>
                </a:solidFill>
              </a:rPr>
              <a:t>V</a:t>
            </a:r>
            <a:r>
              <a:rPr lang="ru-RU" altLang="ru-RU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1838326" y="1100138"/>
            <a:ext cx="8505825" cy="2184400"/>
          </a:xfrm>
          <a:noFill/>
          <a:ln>
            <a:miter lim="800000"/>
          </a:ln>
        </p:spPr>
        <p:txBody>
          <a:bodyPr vert="horz" wrap="square" lIns="91440" tIns="45720" rIns="91440" bIns="45720" rtlCol="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0" lang="ru-RU" altLang="en-US" sz="28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–"/>
              <a:defRPr kumimoji="0" lang="ru-RU" altLang="en-US" sz="18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0" lang="ru-RU" altLang="en-US" sz="18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lang="ru-RU" altLang="en-US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lang="ru-RU" altLang="en-US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lang="ru-RU" altLang="en-US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lang="ru-RU" altLang="en-US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altLang="ru-RU" sz="3600" b="1"/>
              <a:t>Объем  - </a:t>
            </a:r>
            <a:r>
              <a:rPr lang="ru-RU" altLang="ru-RU" sz="3600"/>
              <a:t>это количество элементов в нем</a:t>
            </a:r>
          </a:p>
        </p:txBody>
      </p:sp>
      <p:pic>
        <p:nvPicPr>
          <p:cNvPr id="47108" name="Рисунок 5"/>
          <p:cNvPicPr>
            <a:picLocks noChangeAspect="1"/>
          </p:cNvPicPr>
          <p:nvPr/>
        </p:nvPicPr>
        <p:blipFill>
          <a:blip r:embed="rId2"/>
          <a:srcRect l="24372" t="31026" r="3635" b="55384"/>
          <a:stretch>
            <a:fillRect/>
          </a:stretch>
        </p:blipFill>
        <p:spPr>
          <a:xfrm>
            <a:off x="2210806" y="3481779"/>
            <a:ext cx="7898048" cy="15101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018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A71F19-34B4-4429-9F0A-C89D8BD1F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891074"/>
            <a:ext cx="8915399" cy="2262781"/>
          </a:xfrm>
        </p:spPr>
        <p:txBody>
          <a:bodyPr/>
          <a:lstStyle/>
          <a:p>
            <a:r>
              <a:rPr lang="ru-RU" altLang="ru-RU" sz="6000" dirty="0"/>
              <a:t>Среднее арифметическое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Среднее арифметическое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041" y="1988975"/>
            <a:ext cx="6055880" cy="38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9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Среднее арифметическое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2534" y="1391817"/>
            <a:ext cx="4873415" cy="3114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5" y="1793032"/>
            <a:ext cx="5961722" cy="2573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820" y="5168442"/>
            <a:ext cx="9650792" cy="7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Среднее арифметическое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539" y="1686105"/>
            <a:ext cx="9650792" cy="734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93" y="2778863"/>
            <a:ext cx="10477627" cy="1407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93" y="4713704"/>
            <a:ext cx="10477627" cy="12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35" y="1368765"/>
            <a:ext cx="9899907" cy="6521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02D85A-A0D4-4082-B584-227C2E99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643" y="460365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Среднее </a:t>
            </a:r>
            <a:r>
              <a:rPr lang="ru-RU" dirty="0" smtClean="0"/>
              <a:t>арифметическое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035" y="2166316"/>
            <a:ext cx="9889344" cy="1134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035" y="3445823"/>
            <a:ext cx="9899907" cy="2377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160" y="6083559"/>
            <a:ext cx="551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физике эту точку называют – </a:t>
            </a:r>
            <a:r>
              <a:rPr lang="ru-RU" b="1" dirty="0" smtClean="0"/>
              <a:t>центром масс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25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198</Words>
  <Application>Microsoft Office PowerPoint</Application>
  <PresentationFormat>Широкоэкранный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Легкий дым</vt:lpstr>
      <vt:lpstr>Вероятность и статистика</vt:lpstr>
      <vt:lpstr>Описательная статистика</vt:lpstr>
      <vt:lpstr>Числовой набор</vt:lpstr>
      <vt:lpstr>Объем числового ряда (V)</vt:lpstr>
      <vt:lpstr>Среднее арифметическое </vt:lpstr>
      <vt:lpstr>Среднее арифметическое</vt:lpstr>
      <vt:lpstr>Среднее арифметическое</vt:lpstr>
      <vt:lpstr>Среднее арифметическое</vt:lpstr>
      <vt:lpstr>Среднее арифметическое</vt:lpstr>
      <vt:lpstr>Среднее арифметическое</vt:lpstr>
      <vt:lpstr>Среднее арифметическое. Решение задач</vt:lpstr>
      <vt:lpstr>Презентация PowerPoint</vt:lpstr>
      <vt:lpstr>Домашнее задание</vt:lpstr>
      <vt:lpstr>Урок 2. Среднее арифметическое в табличном процессоре Excel</vt:lpstr>
      <vt:lpstr>Среднее арифметическое Компьютерный практикум</vt:lpstr>
      <vt:lpstr>Среднее арифметическое Компьютерный практикум</vt:lpstr>
      <vt:lpstr>Домашнее задание</vt:lpstr>
      <vt:lpstr>Презентация создана на основе учебного пособия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Среднее арифметическое </dc:title>
  <dc:creator>чемакин валерий</dc:creator>
  <cp:lastModifiedBy>Учетная запись Майкрософт</cp:lastModifiedBy>
  <cp:revision>15</cp:revision>
  <dcterms:created xsi:type="dcterms:W3CDTF">2022-10-23T07:17:26Z</dcterms:created>
  <dcterms:modified xsi:type="dcterms:W3CDTF">2023-10-22T15:06:09Z</dcterms:modified>
</cp:coreProperties>
</file>