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74" r:id="rId4"/>
    <p:sldId id="27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18.10.2022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s4.hostingkartinok.com/uploads/images/2012/11/14ebd2274fbba0f34faf62302ad440ef.jpg" TargetMode="External"/><Relationship Id="rId3" Type="http://schemas.openxmlformats.org/officeDocument/2006/relationships/hyperlink" Target="https://cdn.photosight.ru/img/2/b9b/6585775_xlarge.jpg" TargetMode="External"/><Relationship Id="rId7" Type="http://schemas.openxmlformats.org/officeDocument/2006/relationships/hyperlink" Target="https://fsd.videouroki.net/html/2017/02/06/v_58984f885b0d2/img1.jpg" TargetMode="External"/><Relationship Id="rId2" Type="http://schemas.openxmlformats.org/officeDocument/2006/relationships/hyperlink" Target="https://www.sunhome.ru/i/wallpapers/200/rozi-v10.orig.jpg" TargetMode="External"/><Relationship Id="rId1" Type="http://schemas.openxmlformats.org/officeDocument/2006/relationships/slideLayout" Target="../slideLayouts/slideLayout2.xml"/><Relationship Id="rId6" Type="http://schemas.openxmlformats.org/officeDocument/2006/relationships/hyperlink" Target="https://sadsezon.com/wp-content/uploads/2017/03/00065534.jpg" TargetMode="External"/><Relationship Id="rId11" Type="http://schemas.openxmlformats.org/officeDocument/2006/relationships/hyperlink" Target="https://st.depositphotos.com/1853861/4172/v/950/depositphotos_41724117-stock-illustration-green-apple.jpg" TargetMode="External"/><Relationship Id="rId5" Type="http://schemas.openxmlformats.org/officeDocument/2006/relationships/hyperlink" Target="http://www.websad.ru/photos/9263/159413.jpg" TargetMode="External"/><Relationship Id="rId10" Type="http://schemas.openxmlformats.org/officeDocument/2006/relationships/hyperlink" Target="https://avatars.mds.yandex.net/get-zen_doc/1107063/pub_5aec86bda815f19a06c04b11_5aec87b2799d9d0760153921/scale_1200" TargetMode="External"/><Relationship Id="rId4" Type="http://schemas.openxmlformats.org/officeDocument/2006/relationships/hyperlink" Target="https://avatars.mds.yandex.net/get-pdb/398891/13da4ae5-c8da-4330-844f-deeda722b939/s1200?webp=false" TargetMode="External"/><Relationship Id="rId9" Type="http://schemas.openxmlformats.org/officeDocument/2006/relationships/hyperlink" Target="https://img.fonwall.ru/o/57/yabloki_krasnyie_zelenyie_jeltyie_urojay_9.jpg?route=mid&amp;h=75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149080"/>
            <a:ext cx="8458200" cy="1440160"/>
          </a:xfrm>
        </p:spPr>
        <p:txBody>
          <a:bodyPr>
            <a:noAutofit/>
          </a:bodyPr>
          <a:lstStyle/>
          <a:p>
            <a:pPr algn="ctr"/>
            <a:r>
              <a:rPr lang="ru-RU" sz="2800" dirty="0" smtClean="0">
                <a:solidFill>
                  <a:schemeClr val="accent3"/>
                </a:solidFill>
              </a:rPr>
              <a:t>ПЛОДОВО-ЯГОДНЫЕ розоцветные</a:t>
            </a:r>
            <a:br>
              <a:rPr lang="ru-RU" sz="2800" dirty="0" smtClean="0">
                <a:solidFill>
                  <a:schemeClr val="accent3"/>
                </a:solidFill>
              </a:rPr>
            </a:br>
            <a:r>
              <a:rPr lang="ru-RU" sz="2800" dirty="0" smtClean="0">
                <a:solidFill>
                  <a:schemeClr val="accent3"/>
                </a:solidFill>
              </a:rPr>
              <a:t>ЯБЛОНЯ. </a:t>
            </a:r>
            <a:r>
              <a:rPr lang="ru-RU" sz="2800" dirty="0">
                <a:solidFill>
                  <a:schemeClr val="accent3"/>
                </a:solidFill>
              </a:rPr>
              <a:t>ГРУША </a:t>
            </a:r>
            <a:r>
              <a:rPr lang="ru-RU" sz="2800" dirty="0" smtClean="0">
                <a:solidFill>
                  <a:schemeClr val="accent3"/>
                </a:solidFill>
              </a:rPr>
              <a:t/>
            </a:r>
            <a:br>
              <a:rPr lang="ru-RU" sz="2800" dirty="0" smtClean="0">
                <a:solidFill>
                  <a:schemeClr val="accent3"/>
                </a:solidFill>
              </a:rPr>
            </a:br>
            <a:r>
              <a:rPr lang="ru-RU" sz="1800" dirty="0" smtClean="0">
                <a:solidFill>
                  <a:schemeClr val="accent3"/>
                </a:solidFill>
              </a:rPr>
              <a:t>(Урок </a:t>
            </a:r>
            <a:r>
              <a:rPr lang="ru-RU" sz="1800" dirty="0">
                <a:solidFill>
                  <a:schemeClr val="accent3"/>
                </a:solidFill>
              </a:rPr>
              <a:t>по биологии в 7 </a:t>
            </a:r>
            <a:r>
              <a:rPr lang="ru-RU" sz="1800" dirty="0" smtClean="0">
                <a:solidFill>
                  <a:schemeClr val="accent3"/>
                </a:solidFill>
              </a:rPr>
              <a:t>классе)</a:t>
            </a:r>
            <a:endParaRPr lang="ru-RU" sz="1800" dirty="0">
              <a:solidFill>
                <a:schemeClr val="accent3"/>
              </a:solidFill>
            </a:endParaRPr>
          </a:p>
        </p:txBody>
      </p:sp>
      <p:sp>
        <p:nvSpPr>
          <p:cNvPr id="3" name="Подзаголовок 2"/>
          <p:cNvSpPr>
            <a:spLocks noGrp="1"/>
          </p:cNvSpPr>
          <p:nvPr>
            <p:ph type="subTitle" idx="1"/>
          </p:nvPr>
        </p:nvSpPr>
        <p:spPr>
          <a:xfrm>
            <a:off x="395536" y="5661248"/>
            <a:ext cx="8458200" cy="914400"/>
          </a:xfrm>
        </p:spPr>
        <p:txBody>
          <a:bodyPr>
            <a:normAutofit fontScale="92500"/>
          </a:bodyPr>
          <a:lstStyle/>
          <a:p>
            <a:pPr algn="ctr"/>
            <a:r>
              <a:rPr lang="ru-RU" sz="1800" smtClean="0">
                <a:solidFill>
                  <a:srgbClr val="FF0000"/>
                </a:solidFill>
              </a:rPr>
              <a:t>Выполнил: </a:t>
            </a:r>
            <a:r>
              <a:rPr lang="ru-RU" sz="1800" dirty="0" smtClean="0">
                <a:solidFill>
                  <a:srgbClr val="FF0000"/>
                </a:solidFill>
              </a:rPr>
              <a:t>учитель коррекционных  классов МОУ «СОШ № 5» г. Ржева Тверской области </a:t>
            </a:r>
          </a:p>
          <a:p>
            <a:pPr lvl="0" algn="ctr">
              <a:buClrTx/>
              <a:buSzTx/>
            </a:pPr>
            <a:r>
              <a:rPr lang="ru-RU" b="1" dirty="0" err="1">
                <a:solidFill>
                  <a:srgbClr val="FF0000"/>
                </a:solidFill>
                <a:latin typeface="Times New Roman" pitchFamily="18" charset="0"/>
                <a:cs typeface="Times New Roman" pitchFamily="18" charset="0"/>
              </a:rPr>
              <a:t>Марянян</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Назик</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Бориковна</a:t>
            </a:r>
            <a:endParaRPr lang="ru-RU" b="1" dirty="0">
              <a:solidFill>
                <a:srgbClr val="FF0000"/>
              </a:solidFill>
              <a:latin typeface="Times New Roman" pitchFamily="18" charset="0"/>
              <a:cs typeface="Times New Roman" pitchFamily="18" charset="0"/>
            </a:endParaRPr>
          </a:p>
          <a:p>
            <a:pPr algn="ctr"/>
            <a:endParaRPr lang="ru-RU" sz="1800" dirty="0" smtClean="0">
              <a:solidFill>
                <a:srgbClr val="FF0000"/>
              </a:solidFill>
            </a:endParaRPr>
          </a:p>
        </p:txBody>
      </p:sp>
      <p:pic>
        <p:nvPicPr>
          <p:cNvPr id="1027" name="Picture 3" descr="C:\Users\6786\Desktop\Downloads\Р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16632"/>
            <a:ext cx="6924262" cy="388843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Строение плодового дерева</a:t>
            </a:r>
            <a:endParaRPr lang="ru-RU" dirty="0">
              <a:solidFill>
                <a:srgbClr val="C00000"/>
              </a:solidFill>
            </a:endParaRPr>
          </a:p>
        </p:txBody>
      </p:sp>
      <p:pic>
        <p:nvPicPr>
          <p:cNvPr id="4" name="Содержимое 3" descr="Безымянный.bmp"/>
          <p:cNvPicPr>
            <a:picLocks noGrp="1" noChangeAspect="1"/>
          </p:cNvPicPr>
          <p:nvPr>
            <p:ph idx="1"/>
          </p:nvPr>
        </p:nvPicPr>
        <p:blipFill>
          <a:blip r:embed="rId2" cstate="print">
            <a:lum bright="-38000"/>
          </a:blip>
          <a:srcRect/>
          <a:stretch>
            <a:fillRect/>
          </a:stretch>
        </p:blipFill>
        <p:spPr bwMode="auto">
          <a:xfrm>
            <a:off x="3617372" y="1142984"/>
            <a:ext cx="5383784" cy="5572163"/>
          </a:xfrm>
          <a:prstGeom prst="rect">
            <a:avLst/>
          </a:prstGeom>
          <a:noFill/>
          <a:ln w="9525">
            <a:noFill/>
            <a:miter lim="800000"/>
            <a:headEnd/>
            <a:tailEnd/>
          </a:ln>
        </p:spPr>
      </p:pic>
      <p:sp>
        <p:nvSpPr>
          <p:cNvPr id="5" name="Прямоугольник 4"/>
          <p:cNvSpPr/>
          <p:nvPr/>
        </p:nvSpPr>
        <p:spPr>
          <a:xfrm>
            <a:off x="142844" y="5072074"/>
            <a:ext cx="3428992" cy="1477328"/>
          </a:xfrm>
          <a:prstGeom prst="rect">
            <a:avLst/>
          </a:prstGeom>
        </p:spPr>
        <p:txBody>
          <a:bodyPr wrap="square">
            <a:spAutoFit/>
          </a:bodyPr>
          <a:lstStyle/>
          <a:p>
            <a:pPr algn="ctr"/>
            <a:r>
              <a:rPr lang="ru-RU" b="1" i="1" u="sng" dirty="0" smtClean="0"/>
              <a:t>КОРНЕВАЯ СИСТЕМА  </a:t>
            </a:r>
            <a:r>
              <a:rPr lang="ru-RU" dirty="0" smtClean="0"/>
              <a:t>яблони стержневая. Корни уходят на глубину  до 5 метров и широко расходятся в стороны. От корня отходит стебель</a:t>
            </a:r>
            <a:endParaRPr lang="ru-RU" dirty="0"/>
          </a:p>
        </p:txBody>
      </p:sp>
      <p:sp>
        <p:nvSpPr>
          <p:cNvPr id="6" name="Прямоугольник 5"/>
          <p:cNvSpPr/>
          <p:nvPr/>
        </p:nvSpPr>
        <p:spPr>
          <a:xfrm>
            <a:off x="199296" y="3861048"/>
            <a:ext cx="3214710" cy="923330"/>
          </a:xfrm>
          <a:prstGeom prst="rect">
            <a:avLst/>
          </a:prstGeom>
        </p:spPr>
        <p:txBody>
          <a:bodyPr wrap="square">
            <a:spAutoFit/>
          </a:bodyPr>
          <a:lstStyle/>
          <a:p>
            <a:r>
              <a:rPr lang="ru-RU" dirty="0" smtClean="0"/>
              <a:t>Место, где корень переходит в стебель, называют                     </a:t>
            </a:r>
            <a:r>
              <a:rPr lang="ru-RU" b="1" i="1" u="sng" dirty="0" smtClean="0">
                <a:solidFill>
                  <a:srgbClr val="C00000"/>
                </a:solidFill>
              </a:rPr>
              <a:t>КОРНЕВОЙ ШЕЙКОЙ</a:t>
            </a:r>
            <a:endParaRPr lang="ru-RU" dirty="0">
              <a:solidFill>
                <a:srgbClr val="C00000"/>
              </a:solidFill>
            </a:endParaRPr>
          </a:p>
        </p:txBody>
      </p:sp>
      <p:sp>
        <p:nvSpPr>
          <p:cNvPr id="7" name="Прямоугольник 6"/>
          <p:cNvSpPr/>
          <p:nvPr/>
        </p:nvSpPr>
        <p:spPr>
          <a:xfrm>
            <a:off x="0" y="1714488"/>
            <a:ext cx="3428992" cy="1200329"/>
          </a:xfrm>
          <a:prstGeom prst="rect">
            <a:avLst/>
          </a:prstGeom>
        </p:spPr>
        <p:txBody>
          <a:bodyPr wrap="square">
            <a:spAutoFit/>
          </a:bodyPr>
          <a:lstStyle/>
          <a:p>
            <a:pPr algn="ctr"/>
            <a:r>
              <a:rPr lang="ru-RU" b="1" i="1" u="sng" dirty="0" smtClean="0"/>
              <a:t>СТЕБЕЛЬ</a:t>
            </a:r>
            <a:r>
              <a:rPr lang="ru-RU" dirty="0" smtClean="0"/>
              <a:t> прямостоячий,                   от него идут многочисленные ветви, которые образуют </a:t>
            </a:r>
            <a:r>
              <a:rPr lang="ru-RU" b="1" i="1" u="sng" dirty="0" smtClean="0">
                <a:solidFill>
                  <a:srgbClr val="C00000"/>
                </a:solidFill>
              </a:rPr>
              <a:t>КРОНУ.</a:t>
            </a:r>
            <a:endParaRPr lang="ru-RU" b="1" i="1" u="sng" dirty="0">
              <a:solidFill>
                <a:srgbClr val="C00000"/>
              </a:solidFill>
            </a:endParaRPr>
          </a:p>
        </p:txBody>
      </p:sp>
      <p:sp>
        <p:nvSpPr>
          <p:cNvPr id="8" name="Прямоугольник 7"/>
          <p:cNvSpPr/>
          <p:nvPr/>
        </p:nvSpPr>
        <p:spPr>
          <a:xfrm>
            <a:off x="0" y="2917126"/>
            <a:ext cx="3500430" cy="646331"/>
          </a:xfrm>
          <a:prstGeom prst="rect">
            <a:avLst/>
          </a:prstGeom>
        </p:spPr>
        <p:txBody>
          <a:bodyPr wrap="square">
            <a:spAutoFit/>
          </a:bodyPr>
          <a:lstStyle/>
          <a:p>
            <a:pPr algn="ctr"/>
            <a:r>
              <a:rPr lang="ru-RU" dirty="0" smtClean="0"/>
              <a:t>Часть стебля от корневой шейки  до кроны называют </a:t>
            </a:r>
            <a:r>
              <a:rPr lang="ru-RU" b="1" i="1" u="sng" dirty="0" smtClean="0">
                <a:solidFill>
                  <a:srgbClr val="C00000"/>
                </a:solidFill>
              </a:rPr>
              <a:t>ШТАМБОМ.</a:t>
            </a:r>
            <a:endParaRPr lang="ru-RU" b="1" i="1" u="sn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Кроны и плоды</a:t>
            </a:r>
            <a:endParaRPr lang="ru-RU" dirty="0"/>
          </a:p>
        </p:txBody>
      </p:sp>
      <p:pic>
        <p:nvPicPr>
          <p:cNvPr id="7" name="Объект 6"/>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04800" y="1866900"/>
            <a:ext cx="4191000" cy="4191000"/>
          </a:xfrm>
        </p:spPr>
      </p:pic>
      <p:pic>
        <p:nvPicPr>
          <p:cNvPr id="8" name="Объект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004048" y="1916832"/>
            <a:ext cx="3816424" cy="410445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Плоды </a:t>
            </a:r>
            <a:endParaRPr lang="ru-RU" dirty="0">
              <a:solidFill>
                <a:srgbClr val="C00000"/>
              </a:solidFill>
            </a:endParaRPr>
          </a:p>
        </p:txBody>
      </p:sp>
      <p:sp>
        <p:nvSpPr>
          <p:cNvPr id="3" name="Текст 2"/>
          <p:cNvSpPr>
            <a:spLocks noGrp="1"/>
          </p:cNvSpPr>
          <p:nvPr>
            <p:ph type="body" idx="1"/>
          </p:nvPr>
        </p:nvSpPr>
        <p:spPr/>
        <p:txBody>
          <a:bodyPr>
            <a:normAutofit/>
          </a:bodyPr>
          <a:lstStyle/>
          <a:p>
            <a:pPr algn="ctr"/>
            <a:r>
              <a:rPr lang="ru-RU" sz="2800" b="1" dirty="0" smtClean="0">
                <a:solidFill>
                  <a:srgbClr val="C00000"/>
                </a:solidFill>
              </a:rPr>
              <a:t>яблоко</a:t>
            </a:r>
            <a:endParaRPr lang="ru-RU" sz="2800" b="1" dirty="0">
              <a:solidFill>
                <a:srgbClr val="C00000"/>
              </a:solidFill>
            </a:endParaRPr>
          </a:p>
        </p:txBody>
      </p:sp>
      <p:sp>
        <p:nvSpPr>
          <p:cNvPr id="4" name="Текст 3"/>
          <p:cNvSpPr>
            <a:spLocks noGrp="1"/>
          </p:cNvSpPr>
          <p:nvPr>
            <p:ph type="body" sz="half" idx="3"/>
          </p:nvPr>
        </p:nvSpPr>
        <p:spPr/>
        <p:txBody>
          <a:bodyPr>
            <a:normAutofit/>
          </a:bodyPr>
          <a:lstStyle/>
          <a:p>
            <a:r>
              <a:rPr lang="ru-RU" sz="2800" b="1" dirty="0" smtClean="0">
                <a:solidFill>
                  <a:srgbClr val="C00000"/>
                </a:solidFill>
              </a:rPr>
              <a:t>Грушевидное яблоко</a:t>
            </a:r>
            <a:endParaRPr lang="ru-RU" sz="2800" b="1" dirty="0">
              <a:solidFill>
                <a:srgbClr val="C00000"/>
              </a:solidFill>
            </a:endParaRPr>
          </a:p>
        </p:txBody>
      </p:sp>
      <p:pic>
        <p:nvPicPr>
          <p:cNvPr id="9" name="Picture 4" descr="http://static.monitorulbt.ro/poze-articol/2010/01/30/92317maxim.jpg"/>
          <p:cNvPicPr>
            <a:picLocks noGrp="1" noChangeAspect="1" noChangeArrowheads="1"/>
          </p:cNvPicPr>
          <p:nvPr>
            <p:ph sz="quarter" idx="2"/>
          </p:nvPr>
        </p:nvPicPr>
        <p:blipFill>
          <a:blip r:embed="rId2" cstate="print"/>
          <a:srcRect/>
          <a:stretch>
            <a:fillRect/>
          </a:stretch>
        </p:blipFill>
        <p:spPr bwMode="auto">
          <a:xfrm rot="539342">
            <a:off x="296493" y="1181045"/>
            <a:ext cx="2486025" cy="2162175"/>
          </a:xfrm>
          <a:prstGeom prst="rect">
            <a:avLst/>
          </a:prstGeom>
          <a:noFill/>
          <a:ln w="9525">
            <a:noFill/>
            <a:miter lim="800000"/>
            <a:headEnd/>
            <a:tailEnd/>
          </a:ln>
        </p:spPr>
      </p:pic>
      <p:pic>
        <p:nvPicPr>
          <p:cNvPr id="10" name="Picture 10" descr="http://st-fashiony.ru/pic/beauty/pic/31923/14.jpg"/>
          <p:cNvPicPr>
            <a:picLocks noChangeAspect="1" noChangeArrowheads="1"/>
          </p:cNvPicPr>
          <p:nvPr/>
        </p:nvPicPr>
        <p:blipFill>
          <a:blip r:embed="rId3" cstate="print"/>
          <a:srcRect/>
          <a:stretch>
            <a:fillRect/>
          </a:stretch>
        </p:blipFill>
        <p:spPr bwMode="auto">
          <a:xfrm rot="21082548">
            <a:off x="723811" y="3265123"/>
            <a:ext cx="2819400" cy="3197225"/>
          </a:xfrm>
          <a:prstGeom prst="rect">
            <a:avLst/>
          </a:prstGeom>
          <a:noFill/>
          <a:ln w="9525">
            <a:noFill/>
            <a:miter lim="800000"/>
            <a:headEnd/>
            <a:tailEnd/>
          </a:ln>
        </p:spPr>
      </p:pic>
      <p:pic>
        <p:nvPicPr>
          <p:cNvPr id="11" name="Picture 6" descr="C:\Richard Cœur de Lion\40114eecd14645b05a5d5d36e803393c.jpg"/>
          <p:cNvPicPr>
            <a:picLocks noGrp="1" noChangeAspect="1" noChangeArrowheads="1"/>
          </p:cNvPicPr>
          <p:nvPr>
            <p:ph sz="quarter" idx="4"/>
          </p:nvPr>
        </p:nvPicPr>
        <p:blipFill>
          <a:blip r:embed="rId4" cstate="screen"/>
          <a:srcRect/>
          <a:stretch>
            <a:fillRect/>
          </a:stretch>
        </p:blipFill>
        <p:spPr bwMode="auto">
          <a:xfrm rot="1328531">
            <a:off x="3676526" y="1519292"/>
            <a:ext cx="3286148" cy="2714644"/>
          </a:xfrm>
          <a:prstGeom prst="rect">
            <a:avLst/>
          </a:prstGeom>
          <a:noFill/>
          <a:ln w="9525">
            <a:noFill/>
            <a:miter lim="800000"/>
            <a:headEnd/>
            <a:tailEnd/>
          </a:ln>
        </p:spPr>
      </p:pic>
      <p:pic>
        <p:nvPicPr>
          <p:cNvPr id="12" name="Рисунок 11" descr="груша.jpg"/>
          <p:cNvPicPr>
            <a:picLocks noChangeAspect="1"/>
          </p:cNvPicPr>
          <p:nvPr/>
        </p:nvPicPr>
        <p:blipFill>
          <a:blip r:embed="rId5" cstate="print"/>
          <a:stretch>
            <a:fillRect/>
          </a:stretch>
        </p:blipFill>
        <p:spPr>
          <a:xfrm rot="2172098">
            <a:off x="5948490" y="3430791"/>
            <a:ext cx="2571768" cy="295275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Результаты лабораторной работы</a:t>
            </a:r>
            <a:endParaRPr lang="ru-RU" dirty="0">
              <a:solidFill>
                <a:srgbClr val="C00000"/>
              </a:solidFill>
            </a:endParaRPr>
          </a:p>
        </p:txBody>
      </p:sp>
      <p:graphicFrame>
        <p:nvGraphicFramePr>
          <p:cNvPr id="4" name="Содержимое 3"/>
          <p:cNvGraphicFramePr>
            <a:graphicFrameLocks noGrp="1"/>
          </p:cNvGraphicFramePr>
          <p:nvPr>
            <p:ph idx="1"/>
          </p:nvPr>
        </p:nvGraphicFramePr>
        <p:xfrm>
          <a:off x="304800" y="1554163"/>
          <a:ext cx="8686800" cy="3235960"/>
        </p:xfrm>
        <a:graphic>
          <a:graphicData uri="http://schemas.openxmlformats.org/drawingml/2006/table">
            <a:tbl>
              <a:tblPr firstRow="1" bandRow="1">
                <a:tableStyleId>{5C22544A-7EE6-4342-B048-85BDC9FD1C3A}</a:tableStyleId>
              </a:tblPr>
              <a:tblGrid>
                <a:gridCol w="2895600"/>
                <a:gridCol w="2895600"/>
                <a:gridCol w="2895600"/>
              </a:tblGrid>
              <a:tr h="370840">
                <a:tc>
                  <a:txBody>
                    <a:bodyPr/>
                    <a:lstStyle/>
                    <a:p>
                      <a:r>
                        <a:rPr lang="ru-RU" dirty="0" smtClean="0"/>
                        <a:t>Признаки </a:t>
                      </a:r>
                      <a:endParaRPr lang="ru-RU" dirty="0"/>
                    </a:p>
                  </a:txBody>
                  <a:tcPr/>
                </a:tc>
                <a:tc>
                  <a:txBody>
                    <a:bodyPr/>
                    <a:lstStyle/>
                    <a:p>
                      <a:r>
                        <a:rPr lang="ru-RU" dirty="0" smtClean="0"/>
                        <a:t>У яблони</a:t>
                      </a:r>
                      <a:endParaRPr lang="ru-RU" dirty="0"/>
                    </a:p>
                  </a:txBody>
                  <a:tcPr/>
                </a:tc>
                <a:tc>
                  <a:txBody>
                    <a:bodyPr/>
                    <a:lstStyle/>
                    <a:p>
                      <a:r>
                        <a:rPr lang="ru-RU" dirty="0" smtClean="0"/>
                        <a:t>У груши</a:t>
                      </a:r>
                      <a:endParaRPr lang="ru-RU" dirty="0"/>
                    </a:p>
                  </a:txBody>
                  <a:tcPr/>
                </a:tc>
              </a:tr>
              <a:tr h="370840">
                <a:tc>
                  <a:txBody>
                    <a:bodyPr/>
                    <a:lstStyle/>
                    <a:p>
                      <a:r>
                        <a:rPr lang="ru-RU" dirty="0" smtClean="0"/>
                        <a:t>Форма</a:t>
                      </a:r>
                      <a:endParaRPr lang="ru-RU" dirty="0"/>
                    </a:p>
                  </a:txBody>
                  <a:tcPr/>
                </a:tc>
                <a:tc>
                  <a:txBody>
                    <a:bodyPr/>
                    <a:lstStyle/>
                    <a:p>
                      <a:r>
                        <a:rPr lang="ru-RU" dirty="0" smtClean="0"/>
                        <a:t>Круглая, овальная</a:t>
                      </a:r>
                      <a:endParaRPr lang="ru-RU" dirty="0"/>
                    </a:p>
                  </a:txBody>
                  <a:tcPr/>
                </a:tc>
                <a:tc>
                  <a:txBody>
                    <a:bodyPr/>
                    <a:lstStyle/>
                    <a:p>
                      <a:r>
                        <a:rPr lang="ru-RU" dirty="0" smtClean="0"/>
                        <a:t>грушевидная</a:t>
                      </a:r>
                      <a:endParaRPr lang="ru-RU" dirty="0"/>
                    </a:p>
                  </a:txBody>
                  <a:tcPr/>
                </a:tc>
              </a:tr>
              <a:tr h="370840">
                <a:tc>
                  <a:txBody>
                    <a:bodyPr/>
                    <a:lstStyle/>
                    <a:p>
                      <a:r>
                        <a:rPr lang="ru-RU" dirty="0" smtClean="0"/>
                        <a:t>Цвет</a:t>
                      </a:r>
                      <a:endParaRPr lang="ru-RU" dirty="0"/>
                    </a:p>
                  </a:txBody>
                  <a:tcPr/>
                </a:tc>
                <a:tc>
                  <a:txBody>
                    <a:bodyPr/>
                    <a:lstStyle/>
                    <a:p>
                      <a:r>
                        <a:rPr lang="ru-RU" dirty="0" smtClean="0"/>
                        <a:t>Жёлтый, красный, зелёный</a:t>
                      </a:r>
                      <a:endParaRPr lang="ru-RU" dirty="0"/>
                    </a:p>
                  </a:txBody>
                  <a:tcPr/>
                </a:tc>
                <a:tc>
                  <a:txBody>
                    <a:bodyPr/>
                    <a:lstStyle/>
                    <a:p>
                      <a:r>
                        <a:rPr lang="ru-RU" dirty="0" smtClean="0"/>
                        <a:t>Жёлтый, красный, зелёный</a:t>
                      </a:r>
                      <a:endParaRPr lang="ru-RU" dirty="0"/>
                    </a:p>
                  </a:txBody>
                  <a:tcPr/>
                </a:tc>
              </a:tr>
              <a:tr h="370840">
                <a:tc>
                  <a:txBody>
                    <a:bodyPr/>
                    <a:lstStyle/>
                    <a:p>
                      <a:r>
                        <a:rPr lang="ru-RU" dirty="0" smtClean="0"/>
                        <a:t>Размер</a:t>
                      </a:r>
                      <a:endParaRPr lang="ru-RU" dirty="0"/>
                    </a:p>
                  </a:txBody>
                  <a:tcPr/>
                </a:tc>
                <a:tc>
                  <a:txBody>
                    <a:bodyPr/>
                    <a:lstStyle/>
                    <a:p>
                      <a:r>
                        <a:rPr lang="ru-RU" dirty="0" smtClean="0"/>
                        <a:t>Крупный, средний, мелкий</a:t>
                      </a:r>
                      <a:endParaRPr lang="ru-RU" dirty="0"/>
                    </a:p>
                  </a:txBody>
                  <a:tcPr/>
                </a:tc>
                <a:tc>
                  <a:txBody>
                    <a:bodyPr/>
                    <a:lstStyle/>
                    <a:p>
                      <a:r>
                        <a:rPr lang="ru-RU" dirty="0" smtClean="0"/>
                        <a:t>Крупный, средний, мелкий</a:t>
                      </a:r>
                      <a:endParaRPr lang="ru-RU" dirty="0"/>
                    </a:p>
                  </a:txBody>
                  <a:tcPr/>
                </a:tc>
              </a:tr>
              <a:tr h="370840">
                <a:tc>
                  <a:txBody>
                    <a:bodyPr/>
                    <a:lstStyle/>
                    <a:p>
                      <a:r>
                        <a:rPr lang="ru-RU" dirty="0" smtClean="0"/>
                        <a:t>Вкус</a:t>
                      </a:r>
                      <a:endParaRPr lang="ru-RU" dirty="0"/>
                    </a:p>
                  </a:txBody>
                  <a:tcPr/>
                </a:tc>
                <a:tc>
                  <a:txBody>
                    <a:bodyPr/>
                    <a:lstStyle/>
                    <a:p>
                      <a:r>
                        <a:rPr lang="ru-RU" dirty="0" smtClean="0"/>
                        <a:t>Сладкий, кисло-сладкий</a:t>
                      </a:r>
                      <a:endParaRPr lang="ru-RU" dirty="0"/>
                    </a:p>
                  </a:txBody>
                  <a:tcPr/>
                </a:tc>
                <a:tc>
                  <a:txBody>
                    <a:bodyPr/>
                    <a:lstStyle/>
                    <a:p>
                      <a:r>
                        <a:rPr lang="ru-RU" dirty="0" smtClean="0"/>
                        <a:t>Сладкий</a:t>
                      </a:r>
                      <a:endParaRPr lang="ru-RU" dirty="0"/>
                    </a:p>
                  </a:txBody>
                  <a:tcPr/>
                </a:tc>
              </a:tr>
              <a:tr h="370840">
                <a:tc>
                  <a:txBody>
                    <a:bodyPr/>
                    <a:lstStyle/>
                    <a:p>
                      <a:r>
                        <a:rPr lang="ru-RU" dirty="0" smtClean="0"/>
                        <a:t>Тип плода</a:t>
                      </a:r>
                      <a:endParaRPr lang="ru-RU" dirty="0"/>
                    </a:p>
                  </a:txBody>
                  <a:tcPr/>
                </a:tc>
                <a:tc>
                  <a:txBody>
                    <a:bodyPr/>
                    <a:lstStyle/>
                    <a:p>
                      <a:r>
                        <a:rPr lang="ru-RU" dirty="0" smtClean="0"/>
                        <a:t>Сочный</a:t>
                      </a:r>
                      <a:endParaRPr lang="ru-RU" dirty="0"/>
                    </a:p>
                  </a:txBody>
                  <a:tcPr/>
                </a:tc>
                <a:tc>
                  <a:txBody>
                    <a:bodyPr/>
                    <a:lstStyle/>
                    <a:p>
                      <a:r>
                        <a:rPr lang="ru-RU" dirty="0" smtClean="0"/>
                        <a:t>Сочный</a:t>
                      </a:r>
                      <a:endParaRPr lang="ru-RU" dirty="0"/>
                    </a:p>
                  </a:txBody>
                  <a:tcPr/>
                </a:tc>
              </a:tr>
              <a:tr h="370840">
                <a:tc>
                  <a:txBody>
                    <a:bodyPr/>
                    <a:lstStyle/>
                    <a:p>
                      <a:r>
                        <a:rPr lang="ru-RU" dirty="0" smtClean="0"/>
                        <a:t>Чем покрыт плод</a:t>
                      </a:r>
                      <a:endParaRPr lang="ru-RU" dirty="0"/>
                    </a:p>
                  </a:txBody>
                  <a:tcPr/>
                </a:tc>
                <a:tc>
                  <a:txBody>
                    <a:bodyPr/>
                    <a:lstStyle/>
                    <a:p>
                      <a:r>
                        <a:rPr lang="ru-RU" dirty="0" smtClean="0"/>
                        <a:t>Кожурой</a:t>
                      </a:r>
                      <a:endParaRPr lang="ru-RU" dirty="0"/>
                    </a:p>
                  </a:txBody>
                  <a:tcPr/>
                </a:tc>
                <a:tc>
                  <a:txBody>
                    <a:bodyPr/>
                    <a:lstStyle/>
                    <a:p>
                      <a:r>
                        <a:rPr lang="ru-RU" dirty="0" smtClean="0"/>
                        <a:t>Кожурой</a:t>
                      </a:r>
                      <a:endParaRPr lang="ru-RU" dirty="0"/>
                    </a:p>
                  </a:txBody>
                  <a:tcPr/>
                </a:tc>
              </a:tr>
              <a:tr h="370840">
                <a:tc>
                  <a:txBody>
                    <a:bodyPr/>
                    <a:lstStyle/>
                    <a:p>
                      <a:r>
                        <a:rPr lang="ru-RU" dirty="0" smtClean="0"/>
                        <a:t>Как используют плод</a:t>
                      </a:r>
                      <a:endParaRPr lang="ru-RU" dirty="0"/>
                    </a:p>
                  </a:txBody>
                  <a:tcPr/>
                </a:tc>
                <a:tc>
                  <a:txBody>
                    <a:bodyPr/>
                    <a:lstStyle/>
                    <a:p>
                      <a:r>
                        <a:rPr lang="ru-RU" dirty="0" smtClean="0"/>
                        <a:t>Сушат, варят, маринуют, мочат</a:t>
                      </a:r>
                      <a:endParaRPr lang="ru-RU" dirty="0"/>
                    </a:p>
                  </a:txBody>
                  <a:tcPr/>
                </a:tc>
                <a:tc>
                  <a:txBody>
                    <a:bodyPr/>
                    <a:lstStyle/>
                    <a:p>
                      <a:r>
                        <a:rPr lang="ru-RU" dirty="0" smtClean="0"/>
                        <a:t>Сушат, варят, маринуют</a:t>
                      </a:r>
                      <a:endParaRPr lang="ru-RU"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Созревание плодов</a:t>
            </a:r>
            <a:endParaRPr lang="ru-RU" dirty="0">
              <a:solidFill>
                <a:srgbClr val="C00000"/>
              </a:solidFill>
            </a:endParaRPr>
          </a:p>
        </p:txBody>
      </p:sp>
      <p:sp>
        <p:nvSpPr>
          <p:cNvPr id="4" name="Содержимое 3"/>
          <p:cNvSpPr>
            <a:spLocks noGrp="1"/>
          </p:cNvSpPr>
          <p:nvPr>
            <p:ph sz="half" idx="2"/>
          </p:nvPr>
        </p:nvSpPr>
        <p:spPr/>
        <p:txBody>
          <a:bodyPr/>
          <a:lstStyle/>
          <a:p>
            <a:r>
              <a:rPr lang="ru-RU" dirty="0" smtClean="0"/>
              <a:t>Яблони и груши  различаются по срокам созревания плодов: одни созревают летом (</a:t>
            </a:r>
            <a:r>
              <a:rPr lang="ru-RU" u="sng" dirty="0" smtClean="0"/>
              <a:t>ранние сорта</a:t>
            </a:r>
            <a:r>
              <a:rPr lang="ru-RU" dirty="0" smtClean="0"/>
              <a:t>), другие – в конце лета, а третьи – осенью (</a:t>
            </a:r>
            <a:r>
              <a:rPr lang="ru-RU" u="sng" dirty="0" smtClean="0"/>
              <a:t>поздние сорта</a:t>
            </a:r>
            <a:r>
              <a:rPr lang="ru-RU" dirty="0" smtClean="0"/>
              <a:t>). </a:t>
            </a:r>
          </a:p>
          <a:p>
            <a:endParaRPr lang="ru-RU" dirty="0"/>
          </a:p>
        </p:txBody>
      </p:sp>
      <p:pic>
        <p:nvPicPr>
          <p:cNvPr id="5" name="Picture 2" descr="http://upload.wikimedia.org/wikipedia/commons/thumb/e/ee/Apples.jpg/220px-Apples.jpg"/>
          <p:cNvPicPr>
            <a:picLocks noGrp="1" noChangeAspect="1" noChangeArrowheads="1"/>
          </p:cNvPicPr>
          <p:nvPr>
            <p:ph sz="half" idx="1"/>
          </p:nvPr>
        </p:nvPicPr>
        <p:blipFill>
          <a:blip r:embed="rId2" cstate="print"/>
          <a:srcRect/>
          <a:stretch>
            <a:fillRect/>
          </a:stretch>
        </p:blipFill>
        <p:spPr bwMode="auto">
          <a:xfrm>
            <a:off x="357158" y="1571612"/>
            <a:ext cx="4071966"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Способы размножения</a:t>
            </a:r>
            <a:endParaRPr lang="ru-RU" dirty="0">
              <a:solidFill>
                <a:srgbClr val="C00000"/>
              </a:solidFill>
            </a:endParaRPr>
          </a:p>
        </p:txBody>
      </p:sp>
      <p:sp>
        <p:nvSpPr>
          <p:cNvPr id="4" name="Содержимое 3"/>
          <p:cNvSpPr>
            <a:spLocks noGrp="1"/>
          </p:cNvSpPr>
          <p:nvPr>
            <p:ph sz="half" idx="2"/>
          </p:nvPr>
        </p:nvSpPr>
        <p:spPr/>
        <p:txBody>
          <a:bodyPr>
            <a:normAutofit lnSpcReduction="10000"/>
          </a:bodyPr>
          <a:lstStyle/>
          <a:p>
            <a:r>
              <a:rPr lang="ru-RU" dirty="0" smtClean="0"/>
              <a:t>Размножают яблони и груши семенами. Но выросшие из семян растения не всегда дают плоды с хорошим вкусом. Поэтому на них прививают веточки или почки культурных яблонь и груш. Такой способ размножения называется </a:t>
            </a:r>
            <a:r>
              <a:rPr lang="ru-RU" b="1" i="1" u="sng" dirty="0" smtClean="0">
                <a:solidFill>
                  <a:srgbClr val="C00000"/>
                </a:solidFill>
              </a:rPr>
              <a:t>прививка</a:t>
            </a:r>
            <a:r>
              <a:rPr lang="ru-RU" b="1" i="1" dirty="0" smtClean="0">
                <a:solidFill>
                  <a:srgbClr val="C00000"/>
                </a:solidFill>
              </a:rPr>
              <a:t>.</a:t>
            </a:r>
            <a:endParaRPr lang="ru-RU" dirty="0">
              <a:solidFill>
                <a:srgbClr val="C00000"/>
              </a:solidFill>
            </a:endParaRPr>
          </a:p>
        </p:txBody>
      </p:sp>
      <p:pic>
        <p:nvPicPr>
          <p:cNvPr id="6" name="Объект 5"/>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07504" y="2348880"/>
            <a:ext cx="4608512" cy="344031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посадка</a:t>
            </a:r>
            <a:endParaRPr lang="ru-RU" dirty="0">
              <a:solidFill>
                <a:srgbClr val="C00000"/>
              </a:solidFill>
            </a:endParaRPr>
          </a:p>
        </p:txBody>
      </p:sp>
      <p:pic>
        <p:nvPicPr>
          <p:cNvPr id="5" name="Содержимое 4" descr="посадка.jpg"/>
          <p:cNvPicPr>
            <a:picLocks noGrp="1" noChangeAspect="1"/>
          </p:cNvPicPr>
          <p:nvPr>
            <p:ph sz="half" idx="1"/>
          </p:nvPr>
        </p:nvPicPr>
        <p:blipFill>
          <a:blip r:embed="rId2" cstate="print"/>
          <a:stretch>
            <a:fillRect/>
          </a:stretch>
        </p:blipFill>
        <p:spPr>
          <a:xfrm>
            <a:off x="304800" y="2554224"/>
            <a:ext cx="4191000" cy="2816352"/>
          </a:xfrm>
        </p:spPr>
      </p:pic>
      <p:sp>
        <p:nvSpPr>
          <p:cNvPr id="4" name="Содержимое 3"/>
          <p:cNvSpPr>
            <a:spLocks noGrp="1"/>
          </p:cNvSpPr>
          <p:nvPr>
            <p:ph sz="half" idx="2"/>
          </p:nvPr>
        </p:nvSpPr>
        <p:spPr/>
        <p:txBody>
          <a:bodyPr>
            <a:normAutofit lnSpcReduction="10000"/>
          </a:bodyPr>
          <a:lstStyle/>
          <a:p>
            <a:r>
              <a:rPr lang="ru-RU" dirty="0" smtClean="0"/>
              <a:t>При посадке деревьев следят, чтобы корневая шейка была на уровне почвы. Если она будет засыпана почвой, растение расти не будет, не даст урожай. Если корневая шейка будет высоко, то зимой дерево замерзнет.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Источник вдохновения…</a:t>
            </a:r>
            <a:endParaRPr lang="ru-RU" dirty="0">
              <a:solidFill>
                <a:srgbClr val="C00000"/>
              </a:solidFill>
            </a:endParaRPr>
          </a:p>
        </p:txBody>
      </p:sp>
      <p:sp>
        <p:nvSpPr>
          <p:cNvPr id="3" name="Текст 2"/>
          <p:cNvSpPr>
            <a:spLocks noGrp="1"/>
          </p:cNvSpPr>
          <p:nvPr>
            <p:ph type="body" idx="1"/>
          </p:nvPr>
        </p:nvSpPr>
        <p:spPr/>
        <p:txBody>
          <a:bodyPr>
            <a:normAutofit/>
          </a:bodyPr>
          <a:lstStyle/>
          <a:p>
            <a:r>
              <a:rPr lang="ru-RU" sz="2800" b="1" dirty="0" smtClean="0">
                <a:solidFill>
                  <a:srgbClr val="C00000"/>
                </a:solidFill>
              </a:rPr>
              <a:t>Поднос . </a:t>
            </a:r>
            <a:r>
              <a:rPr lang="ru-RU" sz="2800" b="1" dirty="0" err="1" smtClean="0">
                <a:solidFill>
                  <a:srgbClr val="C00000"/>
                </a:solidFill>
              </a:rPr>
              <a:t>Жостово</a:t>
            </a:r>
            <a:r>
              <a:rPr lang="ru-RU" sz="2800" b="1" dirty="0" smtClean="0">
                <a:solidFill>
                  <a:srgbClr val="C00000"/>
                </a:solidFill>
              </a:rPr>
              <a:t> </a:t>
            </a:r>
            <a:endParaRPr lang="ru-RU" sz="2800" b="1" dirty="0">
              <a:solidFill>
                <a:srgbClr val="C00000"/>
              </a:solidFill>
            </a:endParaRPr>
          </a:p>
        </p:txBody>
      </p:sp>
      <p:sp>
        <p:nvSpPr>
          <p:cNvPr id="4" name="Текст 3"/>
          <p:cNvSpPr>
            <a:spLocks noGrp="1"/>
          </p:cNvSpPr>
          <p:nvPr>
            <p:ph type="body" sz="half" idx="3"/>
          </p:nvPr>
        </p:nvSpPr>
        <p:spPr/>
        <p:txBody>
          <a:bodyPr>
            <a:normAutofit/>
          </a:bodyPr>
          <a:lstStyle/>
          <a:p>
            <a:r>
              <a:rPr lang="ru-RU" sz="2800" b="1" dirty="0" smtClean="0">
                <a:solidFill>
                  <a:srgbClr val="C00000"/>
                </a:solidFill>
              </a:rPr>
              <a:t>Картина из ткани</a:t>
            </a:r>
            <a:endParaRPr lang="ru-RU" sz="2800" b="1" dirty="0">
              <a:solidFill>
                <a:srgbClr val="C00000"/>
              </a:solidFill>
            </a:endParaRPr>
          </a:p>
        </p:txBody>
      </p:sp>
      <p:pic>
        <p:nvPicPr>
          <p:cNvPr id="7" name="Содержимое 6" descr="поднос.jpg"/>
          <p:cNvPicPr>
            <a:picLocks noGrp="1" noChangeAspect="1"/>
          </p:cNvPicPr>
          <p:nvPr>
            <p:ph sz="quarter" idx="2"/>
          </p:nvPr>
        </p:nvPicPr>
        <p:blipFill>
          <a:blip r:embed="rId2" cstate="print"/>
          <a:stretch>
            <a:fillRect/>
          </a:stretch>
        </p:blipFill>
        <p:spPr>
          <a:xfrm>
            <a:off x="280988" y="1564793"/>
            <a:ext cx="4291012" cy="3444252"/>
          </a:xfrm>
        </p:spPr>
      </p:pic>
      <p:pic>
        <p:nvPicPr>
          <p:cNvPr id="8" name="Содержимое 7" descr="из ткани.jpg"/>
          <p:cNvPicPr>
            <a:picLocks noGrp="1" noChangeAspect="1"/>
          </p:cNvPicPr>
          <p:nvPr>
            <p:ph sz="quarter" idx="4"/>
          </p:nvPr>
        </p:nvPicPr>
        <p:blipFill>
          <a:blip r:embed="rId3" cstate="print"/>
          <a:stretch>
            <a:fillRect/>
          </a:stretch>
        </p:blipFill>
        <p:spPr>
          <a:xfrm>
            <a:off x="4648200" y="1848090"/>
            <a:ext cx="4289425" cy="287765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Дополните текст</a:t>
            </a:r>
            <a:endParaRPr lang="ru-RU" dirty="0">
              <a:solidFill>
                <a:srgbClr val="C00000"/>
              </a:solidFill>
            </a:endParaRPr>
          </a:p>
        </p:txBody>
      </p:sp>
      <p:sp>
        <p:nvSpPr>
          <p:cNvPr id="3" name="Содержимое 2"/>
          <p:cNvSpPr>
            <a:spLocks noGrp="1"/>
          </p:cNvSpPr>
          <p:nvPr>
            <p:ph idx="1"/>
          </p:nvPr>
        </p:nvSpPr>
        <p:spPr/>
        <p:txBody>
          <a:bodyPr/>
          <a:lstStyle/>
          <a:p>
            <a:r>
              <a:rPr lang="ru-RU" dirty="0" smtClean="0"/>
              <a:t>Яблоня и груша – </a:t>
            </a:r>
            <a:r>
              <a:rPr lang="ru-RU" u="sng" dirty="0" smtClean="0">
                <a:solidFill>
                  <a:srgbClr val="C00000"/>
                </a:solidFill>
              </a:rPr>
              <a:t>плодово-ягодные</a:t>
            </a:r>
            <a:r>
              <a:rPr lang="ru-RU" dirty="0" smtClean="0"/>
              <a:t> древесные растения. Это ценные плодовые культуры. Корневая система </a:t>
            </a:r>
            <a:r>
              <a:rPr lang="ru-RU" u="sng" dirty="0" smtClean="0">
                <a:solidFill>
                  <a:srgbClr val="C00000"/>
                </a:solidFill>
              </a:rPr>
              <a:t>стержневая</a:t>
            </a:r>
            <a:r>
              <a:rPr lang="ru-RU" dirty="0" smtClean="0"/>
              <a:t>. В их цветках </a:t>
            </a:r>
            <a:r>
              <a:rPr lang="ru-RU" u="sng" dirty="0" smtClean="0">
                <a:solidFill>
                  <a:srgbClr val="C00000"/>
                </a:solidFill>
              </a:rPr>
              <a:t>5</a:t>
            </a:r>
            <a:r>
              <a:rPr lang="ru-RU" dirty="0" smtClean="0"/>
              <a:t> чашелистиков, </a:t>
            </a:r>
            <a:r>
              <a:rPr lang="ru-RU" u="sng" dirty="0" smtClean="0">
                <a:solidFill>
                  <a:srgbClr val="C00000"/>
                </a:solidFill>
              </a:rPr>
              <a:t>5</a:t>
            </a:r>
            <a:r>
              <a:rPr lang="ru-RU" dirty="0" smtClean="0"/>
              <a:t> лепестков венчика, </a:t>
            </a:r>
            <a:r>
              <a:rPr lang="ru-RU" u="sng" dirty="0" smtClean="0">
                <a:solidFill>
                  <a:srgbClr val="C00000"/>
                </a:solidFill>
              </a:rPr>
              <a:t>много</a:t>
            </a:r>
            <a:r>
              <a:rPr lang="ru-RU" dirty="0" smtClean="0"/>
              <a:t> тычинок, </a:t>
            </a:r>
            <a:r>
              <a:rPr lang="ru-RU" u="sng" dirty="0" smtClean="0">
                <a:solidFill>
                  <a:srgbClr val="C00000"/>
                </a:solidFill>
              </a:rPr>
              <a:t>1</a:t>
            </a:r>
            <a:r>
              <a:rPr lang="ru-RU" dirty="0" smtClean="0"/>
              <a:t> пестик. Стебель </a:t>
            </a:r>
            <a:r>
              <a:rPr lang="ru-RU" u="sng" dirty="0" smtClean="0">
                <a:solidFill>
                  <a:srgbClr val="C00000"/>
                </a:solidFill>
              </a:rPr>
              <a:t>прямостоячий</a:t>
            </a:r>
            <a:r>
              <a:rPr lang="ru-RU" dirty="0" smtClean="0"/>
              <a:t>.  У яблони плод - </a:t>
            </a:r>
            <a:r>
              <a:rPr lang="ru-RU" u="sng" dirty="0" smtClean="0">
                <a:solidFill>
                  <a:srgbClr val="C00000"/>
                </a:solidFill>
              </a:rPr>
              <a:t>яблоко</a:t>
            </a:r>
            <a:r>
              <a:rPr lang="ru-RU" dirty="0" smtClean="0"/>
              <a:t>. У груши плод - </a:t>
            </a:r>
            <a:r>
              <a:rPr lang="ru-RU" u="sng" dirty="0" smtClean="0">
                <a:solidFill>
                  <a:srgbClr val="C00000"/>
                </a:solidFill>
              </a:rPr>
              <a:t>грушевидное</a:t>
            </a:r>
            <a:r>
              <a:rPr lang="ru-RU" dirty="0" smtClean="0"/>
              <a:t> яблоко.  Размножаются </a:t>
            </a:r>
            <a:r>
              <a:rPr lang="ru-RU" u="sng" dirty="0" smtClean="0">
                <a:solidFill>
                  <a:srgbClr val="C00000"/>
                </a:solidFill>
              </a:rPr>
              <a:t>семенами</a:t>
            </a:r>
            <a:r>
              <a:rPr lang="ru-RU" dirty="0" smtClean="0"/>
              <a:t> и </a:t>
            </a:r>
            <a:r>
              <a:rPr lang="ru-RU" u="sng" dirty="0" smtClean="0">
                <a:solidFill>
                  <a:srgbClr val="C00000"/>
                </a:solidFill>
              </a:rPr>
              <a:t>прививками</a:t>
            </a:r>
            <a:r>
              <a:rPr lang="ru-RU" dirty="0" smtClean="0"/>
              <a:t>.</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рефлексия</a:t>
            </a:r>
            <a:endParaRPr lang="ru-RU" dirty="0">
              <a:solidFill>
                <a:srgbClr val="C00000"/>
              </a:solidFill>
            </a:endParaRPr>
          </a:p>
        </p:txBody>
      </p:sp>
      <p:pic>
        <p:nvPicPr>
          <p:cNvPr id="4" name="Содержимое 3" descr="яблоня.png"/>
          <p:cNvPicPr>
            <a:picLocks noGrp="1" noChangeAspect="1"/>
          </p:cNvPicPr>
          <p:nvPr>
            <p:ph idx="1"/>
          </p:nvPr>
        </p:nvPicPr>
        <p:blipFill>
          <a:blip r:embed="rId2" cstate="print"/>
          <a:stretch>
            <a:fillRect/>
          </a:stretch>
        </p:blipFill>
        <p:spPr>
          <a:xfrm>
            <a:off x="2143108" y="1214422"/>
            <a:ext cx="4429156" cy="5500726"/>
          </a:xfrm>
        </p:spPr>
      </p:pic>
      <p:pic>
        <p:nvPicPr>
          <p:cNvPr id="5" name="Рисунок 4" descr="mqdefault.jpg"/>
          <p:cNvPicPr>
            <a:picLocks noChangeAspect="1"/>
          </p:cNvPicPr>
          <p:nvPr/>
        </p:nvPicPr>
        <p:blipFill>
          <a:blip r:embed="rId3" cstate="print"/>
          <a:stretch>
            <a:fillRect/>
          </a:stretch>
        </p:blipFill>
        <p:spPr>
          <a:xfrm>
            <a:off x="7143768" y="1285860"/>
            <a:ext cx="857256" cy="714374"/>
          </a:xfrm>
          <a:prstGeom prst="rect">
            <a:avLst/>
          </a:prstGeom>
        </p:spPr>
      </p:pic>
      <p:pic>
        <p:nvPicPr>
          <p:cNvPr id="6" name="Рисунок 5" descr="mqdefault.jpg"/>
          <p:cNvPicPr>
            <a:picLocks noChangeAspect="1"/>
          </p:cNvPicPr>
          <p:nvPr/>
        </p:nvPicPr>
        <p:blipFill>
          <a:blip r:embed="rId3" cstate="print"/>
          <a:stretch>
            <a:fillRect/>
          </a:stretch>
        </p:blipFill>
        <p:spPr>
          <a:xfrm>
            <a:off x="7296168" y="1438260"/>
            <a:ext cx="857256" cy="714374"/>
          </a:xfrm>
          <a:prstGeom prst="rect">
            <a:avLst/>
          </a:prstGeom>
        </p:spPr>
      </p:pic>
      <p:pic>
        <p:nvPicPr>
          <p:cNvPr id="7" name="Рисунок 6" descr="mqdefault.jpg"/>
          <p:cNvPicPr>
            <a:picLocks noChangeAspect="1"/>
          </p:cNvPicPr>
          <p:nvPr/>
        </p:nvPicPr>
        <p:blipFill>
          <a:blip r:embed="rId3" cstate="print"/>
          <a:stretch>
            <a:fillRect/>
          </a:stretch>
        </p:blipFill>
        <p:spPr>
          <a:xfrm>
            <a:off x="7448568" y="1590660"/>
            <a:ext cx="857256" cy="714374"/>
          </a:xfrm>
          <a:prstGeom prst="rect">
            <a:avLst/>
          </a:prstGeom>
        </p:spPr>
      </p:pic>
      <p:pic>
        <p:nvPicPr>
          <p:cNvPr id="8" name="Рисунок 7" descr="mqdefault.jpg"/>
          <p:cNvPicPr>
            <a:picLocks noChangeAspect="1"/>
          </p:cNvPicPr>
          <p:nvPr/>
        </p:nvPicPr>
        <p:blipFill>
          <a:blip r:embed="rId3" cstate="print"/>
          <a:stretch>
            <a:fillRect/>
          </a:stretch>
        </p:blipFill>
        <p:spPr>
          <a:xfrm>
            <a:off x="7600968" y="1743060"/>
            <a:ext cx="857256" cy="714374"/>
          </a:xfrm>
          <a:prstGeom prst="rect">
            <a:avLst/>
          </a:prstGeom>
        </p:spPr>
      </p:pic>
      <p:pic>
        <p:nvPicPr>
          <p:cNvPr id="9" name="Рисунок 8" descr="mqdefault.jpg"/>
          <p:cNvPicPr>
            <a:picLocks noChangeAspect="1"/>
          </p:cNvPicPr>
          <p:nvPr/>
        </p:nvPicPr>
        <p:blipFill>
          <a:blip r:embed="rId3" cstate="print"/>
          <a:stretch>
            <a:fillRect/>
          </a:stretch>
        </p:blipFill>
        <p:spPr>
          <a:xfrm>
            <a:off x="7753368" y="1895460"/>
            <a:ext cx="857256" cy="714374"/>
          </a:xfrm>
          <a:prstGeom prst="rect">
            <a:avLst/>
          </a:prstGeom>
        </p:spPr>
      </p:pic>
      <p:pic>
        <p:nvPicPr>
          <p:cNvPr id="10" name="Рисунок 9" descr="mqdefault.jpg"/>
          <p:cNvPicPr>
            <a:picLocks noChangeAspect="1"/>
          </p:cNvPicPr>
          <p:nvPr/>
        </p:nvPicPr>
        <p:blipFill>
          <a:blip r:embed="rId3" cstate="print"/>
          <a:stretch>
            <a:fillRect/>
          </a:stretch>
        </p:blipFill>
        <p:spPr>
          <a:xfrm>
            <a:off x="7905768" y="2047860"/>
            <a:ext cx="857256" cy="714374"/>
          </a:xfrm>
          <a:prstGeom prst="rect">
            <a:avLst/>
          </a:prstGeom>
        </p:spPr>
      </p:pic>
      <p:pic>
        <p:nvPicPr>
          <p:cNvPr id="11" name="Рисунок 10" descr="mqdefault.jpg"/>
          <p:cNvPicPr>
            <a:picLocks noChangeAspect="1"/>
          </p:cNvPicPr>
          <p:nvPr/>
        </p:nvPicPr>
        <p:blipFill>
          <a:blip r:embed="rId3" cstate="print"/>
          <a:stretch>
            <a:fillRect/>
          </a:stretch>
        </p:blipFill>
        <p:spPr>
          <a:xfrm>
            <a:off x="8058168" y="2200260"/>
            <a:ext cx="857256" cy="714374"/>
          </a:xfrm>
          <a:prstGeom prst="rect">
            <a:avLst/>
          </a:prstGeom>
        </p:spPr>
      </p:pic>
      <p:pic>
        <p:nvPicPr>
          <p:cNvPr id="12" name="Рисунок 11" descr="mqdefault.jpg"/>
          <p:cNvPicPr>
            <a:picLocks noChangeAspect="1"/>
          </p:cNvPicPr>
          <p:nvPr/>
        </p:nvPicPr>
        <p:blipFill>
          <a:blip r:embed="rId3" cstate="print"/>
          <a:stretch>
            <a:fillRect/>
          </a:stretch>
        </p:blipFill>
        <p:spPr>
          <a:xfrm>
            <a:off x="8210568" y="2352660"/>
            <a:ext cx="857256" cy="714374"/>
          </a:xfrm>
          <a:prstGeom prst="rect">
            <a:avLst/>
          </a:prstGeom>
        </p:spPr>
      </p:pic>
      <p:pic>
        <p:nvPicPr>
          <p:cNvPr id="13" name="Рисунок 12" descr="mqdefault.jpg"/>
          <p:cNvPicPr>
            <a:picLocks noChangeAspect="1"/>
          </p:cNvPicPr>
          <p:nvPr/>
        </p:nvPicPr>
        <p:blipFill>
          <a:blip r:embed="rId3" cstate="print"/>
          <a:stretch>
            <a:fillRect/>
          </a:stretch>
        </p:blipFill>
        <p:spPr>
          <a:xfrm>
            <a:off x="7929586" y="2714620"/>
            <a:ext cx="857256" cy="714374"/>
          </a:xfrm>
          <a:prstGeom prst="rect">
            <a:avLst/>
          </a:prstGeom>
        </p:spPr>
      </p:pic>
      <p:pic>
        <p:nvPicPr>
          <p:cNvPr id="14" name="Рисунок 13" descr="mqdefault.jpg"/>
          <p:cNvPicPr>
            <a:picLocks noChangeAspect="1"/>
          </p:cNvPicPr>
          <p:nvPr/>
        </p:nvPicPr>
        <p:blipFill>
          <a:blip r:embed="rId3" cstate="print"/>
          <a:stretch>
            <a:fillRect/>
          </a:stretch>
        </p:blipFill>
        <p:spPr>
          <a:xfrm>
            <a:off x="7786710" y="2714620"/>
            <a:ext cx="857256" cy="714374"/>
          </a:xfrm>
          <a:prstGeom prst="rect">
            <a:avLst/>
          </a:prstGeom>
        </p:spPr>
      </p:pic>
      <p:pic>
        <p:nvPicPr>
          <p:cNvPr id="15" name="Рисунок 14" descr="mqdefault.jpg"/>
          <p:cNvPicPr>
            <a:picLocks noChangeAspect="1"/>
          </p:cNvPicPr>
          <p:nvPr/>
        </p:nvPicPr>
        <p:blipFill>
          <a:blip r:embed="rId3" cstate="print"/>
          <a:stretch>
            <a:fillRect/>
          </a:stretch>
        </p:blipFill>
        <p:spPr>
          <a:xfrm>
            <a:off x="6929454" y="2857496"/>
            <a:ext cx="857256" cy="714374"/>
          </a:xfrm>
          <a:prstGeom prst="rect">
            <a:avLst/>
          </a:prstGeom>
        </p:spPr>
      </p:pic>
      <p:pic>
        <p:nvPicPr>
          <p:cNvPr id="16" name="Рисунок 15" descr="mqdefault.jpg"/>
          <p:cNvPicPr>
            <a:picLocks noChangeAspect="1"/>
          </p:cNvPicPr>
          <p:nvPr/>
        </p:nvPicPr>
        <p:blipFill>
          <a:blip r:embed="rId3" cstate="print"/>
          <a:stretch>
            <a:fillRect/>
          </a:stretch>
        </p:blipFill>
        <p:spPr>
          <a:xfrm>
            <a:off x="7939110" y="2867020"/>
            <a:ext cx="857256" cy="714374"/>
          </a:xfrm>
          <a:prstGeom prst="rect">
            <a:avLst/>
          </a:prstGeom>
        </p:spPr>
      </p:pic>
      <p:pic>
        <p:nvPicPr>
          <p:cNvPr id="17" name="Рисунок 16" descr="mqdefault.jpg"/>
          <p:cNvPicPr>
            <a:picLocks noChangeAspect="1"/>
          </p:cNvPicPr>
          <p:nvPr/>
        </p:nvPicPr>
        <p:blipFill>
          <a:blip r:embed="rId3" cstate="print"/>
          <a:stretch>
            <a:fillRect/>
          </a:stretch>
        </p:blipFill>
        <p:spPr>
          <a:xfrm>
            <a:off x="8091510" y="3019420"/>
            <a:ext cx="857256" cy="714374"/>
          </a:xfrm>
          <a:prstGeom prst="rect">
            <a:avLst/>
          </a:prstGeom>
        </p:spPr>
      </p:pic>
      <p:pic>
        <p:nvPicPr>
          <p:cNvPr id="18" name="Рисунок 17" descr="mqdefault.jpg"/>
          <p:cNvPicPr>
            <a:picLocks noChangeAspect="1"/>
          </p:cNvPicPr>
          <p:nvPr/>
        </p:nvPicPr>
        <p:blipFill>
          <a:blip r:embed="rId3" cstate="print"/>
          <a:stretch>
            <a:fillRect/>
          </a:stretch>
        </p:blipFill>
        <p:spPr>
          <a:xfrm>
            <a:off x="8243910" y="3171820"/>
            <a:ext cx="857256" cy="714374"/>
          </a:xfrm>
          <a:prstGeom prst="rect">
            <a:avLst/>
          </a:prstGeom>
        </p:spPr>
      </p:pic>
      <p:pic>
        <p:nvPicPr>
          <p:cNvPr id="19" name="Рисунок 18" descr="mqdefault.jpg"/>
          <p:cNvPicPr>
            <a:picLocks noChangeAspect="1"/>
          </p:cNvPicPr>
          <p:nvPr/>
        </p:nvPicPr>
        <p:blipFill>
          <a:blip r:embed="rId3" cstate="print"/>
          <a:stretch>
            <a:fillRect/>
          </a:stretch>
        </p:blipFill>
        <p:spPr>
          <a:xfrm>
            <a:off x="7500958" y="3286124"/>
            <a:ext cx="857256" cy="714374"/>
          </a:xfrm>
          <a:prstGeom prst="rect">
            <a:avLst/>
          </a:prstGeom>
        </p:spPr>
      </p:pic>
      <p:pic>
        <p:nvPicPr>
          <p:cNvPr id="20" name="Рисунок 19" descr="mini_1.jpg"/>
          <p:cNvPicPr>
            <a:picLocks noChangeAspect="1"/>
          </p:cNvPicPr>
          <p:nvPr/>
        </p:nvPicPr>
        <p:blipFill>
          <a:blip r:embed="rId4" cstate="print"/>
          <a:stretch>
            <a:fillRect/>
          </a:stretch>
        </p:blipFill>
        <p:spPr>
          <a:xfrm>
            <a:off x="142844" y="1142984"/>
            <a:ext cx="642932" cy="690559"/>
          </a:xfrm>
          <a:prstGeom prst="rect">
            <a:avLst/>
          </a:prstGeom>
        </p:spPr>
      </p:pic>
      <p:pic>
        <p:nvPicPr>
          <p:cNvPr id="21" name="Рисунок 20" descr="mini_1.jpg"/>
          <p:cNvPicPr>
            <a:picLocks noChangeAspect="1"/>
          </p:cNvPicPr>
          <p:nvPr/>
        </p:nvPicPr>
        <p:blipFill>
          <a:blip r:embed="rId4" cstate="print"/>
          <a:stretch>
            <a:fillRect/>
          </a:stretch>
        </p:blipFill>
        <p:spPr>
          <a:xfrm>
            <a:off x="295244" y="1295384"/>
            <a:ext cx="642932" cy="690559"/>
          </a:xfrm>
          <a:prstGeom prst="rect">
            <a:avLst/>
          </a:prstGeom>
        </p:spPr>
      </p:pic>
      <p:pic>
        <p:nvPicPr>
          <p:cNvPr id="22" name="Рисунок 21" descr="mini_1.jpg"/>
          <p:cNvPicPr>
            <a:picLocks noChangeAspect="1"/>
          </p:cNvPicPr>
          <p:nvPr/>
        </p:nvPicPr>
        <p:blipFill>
          <a:blip r:embed="rId4" cstate="print"/>
          <a:stretch>
            <a:fillRect/>
          </a:stretch>
        </p:blipFill>
        <p:spPr>
          <a:xfrm>
            <a:off x="447644" y="1447784"/>
            <a:ext cx="642932" cy="690559"/>
          </a:xfrm>
          <a:prstGeom prst="rect">
            <a:avLst/>
          </a:prstGeom>
        </p:spPr>
      </p:pic>
      <p:pic>
        <p:nvPicPr>
          <p:cNvPr id="23" name="Рисунок 22" descr="mini_1.jpg"/>
          <p:cNvPicPr>
            <a:picLocks noChangeAspect="1"/>
          </p:cNvPicPr>
          <p:nvPr/>
        </p:nvPicPr>
        <p:blipFill>
          <a:blip r:embed="rId4" cstate="print"/>
          <a:stretch>
            <a:fillRect/>
          </a:stretch>
        </p:blipFill>
        <p:spPr>
          <a:xfrm>
            <a:off x="600044" y="1600184"/>
            <a:ext cx="642932" cy="690559"/>
          </a:xfrm>
          <a:prstGeom prst="rect">
            <a:avLst/>
          </a:prstGeom>
        </p:spPr>
      </p:pic>
      <p:pic>
        <p:nvPicPr>
          <p:cNvPr id="24" name="Рисунок 23" descr="mini_1.jpg"/>
          <p:cNvPicPr>
            <a:picLocks noChangeAspect="1"/>
          </p:cNvPicPr>
          <p:nvPr/>
        </p:nvPicPr>
        <p:blipFill>
          <a:blip r:embed="rId4" cstate="print"/>
          <a:stretch>
            <a:fillRect/>
          </a:stretch>
        </p:blipFill>
        <p:spPr>
          <a:xfrm>
            <a:off x="752444" y="1752584"/>
            <a:ext cx="642932" cy="690559"/>
          </a:xfrm>
          <a:prstGeom prst="rect">
            <a:avLst/>
          </a:prstGeom>
        </p:spPr>
      </p:pic>
      <p:pic>
        <p:nvPicPr>
          <p:cNvPr id="25" name="Рисунок 24" descr="mini_1.jpg"/>
          <p:cNvPicPr>
            <a:picLocks noChangeAspect="1"/>
          </p:cNvPicPr>
          <p:nvPr/>
        </p:nvPicPr>
        <p:blipFill>
          <a:blip r:embed="rId4" cstate="print"/>
          <a:stretch>
            <a:fillRect/>
          </a:stretch>
        </p:blipFill>
        <p:spPr>
          <a:xfrm>
            <a:off x="904844" y="1904984"/>
            <a:ext cx="642932" cy="690559"/>
          </a:xfrm>
          <a:prstGeom prst="rect">
            <a:avLst/>
          </a:prstGeom>
        </p:spPr>
      </p:pic>
      <p:pic>
        <p:nvPicPr>
          <p:cNvPr id="26" name="Рисунок 25" descr="mini_1.jpg"/>
          <p:cNvPicPr>
            <a:picLocks noChangeAspect="1"/>
          </p:cNvPicPr>
          <p:nvPr/>
        </p:nvPicPr>
        <p:blipFill>
          <a:blip r:embed="rId4" cstate="print"/>
          <a:stretch>
            <a:fillRect/>
          </a:stretch>
        </p:blipFill>
        <p:spPr>
          <a:xfrm>
            <a:off x="1057244" y="2057384"/>
            <a:ext cx="642932" cy="690559"/>
          </a:xfrm>
          <a:prstGeom prst="rect">
            <a:avLst/>
          </a:prstGeom>
        </p:spPr>
      </p:pic>
      <p:pic>
        <p:nvPicPr>
          <p:cNvPr id="27" name="Рисунок 26" descr="mini_1.jpg"/>
          <p:cNvPicPr>
            <a:picLocks noChangeAspect="1"/>
          </p:cNvPicPr>
          <p:nvPr/>
        </p:nvPicPr>
        <p:blipFill>
          <a:blip r:embed="rId4" cstate="print"/>
          <a:stretch>
            <a:fillRect/>
          </a:stretch>
        </p:blipFill>
        <p:spPr>
          <a:xfrm>
            <a:off x="357158" y="2857496"/>
            <a:ext cx="642932" cy="690559"/>
          </a:xfrm>
          <a:prstGeom prst="rect">
            <a:avLst/>
          </a:prstGeom>
        </p:spPr>
      </p:pic>
      <p:pic>
        <p:nvPicPr>
          <p:cNvPr id="28" name="Рисунок 27" descr="mini_1.jpg"/>
          <p:cNvPicPr>
            <a:picLocks noChangeAspect="1"/>
          </p:cNvPicPr>
          <p:nvPr/>
        </p:nvPicPr>
        <p:blipFill>
          <a:blip r:embed="rId4" cstate="print"/>
          <a:stretch>
            <a:fillRect/>
          </a:stretch>
        </p:blipFill>
        <p:spPr>
          <a:xfrm>
            <a:off x="428596" y="2643182"/>
            <a:ext cx="642932" cy="690559"/>
          </a:xfrm>
          <a:prstGeom prst="rect">
            <a:avLst/>
          </a:prstGeom>
        </p:spPr>
      </p:pic>
      <p:pic>
        <p:nvPicPr>
          <p:cNvPr id="29" name="Рисунок 28" descr="mini_1.jpg"/>
          <p:cNvPicPr>
            <a:picLocks noChangeAspect="1"/>
          </p:cNvPicPr>
          <p:nvPr/>
        </p:nvPicPr>
        <p:blipFill>
          <a:blip r:embed="rId4" cstate="print"/>
          <a:stretch>
            <a:fillRect/>
          </a:stretch>
        </p:blipFill>
        <p:spPr>
          <a:xfrm>
            <a:off x="214282" y="2571744"/>
            <a:ext cx="642932" cy="690559"/>
          </a:xfrm>
          <a:prstGeom prst="rect">
            <a:avLst/>
          </a:prstGeom>
        </p:spPr>
      </p:pic>
      <p:pic>
        <p:nvPicPr>
          <p:cNvPr id="30" name="Рисунок 29" descr="mini_1.jpg"/>
          <p:cNvPicPr>
            <a:picLocks noChangeAspect="1"/>
          </p:cNvPicPr>
          <p:nvPr/>
        </p:nvPicPr>
        <p:blipFill>
          <a:blip r:embed="rId4" cstate="print"/>
          <a:stretch>
            <a:fillRect/>
          </a:stretch>
        </p:blipFill>
        <p:spPr>
          <a:xfrm>
            <a:off x="1209644" y="2209784"/>
            <a:ext cx="642932" cy="690559"/>
          </a:xfrm>
          <a:prstGeom prst="rect">
            <a:avLst/>
          </a:prstGeom>
        </p:spPr>
      </p:pic>
      <p:pic>
        <p:nvPicPr>
          <p:cNvPr id="31" name="Рисунок 30" descr="mini_1.jpg"/>
          <p:cNvPicPr>
            <a:picLocks noChangeAspect="1"/>
          </p:cNvPicPr>
          <p:nvPr/>
        </p:nvPicPr>
        <p:blipFill>
          <a:blip r:embed="rId4" cstate="print"/>
          <a:stretch>
            <a:fillRect/>
          </a:stretch>
        </p:blipFill>
        <p:spPr>
          <a:xfrm>
            <a:off x="1362044" y="2362184"/>
            <a:ext cx="642932" cy="690559"/>
          </a:xfrm>
          <a:prstGeom prst="rect">
            <a:avLst/>
          </a:prstGeom>
        </p:spPr>
      </p:pic>
      <p:pic>
        <p:nvPicPr>
          <p:cNvPr id="32" name="Рисунок 31" descr="mini_1.jpg"/>
          <p:cNvPicPr>
            <a:picLocks noChangeAspect="1"/>
          </p:cNvPicPr>
          <p:nvPr/>
        </p:nvPicPr>
        <p:blipFill>
          <a:blip r:embed="rId4" cstate="print"/>
          <a:stretch>
            <a:fillRect/>
          </a:stretch>
        </p:blipFill>
        <p:spPr>
          <a:xfrm>
            <a:off x="1071538" y="3143248"/>
            <a:ext cx="642932" cy="690559"/>
          </a:xfrm>
          <a:prstGeom prst="rect">
            <a:avLst/>
          </a:prstGeom>
        </p:spPr>
      </p:pic>
      <p:pic>
        <p:nvPicPr>
          <p:cNvPr id="33" name="Рисунок 32" descr="mini_1.jpg"/>
          <p:cNvPicPr>
            <a:picLocks noChangeAspect="1"/>
          </p:cNvPicPr>
          <p:nvPr/>
        </p:nvPicPr>
        <p:blipFill>
          <a:blip r:embed="rId4" cstate="print"/>
          <a:stretch>
            <a:fillRect/>
          </a:stretch>
        </p:blipFill>
        <p:spPr>
          <a:xfrm>
            <a:off x="857224" y="2928934"/>
            <a:ext cx="642932" cy="6905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Яблоня. груша</a:t>
            </a:r>
            <a:endParaRPr lang="ru-RU" dirty="0">
              <a:solidFill>
                <a:srgbClr val="C00000"/>
              </a:solidFill>
            </a:endParaRPr>
          </a:p>
        </p:txBody>
      </p:sp>
      <p:sp>
        <p:nvSpPr>
          <p:cNvPr id="3" name="Содержимое 2"/>
          <p:cNvSpPr>
            <a:spLocks noGrp="1"/>
          </p:cNvSpPr>
          <p:nvPr>
            <p:ph idx="1"/>
          </p:nvPr>
        </p:nvSpPr>
        <p:spPr/>
        <p:txBody>
          <a:bodyPr/>
          <a:lstStyle/>
          <a:p>
            <a:r>
              <a:rPr lang="ru-RU" dirty="0" smtClean="0">
                <a:solidFill>
                  <a:srgbClr val="C00000"/>
                </a:solidFill>
              </a:rPr>
              <a:t>Цель</a:t>
            </a:r>
            <a:r>
              <a:rPr lang="ru-RU" dirty="0" smtClean="0"/>
              <a:t>: познакомиться с плодово-ягодными розоцветными: яблоней и грушей, их строением, способами размножения, уходом за ними, пользой для человека.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литература</a:t>
            </a:r>
            <a:endParaRPr lang="ru-RU" dirty="0"/>
          </a:p>
        </p:txBody>
      </p:sp>
      <p:sp>
        <p:nvSpPr>
          <p:cNvPr id="3" name="Объект 2"/>
          <p:cNvSpPr>
            <a:spLocks noGrp="1"/>
          </p:cNvSpPr>
          <p:nvPr>
            <p:ph idx="1"/>
          </p:nvPr>
        </p:nvSpPr>
        <p:spPr/>
        <p:txBody>
          <a:bodyPr>
            <a:normAutofit fontScale="85000" lnSpcReduction="10000"/>
          </a:bodyPr>
          <a:lstStyle/>
          <a:p>
            <a:pPr lvl="0"/>
            <a:r>
              <a:rPr lang="ru-RU" dirty="0" smtClean="0"/>
              <a:t>З.А</a:t>
            </a:r>
            <a:r>
              <a:rPr lang="ru-RU" dirty="0"/>
              <a:t>. </a:t>
            </a:r>
            <a:r>
              <a:rPr lang="ru-RU" dirty="0" err="1"/>
              <a:t>Клепинина</a:t>
            </a:r>
            <a:r>
              <a:rPr lang="ru-RU" dirty="0"/>
              <a:t>. Биология. Растения. Бактерии. Грибы. 7 класс: </a:t>
            </a:r>
            <a:r>
              <a:rPr lang="ru-RU" dirty="0" err="1"/>
              <a:t>учеб.для</a:t>
            </a:r>
            <a:r>
              <a:rPr lang="ru-RU" dirty="0"/>
              <a:t> спец. (корр.) </a:t>
            </a:r>
            <a:r>
              <a:rPr lang="ru-RU" dirty="0" err="1"/>
              <a:t>образоват</a:t>
            </a:r>
            <a:r>
              <a:rPr lang="ru-RU" dirty="0"/>
              <a:t>. учреждений </a:t>
            </a:r>
            <a:r>
              <a:rPr lang="en-US" dirty="0"/>
              <a:t>VIII</a:t>
            </a:r>
            <a:r>
              <a:rPr lang="ru-RU" dirty="0"/>
              <a:t> вида – М: Просвещение, 2013.</a:t>
            </a:r>
          </a:p>
          <a:p>
            <a:pPr lvl="0"/>
            <a:r>
              <a:rPr lang="ru-RU" dirty="0" smtClean="0"/>
              <a:t>Биология</a:t>
            </a:r>
            <a:r>
              <a:rPr lang="ru-RU" dirty="0"/>
              <a:t>. 6-7 классы:  нестандартные уроки и мероприятия (КВН, устный журнал, праздники, викторины, загадки, кроссворды, интеллектуально-игровые задания) / составитель Н.А. Касаткина. –  Волгоград: Учитель, 2007.</a:t>
            </a:r>
          </a:p>
          <a:p>
            <a:pPr lvl="0"/>
            <a:r>
              <a:rPr lang="ru-RU" dirty="0"/>
              <a:t>Универсальное учебное пособие. </a:t>
            </a:r>
            <a:r>
              <a:rPr lang="ru-RU" dirty="0" err="1"/>
              <a:t>А.Скворцов</a:t>
            </a:r>
            <a:r>
              <a:rPr lang="ru-RU" dirty="0"/>
              <a:t>. А. Никишов, В. </a:t>
            </a:r>
            <a:r>
              <a:rPr lang="ru-RU" dirty="0" err="1"/>
              <a:t>Рохлов</a:t>
            </a:r>
            <a:r>
              <a:rPr lang="ru-RU" dirty="0"/>
              <a:t>, А. Теремов. Биология. 6 – 11 классы. Школьный курс. – М.: АСТ-ПРЕСС, 2000.</a:t>
            </a:r>
          </a:p>
          <a:p>
            <a:endParaRPr lang="ru-RU" dirty="0"/>
          </a:p>
        </p:txBody>
      </p:sp>
    </p:spTree>
    <p:extLst>
      <p:ext uri="{BB962C8B-B14F-4D97-AF65-F5344CB8AC3E}">
        <p14:creationId xmlns="" xmlns:p14="http://schemas.microsoft.com/office/powerpoint/2010/main" val="1689361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источники</a:t>
            </a:r>
            <a:endParaRPr lang="ru-RU" dirty="0"/>
          </a:p>
        </p:txBody>
      </p:sp>
      <p:sp>
        <p:nvSpPr>
          <p:cNvPr id="3" name="Объект 2"/>
          <p:cNvSpPr>
            <a:spLocks noGrp="1"/>
          </p:cNvSpPr>
          <p:nvPr>
            <p:ph idx="1"/>
          </p:nvPr>
        </p:nvSpPr>
        <p:spPr>
          <a:xfrm>
            <a:off x="304800" y="1554162"/>
            <a:ext cx="8686800" cy="4899174"/>
          </a:xfrm>
        </p:spPr>
        <p:txBody>
          <a:bodyPr>
            <a:normAutofit fontScale="32500" lnSpcReduction="20000"/>
          </a:bodyPr>
          <a:lstStyle/>
          <a:p>
            <a:r>
              <a:rPr lang="ru-RU" dirty="0" smtClean="0">
                <a:hlinkClick r:id="rId2"/>
              </a:rPr>
              <a:t>Роза:</a:t>
            </a:r>
            <a:r>
              <a:rPr lang="en-US" dirty="0" smtClean="0">
                <a:hlinkClick r:id="rId2"/>
              </a:rPr>
              <a:t>https</a:t>
            </a:r>
            <a:r>
              <a:rPr lang="en-US" dirty="0">
                <a:hlinkClick r:id="rId2"/>
              </a:rPr>
              <a:t>://</a:t>
            </a:r>
            <a:r>
              <a:rPr lang="en-US" dirty="0" smtClean="0">
                <a:hlinkClick r:id="rId2"/>
              </a:rPr>
              <a:t>www.sunhome.ru/i/wallpapers/200/rozi-v10.orig.jpg</a:t>
            </a:r>
            <a:endParaRPr lang="ru-RU" dirty="0" smtClean="0"/>
          </a:p>
          <a:p>
            <a:r>
              <a:rPr lang="ru-RU" dirty="0" smtClean="0"/>
              <a:t>Роза:</a:t>
            </a:r>
            <a:r>
              <a:rPr lang="en-US" dirty="0"/>
              <a:t>https://</a:t>
            </a:r>
            <a:r>
              <a:rPr lang="en-US" dirty="0" smtClean="0"/>
              <a:t>cveti365.space/wp-content/uploads/5bafa41c082d25bafa41c08b87.jpg</a:t>
            </a:r>
            <a:endParaRPr lang="ru-RU" dirty="0" smtClean="0"/>
          </a:p>
          <a:p>
            <a:pPr algn="just"/>
            <a:r>
              <a:rPr lang="ru-RU" dirty="0" smtClean="0"/>
              <a:t>Черешня:</a:t>
            </a:r>
            <a:r>
              <a:rPr lang="en-US" dirty="0"/>
              <a:t>https://</a:t>
            </a:r>
            <a:r>
              <a:rPr lang="en-US" dirty="0" smtClean="0"/>
              <a:t>sornyakov.net/wp</a:t>
            </a:r>
            <a:r>
              <a:rPr lang="ru-RU" dirty="0" smtClean="0"/>
              <a:t> </a:t>
            </a:r>
            <a:r>
              <a:rPr lang="en-US" dirty="0" smtClean="0"/>
              <a:t>content/uploads/2018/05/</a:t>
            </a:r>
            <a:r>
              <a:rPr lang="en-US" dirty="0" err="1" smtClean="0"/>
              <a:t>chereshni</a:t>
            </a:r>
            <a:r>
              <a:rPr lang="en-US" dirty="0" smtClean="0"/>
              <a:t>-v</a:t>
            </a:r>
            <a:r>
              <a:rPr lang="ru-RU" dirty="0" smtClean="0"/>
              <a:t> </a:t>
            </a:r>
            <a:r>
              <a:rPr lang="en-US" dirty="0" smtClean="0"/>
              <a:t>kaplyah.jpg</a:t>
            </a:r>
            <a:endParaRPr lang="ru-RU" dirty="0" smtClean="0"/>
          </a:p>
          <a:p>
            <a:pPr algn="just"/>
            <a:r>
              <a:rPr lang="ru-RU" dirty="0" smtClean="0"/>
              <a:t>Малина:</a:t>
            </a:r>
            <a:r>
              <a:rPr lang="en-US" dirty="0" smtClean="0"/>
              <a:t>https</a:t>
            </a:r>
            <a:r>
              <a:rPr lang="en-US" dirty="0"/>
              <a:t>://</a:t>
            </a:r>
            <a:r>
              <a:rPr lang="en-US" dirty="0" smtClean="0"/>
              <a:t>dachneek.ru/wp</a:t>
            </a:r>
            <a:r>
              <a:rPr lang="ru-RU" dirty="0" smtClean="0"/>
              <a:t> </a:t>
            </a:r>
            <a:r>
              <a:rPr lang="en-US" dirty="0" smtClean="0"/>
              <a:t>content/uploads/2020/01/malina1.jpg</a:t>
            </a:r>
            <a:endParaRPr lang="ru-RU" dirty="0" smtClean="0"/>
          </a:p>
          <a:p>
            <a:pPr algn="just"/>
            <a:r>
              <a:rPr lang="ru-RU" dirty="0" smtClean="0"/>
              <a:t>Шиповник:</a:t>
            </a:r>
            <a:r>
              <a:rPr lang="en-US" dirty="0"/>
              <a:t>https://flowers-for-life.ru/assets/images/products/7012/001.jpg</a:t>
            </a:r>
            <a:endParaRPr lang="ru-RU" dirty="0" smtClean="0"/>
          </a:p>
          <a:p>
            <a:r>
              <a:rPr lang="ru-RU" dirty="0" smtClean="0"/>
              <a:t>Персик: </a:t>
            </a:r>
            <a:r>
              <a:rPr lang="en-US" dirty="0">
                <a:hlinkClick r:id="rId3"/>
              </a:rPr>
              <a:t>https://</a:t>
            </a:r>
            <a:r>
              <a:rPr lang="en-US" dirty="0" smtClean="0">
                <a:hlinkClick r:id="rId3"/>
              </a:rPr>
              <a:t>cdn.photosight.ru/img/2/b9b/6585775_xlarge.jpg</a:t>
            </a:r>
            <a:endParaRPr lang="ru-RU" dirty="0" smtClean="0"/>
          </a:p>
          <a:p>
            <a:r>
              <a:rPr lang="ru-RU" dirty="0" smtClean="0"/>
              <a:t>Ежевика:</a:t>
            </a:r>
            <a:r>
              <a:rPr lang="en-US" dirty="0"/>
              <a:t>https://</a:t>
            </a:r>
            <a:r>
              <a:rPr lang="en-US" dirty="0" smtClean="0"/>
              <a:t>cdn.pixabay.com/photo/2019/03/12/21/58/blackberry-4051975_1280.jpg</a:t>
            </a:r>
            <a:endParaRPr lang="ru-RU" dirty="0" smtClean="0"/>
          </a:p>
          <a:p>
            <a:r>
              <a:rPr lang="ru-RU" dirty="0" smtClean="0"/>
              <a:t>Земляника:</a:t>
            </a:r>
            <a:r>
              <a:rPr lang="en-US" dirty="0"/>
              <a:t>https://</a:t>
            </a:r>
            <a:r>
              <a:rPr lang="en-US" dirty="0" smtClean="0"/>
              <a:t>s1.1zoom.me/b5050/788/Fragaria_Closeup_493266_3840x2400.jpg</a:t>
            </a:r>
            <a:endParaRPr lang="ru-RU" dirty="0" smtClean="0"/>
          </a:p>
          <a:p>
            <a:r>
              <a:rPr lang="ru-RU" dirty="0" smtClean="0"/>
              <a:t>Земляника:</a:t>
            </a:r>
            <a:r>
              <a:rPr lang="en-US" dirty="0"/>
              <a:t>http://</a:t>
            </a:r>
            <a:r>
              <a:rPr lang="en-US" dirty="0" smtClean="0"/>
              <a:t>rasfokus.ru/images/photos/medium/cd9dfaacf033e047b64f9cceb59c5e16.jpg</a:t>
            </a:r>
            <a:endParaRPr lang="ru-RU" dirty="0" smtClean="0"/>
          </a:p>
          <a:p>
            <a:r>
              <a:rPr lang="ru-RU" dirty="0" smtClean="0"/>
              <a:t>Земляника:</a:t>
            </a:r>
            <a:r>
              <a:rPr lang="en-US" dirty="0"/>
              <a:t>https://</a:t>
            </a:r>
            <a:r>
              <a:rPr lang="en-US" dirty="0" smtClean="0"/>
              <a:t>happiness-and-beauty.ru/wp-content/uploads/2018/01/YA3-68.jpg</a:t>
            </a:r>
            <a:endParaRPr lang="ru-RU" dirty="0" smtClean="0"/>
          </a:p>
          <a:p>
            <a:r>
              <a:rPr lang="ru-RU" dirty="0" smtClean="0"/>
              <a:t>Яблоня: </a:t>
            </a:r>
            <a:r>
              <a:rPr lang="en-US" dirty="0">
                <a:hlinkClick r:id="rId4"/>
              </a:rPr>
              <a:t>https://</a:t>
            </a:r>
            <a:r>
              <a:rPr lang="en-US" dirty="0" smtClean="0">
                <a:hlinkClick r:id="rId4"/>
              </a:rPr>
              <a:t>avatars.mds.yandex.net/get-pdb/398891/13da4ae5-c8da-4330-844f-deeda722b939/s1200?webp=false</a:t>
            </a:r>
            <a:endParaRPr lang="ru-RU" dirty="0" smtClean="0"/>
          </a:p>
          <a:p>
            <a:r>
              <a:rPr lang="ru-RU" dirty="0" smtClean="0"/>
              <a:t>Груша:</a:t>
            </a:r>
            <a:r>
              <a:rPr lang="en-US" dirty="0"/>
              <a:t>https://</a:t>
            </a:r>
            <a:r>
              <a:rPr lang="en-US" dirty="0" smtClean="0"/>
              <a:t>st.depositphotos.com/1513934/3327/i/950/depositphotos_33273603-stock-photo-pear-tree.jpg</a:t>
            </a:r>
            <a:endParaRPr lang="ru-RU" dirty="0" smtClean="0"/>
          </a:p>
          <a:p>
            <a:r>
              <a:rPr lang="ru-RU" dirty="0" smtClean="0"/>
              <a:t>Стелющаяся яблоня: </a:t>
            </a:r>
            <a:r>
              <a:rPr lang="en-US" dirty="0">
                <a:hlinkClick r:id="rId5"/>
              </a:rPr>
              <a:t>http://</a:t>
            </a:r>
            <a:r>
              <a:rPr lang="en-US" dirty="0" smtClean="0">
                <a:hlinkClick r:id="rId5"/>
              </a:rPr>
              <a:t>www.websad.ru/photos/9263/159413.jpg</a:t>
            </a:r>
            <a:endParaRPr lang="ru-RU" dirty="0" smtClean="0"/>
          </a:p>
          <a:p>
            <a:r>
              <a:rPr lang="ru-RU" dirty="0" smtClean="0"/>
              <a:t>Стелющаяся яблоня: </a:t>
            </a:r>
            <a:r>
              <a:rPr lang="en-US" dirty="0">
                <a:hlinkClick r:id="rId6"/>
              </a:rPr>
              <a:t>https://</a:t>
            </a:r>
            <a:r>
              <a:rPr lang="en-US" dirty="0" smtClean="0">
                <a:hlinkClick r:id="rId6"/>
              </a:rPr>
              <a:t>sadsezon.com/wp-content/uploads/2017/03/00065534.jpg</a:t>
            </a:r>
            <a:endParaRPr lang="ru-RU" dirty="0" smtClean="0"/>
          </a:p>
          <a:p>
            <a:r>
              <a:rPr lang="ru-RU" dirty="0" smtClean="0"/>
              <a:t>Строение плодового дерева: </a:t>
            </a:r>
            <a:r>
              <a:rPr lang="en-US" dirty="0" smtClean="0">
                <a:hlinkClick r:id="rId7"/>
              </a:rPr>
              <a:t>https</a:t>
            </a:r>
            <a:r>
              <a:rPr lang="en-US" dirty="0">
                <a:hlinkClick r:id="rId7"/>
              </a:rPr>
              <a:t>://</a:t>
            </a:r>
            <a:r>
              <a:rPr lang="en-US" dirty="0" smtClean="0">
                <a:hlinkClick r:id="rId7"/>
              </a:rPr>
              <a:t>fsd.videouroki.net/html/2017/02/06/v_58984f885b0d2/img1.jpg</a:t>
            </a:r>
            <a:endParaRPr lang="ru-RU" dirty="0" smtClean="0"/>
          </a:p>
          <a:p>
            <a:r>
              <a:rPr lang="ru-RU" dirty="0"/>
              <a:t>Крона и плоды яблони:httpslavkababuin.comimagecachealiastakie-raznye-derevbya-268914takie- raznye-derevbya-268914-27492-1000x1000.jpg</a:t>
            </a:r>
          </a:p>
          <a:p>
            <a:r>
              <a:rPr lang="ru-RU" dirty="0"/>
              <a:t>Крона и плоды </a:t>
            </a:r>
            <a:r>
              <a:rPr lang="ru-RU" dirty="0" err="1"/>
              <a:t>груши:https</a:t>
            </a:r>
            <a:r>
              <a:rPr lang="ru-RU" dirty="0"/>
              <a:t>://</a:t>
            </a:r>
            <a:r>
              <a:rPr lang="ru-RU" dirty="0" smtClean="0"/>
              <a:t>bigenc.ru/</a:t>
            </a:r>
            <a:r>
              <a:rPr lang="ru-RU" dirty="0" err="1" smtClean="0"/>
              <a:t>media</a:t>
            </a:r>
            <a:r>
              <a:rPr lang="ru-RU" dirty="0" smtClean="0"/>
              <a:t>/2016/10/27/1235173263/8305.jpg</a:t>
            </a:r>
          </a:p>
          <a:p>
            <a:r>
              <a:rPr lang="ru-RU" dirty="0" smtClean="0"/>
              <a:t>Яблоко красное: </a:t>
            </a:r>
            <a:r>
              <a:rPr lang="en-US" dirty="0">
                <a:hlinkClick r:id="rId8"/>
              </a:rPr>
              <a:t>https://</a:t>
            </a:r>
            <a:r>
              <a:rPr lang="en-US" dirty="0" smtClean="0">
                <a:hlinkClick r:id="rId8"/>
              </a:rPr>
              <a:t>s4.hostingkartinok.com/uploads/images/2012/11/14ebd2274fbba0f34faf62302ad440ef.jpg</a:t>
            </a:r>
            <a:endParaRPr lang="ru-RU" dirty="0" smtClean="0"/>
          </a:p>
          <a:p>
            <a:r>
              <a:rPr lang="ru-RU" dirty="0" smtClean="0"/>
              <a:t>Яблоко зелёное:</a:t>
            </a:r>
            <a:r>
              <a:rPr lang="en-US" dirty="0"/>
              <a:t>https://</a:t>
            </a:r>
            <a:r>
              <a:rPr lang="en-US" dirty="0" smtClean="0"/>
              <a:t>ds02.infourok.ru/uploads/ex/0848/000649d7-d1352afa/hello_html_m2fc8be41.png</a:t>
            </a:r>
            <a:endParaRPr lang="ru-RU" dirty="0" smtClean="0"/>
          </a:p>
          <a:p>
            <a:r>
              <a:rPr lang="ru-RU" dirty="0" smtClean="0"/>
              <a:t>Груши:</a:t>
            </a:r>
            <a:r>
              <a:rPr lang="en-US" dirty="0"/>
              <a:t>https://</a:t>
            </a:r>
            <a:r>
              <a:rPr lang="en-US" dirty="0" smtClean="0"/>
              <a:t>vetlab38.ru/files/site/uploads/2a090a12c2b2f3f7730f0b06080712da63c90e12.png</a:t>
            </a:r>
            <a:endParaRPr lang="ru-RU" dirty="0" smtClean="0"/>
          </a:p>
          <a:p>
            <a:r>
              <a:rPr lang="ru-RU" dirty="0" smtClean="0"/>
              <a:t>Груши:</a:t>
            </a:r>
            <a:r>
              <a:rPr lang="en-US" dirty="0"/>
              <a:t>https://</a:t>
            </a:r>
            <a:r>
              <a:rPr lang="en-US" dirty="0" smtClean="0"/>
              <a:t>rastenijainfo.ru/wp-content/uploads/2018/07/Grusha-dyushes-38-1-768x684.jpg</a:t>
            </a:r>
            <a:endParaRPr lang="ru-RU" dirty="0" smtClean="0"/>
          </a:p>
          <a:p>
            <a:r>
              <a:rPr lang="ru-RU" dirty="0" smtClean="0"/>
              <a:t>Яблоки зрелые: </a:t>
            </a:r>
            <a:r>
              <a:rPr lang="en-US" dirty="0">
                <a:hlinkClick r:id="rId9"/>
              </a:rPr>
              <a:t>https://</a:t>
            </a:r>
            <a:r>
              <a:rPr lang="en-US" dirty="0" smtClean="0">
                <a:hlinkClick r:id="rId9"/>
              </a:rPr>
              <a:t>img.fonwall.ru/o/57/yabloki_krasnyie_zelenyie_jeltyie_urojay_9.jpg?route=mid&amp;h=750</a:t>
            </a:r>
            <a:endParaRPr lang="ru-RU" dirty="0" smtClean="0"/>
          </a:p>
          <a:p>
            <a:r>
              <a:rPr lang="ru-RU" dirty="0" smtClean="0"/>
              <a:t>Прививка яблони: </a:t>
            </a:r>
            <a:r>
              <a:rPr lang="en-US" dirty="0"/>
              <a:t>https://zemeljka.ru/wp-content/uploads/2020/01/privivka-yabloni-4.jpg</a:t>
            </a:r>
            <a:endParaRPr lang="ru-RU" dirty="0"/>
          </a:p>
          <a:p>
            <a:r>
              <a:rPr lang="ru-RU" dirty="0" smtClean="0"/>
              <a:t>Посадка плодового дерева: </a:t>
            </a:r>
            <a:r>
              <a:rPr lang="en-US" dirty="0">
                <a:hlinkClick r:id="rId10"/>
              </a:rPr>
              <a:t>https://</a:t>
            </a:r>
            <a:r>
              <a:rPr lang="en-US" dirty="0" smtClean="0">
                <a:hlinkClick r:id="rId10"/>
              </a:rPr>
              <a:t>avatars.mds.yandex.net/get-zen_doc/1107063/pub_5aec86bda815f19a06c04b11_5aec87b2799d9d0760153921/scale_1200</a:t>
            </a:r>
            <a:endParaRPr lang="ru-RU" dirty="0" smtClean="0"/>
          </a:p>
          <a:p>
            <a:r>
              <a:rPr lang="ru-RU" dirty="0" smtClean="0"/>
              <a:t>Поднос </a:t>
            </a:r>
            <a:r>
              <a:rPr lang="ru-RU" dirty="0" err="1" smtClean="0"/>
              <a:t>Жостово</a:t>
            </a:r>
            <a:r>
              <a:rPr lang="ru-RU" dirty="0" smtClean="0"/>
              <a:t>:</a:t>
            </a:r>
            <a:r>
              <a:rPr lang="en-US" dirty="0"/>
              <a:t>https://billionnews.ru/uploads/posts/2016-11/1478108766_6.jpg</a:t>
            </a:r>
            <a:endParaRPr lang="ru-RU" dirty="0" smtClean="0"/>
          </a:p>
          <a:p>
            <a:r>
              <a:rPr lang="ru-RU" dirty="0" smtClean="0"/>
              <a:t>Картина из ткани:</a:t>
            </a:r>
            <a:r>
              <a:rPr lang="en-US" dirty="0"/>
              <a:t>https://</a:t>
            </a:r>
            <a:r>
              <a:rPr lang="en-US" dirty="0" smtClean="0"/>
              <a:t>avatars.mds.yandex.net/get-pdb/33827/f7c13d29-4dbd-4673-9bfd-0f2a6fe70636/s1200?webp=false</a:t>
            </a:r>
            <a:endParaRPr lang="ru-RU" dirty="0" smtClean="0"/>
          </a:p>
          <a:p>
            <a:r>
              <a:rPr lang="ru-RU" dirty="0" smtClean="0"/>
              <a:t>Яблоня нарисованная:</a:t>
            </a:r>
            <a:r>
              <a:rPr lang="en-US" dirty="0"/>
              <a:t>https://</a:t>
            </a:r>
            <a:r>
              <a:rPr lang="en-US" dirty="0" smtClean="0"/>
              <a:t>ds05.infourok.ru/uploads/ex/06bd/000ceb84-1d452d4f/hello_html_m1f20a5be.png</a:t>
            </a:r>
            <a:endParaRPr lang="ru-RU" dirty="0" smtClean="0"/>
          </a:p>
          <a:p>
            <a:r>
              <a:rPr lang="ru-RU" dirty="0" smtClean="0"/>
              <a:t>Зелёное яблоко:</a:t>
            </a:r>
            <a:r>
              <a:rPr lang="en-US" dirty="0"/>
              <a:t> </a:t>
            </a:r>
            <a:r>
              <a:rPr lang="en-US" dirty="0">
                <a:hlinkClick r:id="rId11"/>
              </a:rPr>
              <a:t>https://</a:t>
            </a:r>
            <a:r>
              <a:rPr lang="en-US" dirty="0" smtClean="0">
                <a:hlinkClick r:id="rId11"/>
              </a:rPr>
              <a:t>st.depositphotos.com/1853861/4172/v/950/depositphotos_41724117-stock-illustration-green-apple.jpg</a:t>
            </a:r>
            <a:endParaRPr lang="ru-RU" dirty="0" smtClean="0"/>
          </a:p>
          <a:p>
            <a:r>
              <a:rPr lang="ru-RU" dirty="0" smtClean="0"/>
              <a:t>Красное яблоко:</a:t>
            </a:r>
            <a:r>
              <a:rPr lang="en-US" dirty="0"/>
              <a:t> https://i.ytimg.com/vi/RxL7zI7Z-fA/maxresdefault.jpg</a:t>
            </a:r>
            <a:endParaRPr lang="ru-RU" dirty="0" smtClean="0"/>
          </a:p>
          <a:p>
            <a:endParaRPr lang="ru-RU" dirty="0"/>
          </a:p>
        </p:txBody>
      </p:sp>
    </p:spTree>
    <p:extLst>
      <p:ext uri="{BB962C8B-B14F-4D97-AF65-F5344CB8AC3E}">
        <p14:creationId xmlns="" xmlns:p14="http://schemas.microsoft.com/office/powerpoint/2010/main" val="294876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Роз</a:t>
            </a:r>
            <a:r>
              <a:rPr lang="ru-RU" u="sng" dirty="0" smtClean="0"/>
              <a:t>о</a:t>
            </a:r>
            <a:r>
              <a:rPr lang="ru-RU" dirty="0" smtClean="0">
                <a:solidFill>
                  <a:srgbClr val="FF0000"/>
                </a:solidFill>
              </a:rPr>
              <a:t>цвет</a:t>
            </a:r>
            <a:r>
              <a:rPr lang="ru-RU" dirty="0" smtClean="0"/>
              <a:t>ные </a:t>
            </a:r>
            <a:endParaRPr lang="ru-RU" dirty="0"/>
          </a:p>
        </p:txBody>
      </p:sp>
      <p:pic>
        <p:nvPicPr>
          <p:cNvPr id="7" name="Объект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55577" y="1554162"/>
            <a:ext cx="7704856" cy="4899173"/>
          </a:xfrm>
        </p:spPr>
      </p:pic>
    </p:spTree>
    <p:extLst>
      <p:ext uri="{BB962C8B-B14F-4D97-AF65-F5344CB8AC3E}">
        <p14:creationId xmlns="" xmlns:p14="http://schemas.microsoft.com/office/powerpoint/2010/main" val="2095311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Представители семейства розоцветные</a:t>
            </a:r>
            <a:endParaRPr lang="ru-RU" dirty="0"/>
          </a:p>
        </p:txBody>
      </p:sp>
      <p:pic>
        <p:nvPicPr>
          <p:cNvPr id="4" name="Picture 2" descr="C:\Richard Cœur de Lion\800px-Autumn_Red_peaches.jpg"/>
          <p:cNvPicPr>
            <a:picLocks noGrp="1" noChangeAspect="1" noChangeArrowheads="1"/>
          </p:cNvPicPr>
          <p:nvPr>
            <p:ph idx="1"/>
          </p:nvPr>
        </p:nvPicPr>
        <p:blipFill>
          <a:blip r:embed="rId2" cstate="screen"/>
          <a:srcRect/>
          <a:stretch>
            <a:fillRect/>
          </a:stretch>
        </p:blipFill>
        <p:spPr bwMode="auto">
          <a:xfrm>
            <a:off x="3419872" y="1412777"/>
            <a:ext cx="2231136" cy="1870327"/>
          </a:xfrm>
          <a:prstGeom prst="rect">
            <a:avLst/>
          </a:prstGeom>
          <a:noFill/>
          <a:ln w="9525">
            <a:noFill/>
            <a:miter lim="800000"/>
            <a:headEnd/>
            <a:tailEnd/>
          </a:ln>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1412777"/>
            <a:ext cx="2447553" cy="1944216"/>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12160" y="1412776"/>
            <a:ext cx="2664296" cy="1848223"/>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39552" y="4149080"/>
            <a:ext cx="2520280" cy="2088232"/>
          </a:xfrm>
          <a:prstGeom prst="rect">
            <a:avLst/>
          </a:prstGeom>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419872" y="4149080"/>
            <a:ext cx="2421632" cy="2088232"/>
          </a:xfrm>
          <a:prstGeom prst="rect">
            <a:avLst/>
          </a:prstGeom>
        </p:spPr>
      </p:pic>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012160" y="4149080"/>
            <a:ext cx="2664296" cy="2088232"/>
          </a:xfrm>
          <a:prstGeom prst="rect">
            <a:avLst/>
          </a:prstGeom>
        </p:spPr>
      </p:pic>
      <p:pic>
        <p:nvPicPr>
          <p:cNvPr id="10" name="Рисунок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915816" y="2708920"/>
            <a:ext cx="3167633" cy="2016224"/>
          </a:xfrm>
          <a:prstGeom prst="rect">
            <a:avLst/>
          </a:prstGeom>
        </p:spPr>
      </p:pic>
    </p:spTree>
    <p:extLst>
      <p:ext uri="{BB962C8B-B14F-4D97-AF65-F5344CB8AC3E}">
        <p14:creationId xmlns="" xmlns:p14="http://schemas.microsoft.com/office/powerpoint/2010/main" val="417831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1+#ppt_w/2"/>
                                          </p:val>
                                        </p:tav>
                                        <p:tav tm="100000">
                                          <p:val>
                                            <p:strVal val="#ppt_x"/>
                                          </p:val>
                                        </p:tav>
                                      </p:tavLst>
                                    </p:anim>
                                    <p:anim calcmode="lin" valueType="num">
                                      <p:cBhvr additive="base">
                                        <p:cTn id="8"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Опишите землянику</a:t>
            </a:r>
            <a:endParaRPr lang="ru-RU" dirty="0">
              <a:solidFill>
                <a:srgbClr val="C00000"/>
              </a:solidFill>
            </a:endParaRPr>
          </a:p>
        </p:txBody>
      </p:sp>
      <p:sp>
        <p:nvSpPr>
          <p:cNvPr id="4" name="Содержимое 3"/>
          <p:cNvSpPr>
            <a:spLocks noGrp="1"/>
          </p:cNvSpPr>
          <p:nvPr>
            <p:ph sz="half" idx="2"/>
          </p:nvPr>
        </p:nvSpPr>
        <p:spPr/>
        <p:txBody>
          <a:bodyPr/>
          <a:lstStyle/>
          <a:p>
            <a:r>
              <a:rPr lang="ru-RU" b="1" dirty="0" smtClean="0">
                <a:solidFill>
                  <a:srgbClr val="FF0000"/>
                </a:solidFill>
              </a:rPr>
              <a:t>Корни</a:t>
            </a:r>
          </a:p>
          <a:p>
            <a:r>
              <a:rPr lang="ru-RU" b="1" dirty="0" smtClean="0">
                <a:solidFill>
                  <a:srgbClr val="FF0000"/>
                </a:solidFill>
              </a:rPr>
              <a:t>Стебли</a:t>
            </a:r>
          </a:p>
          <a:p>
            <a:r>
              <a:rPr lang="ru-RU" b="1" dirty="0" smtClean="0">
                <a:solidFill>
                  <a:srgbClr val="FF0000"/>
                </a:solidFill>
              </a:rPr>
              <a:t>Листья</a:t>
            </a:r>
          </a:p>
          <a:p>
            <a:r>
              <a:rPr lang="ru-RU" b="1" dirty="0" smtClean="0">
                <a:solidFill>
                  <a:srgbClr val="FF0000"/>
                </a:solidFill>
              </a:rPr>
              <a:t>Цветки</a:t>
            </a:r>
          </a:p>
          <a:p>
            <a:r>
              <a:rPr lang="ru-RU" b="1" dirty="0" smtClean="0">
                <a:solidFill>
                  <a:srgbClr val="FF0000"/>
                </a:solidFill>
              </a:rPr>
              <a:t>Плоды</a:t>
            </a:r>
          </a:p>
          <a:p>
            <a:endParaRPr lang="ru-RU" dirty="0"/>
          </a:p>
        </p:txBody>
      </p:sp>
      <p:pic>
        <p:nvPicPr>
          <p:cNvPr id="8" name="Объект 7"/>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79512" y="1700808"/>
            <a:ext cx="4335016" cy="280831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Условия выращивания земляники</a:t>
            </a:r>
            <a:endParaRPr lang="ru-RU" dirty="0">
              <a:solidFill>
                <a:srgbClr val="C00000"/>
              </a:solidFill>
            </a:endParaRPr>
          </a:p>
        </p:txBody>
      </p:sp>
      <p:sp>
        <p:nvSpPr>
          <p:cNvPr id="4" name="Содержимое 3"/>
          <p:cNvSpPr>
            <a:spLocks noGrp="1"/>
          </p:cNvSpPr>
          <p:nvPr>
            <p:ph sz="half" idx="2"/>
          </p:nvPr>
        </p:nvSpPr>
        <p:spPr/>
        <p:txBody>
          <a:bodyPr/>
          <a:lstStyle/>
          <a:p>
            <a:r>
              <a:rPr lang="ru-RU" dirty="0" smtClean="0"/>
              <a:t>Зимостойкость</a:t>
            </a:r>
          </a:p>
          <a:p>
            <a:r>
              <a:rPr lang="ru-RU" dirty="0" smtClean="0"/>
              <a:t>Как зимует земляника</a:t>
            </a:r>
          </a:p>
          <a:p>
            <a:r>
              <a:rPr lang="ru-RU" dirty="0" smtClean="0"/>
              <a:t>Требования к влажности почвы</a:t>
            </a:r>
          </a:p>
          <a:p>
            <a:r>
              <a:rPr lang="ru-RU" dirty="0" smtClean="0"/>
              <a:t>Способы размножения</a:t>
            </a:r>
          </a:p>
          <a:p>
            <a:r>
              <a:rPr lang="ru-RU" dirty="0" smtClean="0"/>
              <a:t>Продолжительность жизни</a:t>
            </a:r>
          </a:p>
          <a:p>
            <a:r>
              <a:rPr lang="ru-RU" dirty="0" smtClean="0"/>
              <a:t>Разнообразие ягод</a:t>
            </a:r>
          </a:p>
          <a:p>
            <a:r>
              <a:rPr lang="ru-RU" dirty="0" smtClean="0"/>
              <a:t>Использование ягод</a:t>
            </a:r>
            <a:endParaRPr lang="ru-RU" dirty="0"/>
          </a:p>
        </p:txBody>
      </p:sp>
      <p:pic>
        <p:nvPicPr>
          <p:cNvPr id="7" name="Объект 6"/>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23528" y="1844824"/>
            <a:ext cx="4248472" cy="424847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Общий вид</a:t>
            </a:r>
            <a:endParaRPr lang="ru-RU" dirty="0">
              <a:solidFill>
                <a:srgbClr val="C00000"/>
              </a:solidFill>
            </a:endParaRPr>
          </a:p>
        </p:txBody>
      </p:sp>
      <p:sp>
        <p:nvSpPr>
          <p:cNvPr id="3" name="Текст 2"/>
          <p:cNvSpPr>
            <a:spLocks noGrp="1"/>
          </p:cNvSpPr>
          <p:nvPr>
            <p:ph type="body" idx="1"/>
          </p:nvPr>
        </p:nvSpPr>
        <p:spPr/>
        <p:txBody>
          <a:bodyPr>
            <a:normAutofit/>
          </a:bodyPr>
          <a:lstStyle/>
          <a:p>
            <a:r>
              <a:rPr lang="ru-RU" sz="2800" b="1" dirty="0" smtClean="0">
                <a:solidFill>
                  <a:srgbClr val="C00000"/>
                </a:solidFill>
              </a:rPr>
              <a:t>яблоня</a:t>
            </a:r>
            <a:endParaRPr lang="ru-RU" sz="2800" b="1" dirty="0">
              <a:solidFill>
                <a:srgbClr val="C00000"/>
              </a:solidFill>
            </a:endParaRPr>
          </a:p>
        </p:txBody>
      </p:sp>
      <p:sp>
        <p:nvSpPr>
          <p:cNvPr id="4" name="Текст 3"/>
          <p:cNvSpPr>
            <a:spLocks noGrp="1"/>
          </p:cNvSpPr>
          <p:nvPr>
            <p:ph type="body" sz="half" idx="3"/>
          </p:nvPr>
        </p:nvSpPr>
        <p:spPr/>
        <p:txBody>
          <a:bodyPr>
            <a:normAutofit/>
          </a:bodyPr>
          <a:lstStyle/>
          <a:p>
            <a:r>
              <a:rPr lang="ru-RU" sz="2800" b="1" dirty="0" smtClean="0">
                <a:solidFill>
                  <a:srgbClr val="C00000"/>
                </a:solidFill>
              </a:rPr>
              <a:t>груша</a:t>
            </a:r>
            <a:endParaRPr lang="ru-RU" sz="2800" b="1" dirty="0">
              <a:solidFill>
                <a:srgbClr val="C00000"/>
              </a:solidFill>
            </a:endParaRPr>
          </a:p>
        </p:txBody>
      </p:sp>
      <p:pic>
        <p:nvPicPr>
          <p:cNvPr id="7" name="Содержимое 6" descr="яблоня.jpg"/>
          <p:cNvPicPr>
            <a:picLocks noGrp="1" noChangeAspect="1"/>
          </p:cNvPicPr>
          <p:nvPr>
            <p:ph sz="quarter" idx="2"/>
          </p:nvPr>
        </p:nvPicPr>
        <p:blipFill>
          <a:blip r:embed="rId2" cstate="print"/>
          <a:stretch>
            <a:fillRect/>
          </a:stretch>
        </p:blipFill>
        <p:spPr>
          <a:xfrm>
            <a:off x="455613" y="1316038"/>
            <a:ext cx="3941762" cy="3941762"/>
          </a:xfrm>
        </p:spPr>
      </p:pic>
      <p:pic>
        <p:nvPicPr>
          <p:cNvPr id="6" name="Объект 5"/>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tretch>
            <a:fillRect/>
          </a:stretch>
        </p:blipFill>
        <p:spPr>
          <a:xfrm>
            <a:off x="4788024" y="1316038"/>
            <a:ext cx="3960440" cy="394176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Стелющиеся яблони</a:t>
            </a:r>
            <a:endParaRPr lang="ru-RU" dirty="0"/>
          </a:p>
        </p:txBody>
      </p:sp>
      <p:sp>
        <p:nvSpPr>
          <p:cNvPr id="4" name="Содержимое 3"/>
          <p:cNvSpPr>
            <a:spLocks noGrp="1"/>
          </p:cNvSpPr>
          <p:nvPr>
            <p:ph sz="half" idx="2"/>
          </p:nvPr>
        </p:nvSpPr>
        <p:spPr/>
        <p:txBody>
          <a:bodyPr>
            <a:normAutofit fontScale="85000" lnSpcReduction="20000"/>
          </a:bodyPr>
          <a:lstStyle/>
          <a:p>
            <a:r>
              <a:rPr lang="ru-RU" dirty="0" smtClean="0"/>
              <a:t>Многие яблони зимостойкие, их выращивают в средней полосе и даже северных районах. </a:t>
            </a:r>
          </a:p>
          <a:p>
            <a:r>
              <a:rPr lang="ru-RU" dirty="0" smtClean="0"/>
              <a:t>В Сибири выращивают особые яблони: они как бы стелются по земле. Их так и называют – </a:t>
            </a:r>
            <a:r>
              <a:rPr lang="ru-RU" b="1" i="1" u="sng" dirty="0" smtClean="0">
                <a:solidFill>
                  <a:srgbClr val="C00000"/>
                </a:solidFill>
              </a:rPr>
              <a:t>стел</a:t>
            </a:r>
            <a:r>
              <a:rPr lang="ru-RU" b="1" i="1" dirty="0" smtClean="0">
                <a:solidFill>
                  <a:srgbClr val="C00000"/>
                </a:solidFill>
              </a:rPr>
              <a:t>ющиеся</a:t>
            </a:r>
            <a:r>
              <a:rPr lang="ru-RU" dirty="0" smtClean="0"/>
              <a:t>.</a:t>
            </a:r>
          </a:p>
          <a:p>
            <a:pPr marL="0" indent="0">
              <a:buNone/>
            </a:pPr>
            <a:r>
              <a:rPr lang="ru-RU" dirty="0" smtClean="0"/>
              <a:t>    Зимой их засыпает снегом,                                                      и тогда  им не страшные                                            суровые сибирские  морозы.  </a:t>
            </a:r>
          </a:p>
          <a:p>
            <a:endParaRPr lang="ru-RU" dirty="0"/>
          </a:p>
        </p:txBody>
      </p:sp>
      <p:pic>
        <p:nvPicPr>
          <p:cNvPr id="5" name="Picture 3" descr="C:\Users\User\Desktop\yablonay2.jpg"/>
          <p:cNvPicPr>
            <a:picLocks noGrp="1" noChangeAspect="1" noChangeArrowheads="1"/>
          </p:cNvPicPr>
          <p:nvPr>
            <p:ph sz="half" idx="1"/>
          </p:nvPr>
        </p:nvPicPr>
        <p:blipFill rotWithShape="1">
          <a:blip r:embed="rId2" cstate="print">
            <a:extLst>
              <a:ext uri="{28A0092B-C50C-407E-A947-70E740481C1C}">
                <a14:useLocalDpi xmlns="" xmlns:a14="http://schemas.microsoft.com/office/drawing/2010/main" val="0"/>
              </a:ext>
            </a:extLst>
          </a:blip>
          <a:srcRect b="14294"/>
          <a:stretch/>
        </p:blipFill>
        <p:spPr bwMode="auto">
          <a:xfrm>
            <a:off x="214282" y="1214422"/>
            <a:ext cx="4191000" cy="106401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User\Desktop\15941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158" y="2928934"/>
            <a:ext cx="3802658" cy="285556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План описания</a:t>
            </a:r>
            <a:endParaRPr lang="ru-RU" dirty="0">
              <a:solidFill>
                <a:srgbClr val="C00000"/>
              </a:solidFill>
            </a:endParaRPr>
          </a:p>
        </p:txBody>
      </p:sp>
      <p:graphicFrame>
        <p:nvGraphicFramePr>
          <p:cNvPr id="6" name="Содержимое 5"/>
          <p:cNvGraphicFramePr>
            <a:graphicFrameLocks noGrp="1"/>
          </p:cNvGraphicFramePr>
          <p:nvPr>
            <p:ph sz="half" idx="1"/>
            <p:extLst>
              <p:ext uri="{D42A27DB-BD31-4B8C-83A1-F6EECF244321}">
                <p14:modId xmlns="" xmlns:p14="http://schemas.microsoft.com/office/powerpoint/2010/main" val="3122312119"/>
              </p:ext>
            </p:extLst>
          </p:nvPr>
        </p:nvGraphicFramePr>
        <p:xfrm>
          <a:off x="285720" y="1714488"/>
          <a:ext cx="4191000" cy="3514714"/>
        </p:xfrm>
        <a:graphic>
          <a:graphicData uri="http://schemas.openxmlformats.org/drawingml/2006/table">
            <a:tbl>
              <a:tblPr firstRow="1" bandRow="1">
                <a:tableStyleId>{5C22544A-7EE6-4342-B048-85BDC9FD1C3A}</a:tableStyleId>
              </a:tblPr>
              <a:tblGrid>
                <a:gridCol w="2095500"/>
                <a:gridCol w="2095500"/>
              </a:tblGrid>
              <a:tr h="393859">
                <a:tc>
                  <a:txBody>
                    <a:bodyPr/>
                    <a:lstStyle/>
                    <a:p>
                      <a:r>
                        <a:rPr lang="ru-RU" dirty="0" smtClean="0"/>
                        <a:t>Часть растения</a:t>
                      </a:r>
                      <a:endParaRPr lang="ru-RU" dirty="0"/>
                    </a:p>
                  </a:txBody>
                  <a:tcPr/>
                </a:tc>
                <a:tc>
                  <a:txBody>
                    <a:bodyPr/>
                    <a:lstStyle/>
                    <a:p>
                      <a:r>
                        <a:rPr lang="ru-RU" dirty="0" smtClean="0"/>
                        <a:t>Признаки </a:t>
                      </a:r>
                      <a:endParaRPr lang="ru-RU" dirty="0"/>
                    </a:p>
                  </a:txBody>
                  <a:tcPr/>
                </a:tc>
              </a:tr>
              <a:tr h="679811">
                <a:tc>
                  <a:txBody>
                    <a:bodyPr/>
                    <a:lstStyle/>
                    <a:p>
                      <a:r>
                        <a:rPr lang="ru-RU" dirty="0" smtClean="0"/>
                        <a:t>Корневая система</a:t>
                      </a:r>
                      <a:endParaRPr lang="ru-RU" dirty="0"/>
                    </a:p>
                  </a:txBody>
                  <a:tcPr/>
                </a:tc>
                <a:tc>
                  <a:txBody>
                    <a:bodyPr/>
                    <a:lstStyle/>
                    <a:p>
                      <a:endParaRPr lang="ru-RU" dirty="0"/>
                    </a:p>
                  </a:txBody>
                  <a:tcPr/>
                </a:tc>
              </a:tr>
              <a:tr h="471749">
                <a:tc>
                  <a:txBody>
                    <a:bodyPr/>
                    <a:lstStyle/>
                    <a:p>
                      <a:r>
                        <a:rPr lang="ru-RU" dirty="0" smtClean="0"/>
                        <a:t>Стебель </a:t>
                      </a:r>
                      <a:endParaRPr lang="ru-RU" dirty="0"/>
                    </a:p>
                  </a:txBody>
                  <a:tcPr/>
                </a:tc>
                <a:tc>
                  <a:txBody>
                    <a:bodyPr/>
                    <a:lstStyle/>
                    <a:p>
                      <a:endParaRPr lang="ru-RU"/>
                    </a:p>
                  </a:txBody>
                  <a:tcPr/>
                </a:tc>
              </a:tr>
              <a:tr h="393859">
                <a:tc>
                  <a:txBody>
                    <a:bodyPr/>
                    <a:lstStyle/>
                    <a:p>
                      <a:r>
                        <a:rPr lang="ru-RU" dirty="0" smtClean="0"/>
                        <a:t>Листья </a:t>
                      </a:r>
                      <a:endParaRPr lang="ru-RU" dirty="0"/>
                    </a:p>
                  </a:txBody>
                  <a:tcPr/>
                </a:tc>
                <a:tc>
                  <a:txBody>
                    <a:bodyPr/>
                    <a:lstStyle/>
                    <a:p>
                      <a:endParaRPr lang="ru-RU"/>
                    </a:p>
                  </a:txBody>
                  <a:tcPr/>
                </a:tc>
              </a:tr>
              <a:tr h="393859">
                <a:tc>
                  <a:txBody>
                    <a:bodyPr/>
                    <a:lstStyle/>
                    <a:p>
                      <a:r>
                        <a:rPr lang="ru-RU" dirty="0" smtClean="0"/>
                        <a:t>Соцветие</a:t>
                      </a:r>
                      <a:endParaRPr lang="ru-RU" dirty="0"/>
                    </a:p>
                  </a:txBody>
                  <a:tcPr/>
                </a:tc>
                <a:tc>
                  <a:txBody>
                    <a:bodyPr/>
                    <a:lstStyle/>
                    <a:p>
                      <a:endParaRPr lang="ru-RU"/>
                    </a:p>
                  </a:txBody>
                  <a:tcPr/>
                </a:tc>
              </a:tr>
              <a:tr h="393859">
                <a:tc>
                  <a:txBody>
                    <a:bodyPr/>
                    <a:lstStyle/>
                    <a:p>
                      <a:r>
                        <a:rPr lang="ru-RU" dirty="0" smtClean="0"/>
                        <a:t>Цветок   </a:t>
                      </a:r>
                      <a:endParaRPr lang="ru-RU" dirty="0"/>
                    </a:p>
                  </a:txBody>
                  <a:tcPr/>
                </a:tc>
                <a:tc>
                  <a:txBody>
                    <a:bodyPr/>
                    <a:lstStyle/>
                    <a:p>
                      <a:endParaRPr lang="ru-RU"/>
                    </a:p>
                  </a:txBody>
                  <a:tcPr/>
                </a:tc>
              </a:tr>
              <a:tr h="393859">
                <a:tc>
                  <a:txBody>
                    <a:bodyPr/>
                    <a:lstStyle/>
                    <a:p>
                      <a:r>
                        <a:rPr lang="ru-RU" dirty="0" smtClean="0"/>
                        <a:t>Плоды </a:t>
                      </a:r>
                      <a:endParaRPr lang="ru-RU" dirty="0"/>
                    </a:p>
                  </a:txBody>
                  <a:tcPr/>
                </a:tc>
                <a:tc>
                  <a:txBody>
                    <a:bodyPr/>
                    <a:lstStyle/>
                    <a:p>
                      <a:endParaRPr lang="ru-RU"/>
                    </a:p>
                  </a:txBody>
                  <a:tcPr/>
                </a:tc>
              </a:tr>
              <a:tr h="393859">
                <a:tc>
                  <a:txBody>
                    <a:bodyPr/>
                    <a:lstStyle/>
                    <a:p>
                      <a:r>
                        <a:rPr lang="ru-RU" dirty="0" smtClean="0"/>
                        <a:t>Семя </a:t>
                      </a:r>
                      <a:endParaRPr lang="ru-RU" dirty="0"/>
                    </a:p>
                  </a:txBody>
                  <a:tcPr/>
                </a:tc>
                <a:tc>
                  <a:txBody>
                    <a:bodyPr/>
                    <a:lstStyle/>
                    <a:p>
                      <a:endParaRPr lang="ru-RU" dirty="0"/>
                    </a:p>
                  </a:txBody>
                  <a:tcPr/>
                </a:tc>
              </a:tr>
            </a:tbl>
          </a:graphicData>
        </a:graphic>
      </p:graphicFrame>
      <p:graphicFrame>
        <p:nvGraphicFramePr>
          <p:cNvPr id="5" name="Содержимое 4"/>
          <p:cNvGraphicFramePr>
            <a:graphicFrameLocks noGrp="1"/>
          </p:cNvGraphicFramePr>
          <p:nvPr>
            <p:ph sz="half" idx="2"/>
            <p:extLst>
              <p:ext uri="{D42A27DB-BD31-4B8C-83A1-F6EECF244321}">
                <p14:modId xmlns="" xmlns:p14="http://schemas.microsoft.com/office/powerpoint/2010/main" val="2634696439"/>
              </p:ext>
            </p:extLst>
          </p:nvPr>
        </p:nvGraphicFramePr>
        <p:xfrm>
          <a:off x="4643438" y="1714488"/>
          <a:ext cx="4249042" cy="2956511"/>
        </p:xfrm>
        <a:graphic>
          <a:graphicData uri="http://schemas.openxmlformats.org/drawingml/2006/table">
            <a:tbl>
              <a:tblPr firstRow="1" bandRow="1">
                <a:tableStyleId>{5C22544A-7EE6-4342-B048-85BDC9FD1C3A}</a:tableStyleId>
              </a:tblPr>
              <a:tblGrid>
                <a:gridCol w="2124521"/>
                <a:gridCol w="2124521"/>
              </a:tblGrid>
              <a:tr h="363208">
                <a:tc>
                  <a:txBody>
                    <a:bodyPr/>
                    <a:lstStyle/>
                    <a:p>
                      <a:r>
                        <a:rPr lang="ru-RU" dirty="0" smtClean="0"/>
                        <a:t>Часть  растения</a:t>
                      </a:r>
                      <a:endParaRPr lang="ru-RU" dirty="0"/>
                    </a:p>
                  </a:txBody>
                  <a:tcPr/>
                </a:tc>
                <a:tc>
                  <a:txBody>
                    <a:bodyPr/>
                    <a:lstStyle/>
                    <a:p>
                      <a:r>
                        <a:rPr lang="ru-RU" dirty="0" smtClean="0"/>
                        <a:t>Признаки </a:t>
                      </a:r>
                      <a:endParaRPr lang="ru-RU" dirty="0"/>
                    </a:p>
                  </a:txBody>
                  <a:tcPr/>
                </a:tc>
              </a:tr>
              <a:tr h="363208">
                <a:tc>
                  <a:txBody>
                    <a:bodyPr/>
                    <a:lstStyle/>
                    <a:p>
                      <a:r>
                        <a:rPr lang="ru-RU" dirty="0" smtClean="0"/>
                        <a:t>Корневая система</a:t>
                      </a:r>
                      <a:endParaRPr lang="ru-RU" dirty="0"/>
                    </a:p>
                  </a:txBody>
                  <a:tcPr/>
                </a:tc>
                <a:tc>
                  <a:txBody>
                    <a:bodyPr/>
                    <a:lstStyle/>
                    <a:p>
                      <a:r>
                        <a:rPr lang="ru-RU" dirty="0" smtClean="0"/>
                        <a:t>Стержневая</a:t>
                      </a:r>
                      <a:r>
                        <a:rPr lang="ru-RU" baseline="0" dirty="0" smtClean="0"/>
                        <a:t> </a:t>
                      </a:r>
                      <a:endParaRPr lang="ru-RU" dirty="0"/>
                    </a:p>
                  </a:txBody>
                  <a:tcPr/>
                </a:tc>
              </a:tr>
              <a:tr h="363208">
                <a:tc>
                  <a:txBody>
                    <a:bodyPr/>
                    <a:lstStyle/>
                    <a:p>
                      <a:r>
                        <a:rPr lang="ru-RU" dirty="0" smtClean="0"/>
                        <a:t>Стебель </a:t>
                      </a:r>
                      <a:endParaRPr lang="ru-RU" dirty="0"/>
                    </a:p>
                  </a:txBody>
                  <a:tcPr/>
                </a:tc>
                <a:tc>
                  <a:txBody>
                    <a:bodyPr/>
                    <a:lstStyle/>
                    <a:p>
                      <a:r>
                        <a:rPr lang="ru-RU" dirty="0" smtClean="0"/>
                        <a:t>Прямостоячий </a:t>
                      </a:r>
                      <a:endParaRPr lang="ru-RU" dirty="0"/>
                    </a:p>
                  </a:txBody>
                  <a:tcPr/>
                </a:tc>
              </a:tr>
              <a:tr h="363208">
                <a:tc>
                  <a:txBody>
                    <a:bodyPr/>
                    <a:lstStyle/>
                    <a:p>
                      <a:r>
                        <a:rPr lang="ru-RU" dirty="0" smtClean="0"/>
                        <a:t>Листья</a:t>
                      </a:r>
                      <a:endParaRPr lang="ru-RU" dirty="0"/>
                    </a:p>
                  </a:txBody>
                  <a:tcPr/>
                </a:tc>
                <a:tc>
                  <a:txBody>
                    <a:bodyPr/>
                    <a:lstStyle/>
                    <a:p>
                      <a:r>
                        <a:rPr lang="ru-RU" dirty="0" smtClean="0"/>
                        <a:t>Простые </a:t>
                      </a:r>
                      <a:endParaRPr lang="ru-RU" dirty="0"/>
                    </a:p>
                  </a:txBody>
                  <a:tcPr/>
                </a:tc>
              </a:tr>
              <a:tr h="363208">
                <a:tc>
                  <a:txBody>
                    <a:bodyPr/>
                    <a:lstStyle/>
                    <a:p>
                      <a:r>
                        <a:rPr lang="ru-RU" dirty="0" smtClean="0"/>
                        <a:t>Соцветие </a:t>
                      </a:r>
                      <a:endParaRPr lang="ru-RU" dirty="0"/>
                    </a:p>
                  </a:txBody>
                  <a:tcPr/>
                </a:tc>
                <a:tc>
                  <a:txBody>
                    <a:bodyPr/>
                    <a:lstStyle/>
                    <a:p>
                      <a:r>
                        <a:rPr lang="ru-RU" dirty="0" smtClean="0"/>
                        <a:t>Одиночные цветки</a:t>
                      </a:r>
                      <a:endParaRPr lang="ru-RU" dirty="0"/>
                    </a:p>
                  </a:txBody>
                  <a:tcPr/>
                </a:tc>
              </a:tr>
              <a:tr h="363208">
                <a:tc>
                  <a:txBody>
                    <a:bodyPr/>
                    <a:lstStyle/>
                    <a:p>
                      <a:r>
                        <a:rPr lang="ru-RU" dirty="0" smtClean="0"/>
                        <a:t>Цветок </a:t>
                      </a:r>
                      <a:endParaRPr lang="ru-RU" dirty="0"/>
                    </a:p>
                  </a:txBody>
                  <a:tcPr/>
                </a:tc>
                <a:tc>
                  <a:txBody>
                    <a:bodyPr/>
                    <a:lstStyle/>
                    <a:p>
                      <a:r>
                        <a:rPr lang="ru-RU" dirty="0" smtClean="0"/>
                        <a:t>Ч5 Л5 </a:t>
                      </a:r>
                      <a:r>
                        <a:rPr lang="ru-RU" dirty="0" err="1" smtClean="0"/>
                        <a:t>Тмн</a:t>
                      </a:r>
                      <a:r>
                        <a:rPr lang="ru-RU" baseline="0" dirty="0" smtClean="0"/>
                        <a:t> П1</a:t>
                      </a:r>
                      <a:endParaRPr lang="ru-RU" dirty="0"/>
                    </a:p>
                  </a:txBody>
                  <a:tcPr/>
                </a:tc>
              </a:tr>
              <a:tr h="363208">
                <a:tc>
                  <a:txBody>
                    <a:bodyPr/>
                    <a:lstStyle/>
                    <a:p>
                      <a:r>
                        <a:rPr lang="ru-RU" dirty="0" smtClean="0"/>
                        <a:t>Плоды </a:t>
                      </a:r>
                      <a:endParaRPr lang="ru-RU" dirty="0"/>
                    </a:p>
                  </a:txBody>
                  <a:tcPr/>
                </a:tc>
                <a:tc>
                  <a:txBody>
                    <a:bodyPr/>
                    <a:lstStyle/>
                    <a:p>
                      <a:r>
                        <a:rPr lang="ru-RU" dirty="0" smtClean="0"/>
                        <a:t>Сочные </a:t>
                      </a:r>
                      <a:endParaRPr lang="ru-RU" dirty="0"/>
                    </a:p>
                  </a:txBody>
                  <a:tcPr/>
                </a:tc>
              </a:tr>
              <a:tr h="396191">
                <a:tc>
                  <a:txBody>
                    <a:bodyPr/>
                    <a:lstStyle/>
                    <a:p>
                      <a:r>
                        <a:rPr lang="ru-RU" dirty="0" smtClean="0"/>
                        <a:t>Семя</a:t>
                      </a:r>
                      <a:endParaRPr lang="ru-RU" dirty="0"/>
                    </a:p>
                  </a:txBody>
                  <a:tcPr/>
                </a:tc>
                <a:tc>
                  <a:txBody>
                    <a:bodyPr/>
                    <a:lstStyle/>
                    <a:p>
                      <a:r>
                        <a:rPr lang="ru-RU" dirty="0" smtClean="0"/>
                        <a:t>2 семядоли</a:t>
                      </a:r>
                      <a:endParaRPr lang="ru-RU"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388</TotalTime>
  <Words>735</Words>
  <Application>Microsoft Office PowerPoint</Application>
  <PresentationFormat>Экран (4:3)</PresentationFormat>
  <Paragraphs>134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ПЛОДОВО-ЯГОДНЫЕ розоцветные ЯБЛОНЯ. ГРУША  (Урок по биологии в 7 классе)</vt:lpstr>
      <vt:lpstr>Яблоня. груша</vt:lpstr>
      <vt:lpstr>Розоцветные </vt:lpstr>
      <vt:lpstr>Представители семейства розоцветные</vt:lpstr>
      <vt:lpstr>Опишите землянику</vt:lpstr>
      <vt:lpstr>Условия выращивания земляники</vt:lpstr>
      <vt:lpstr>Общий вид</vt:lpstr>
      <vt:lpstr>Стелющиеся яблони</vt:lpstr>
      <vt:lpstr>План описания</vt:lpstr>
      <vt:lpstr>Строение плодового дерева</vt:lpstr>
      <vt:lpstr>Кроны и плоды</vt:lpstr>
      <vt:lpstr>Плоды </vt:lpstr>
      <vt:lpstr>Результаты лабораторной работы</vt:lpstr>
      <vt:lpstr>Созревание плодов</vt:lpstr>
      <vt:lpstr>Способы размножения</vt:lpstr>
      <vt:lpstr>посадка</vt:lpstr>
      <vt:lpstr>Источник вдохновения…</vt:lpstr>
      <vt:lpstr>Дополните текст</vt:lpstr>
      <vt:lpstr>рефлексия</vt:lpstr>
      <vt:lpstr>литература</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МОУ СОШ №5</cp:lastModifiedBy>
  <cp:revision>45</cp:revision>
  <dcterms:created xsi:type="dcterms:W3CDTF">2016-04-25T16:47:39Z</dcterms:created>
  <dcterms:modified xsi:type="dcterms:W3CDTF">2022-10-18T11:10:00Z</dcterms:modified>
</cp:coreProperties>
</file>