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3" r:id="rId4"/>
    <p:sldId id="274" r:id="rId5"/>
    <p:sldId id="275" r:id="rId6"/>
    <p:sldId id="276" r:id="rId7"/>
    <p:sldId id="277" r:id="rId8"/>
    <p:sldId id="257" r:id="rId9"/>
    <p:sldId id="258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97D7D0-E237-4ADC-BABF-F5EBB5E6C04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1956" y="119675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8000" dirty="0" err="1">
                <a:ln w="19050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8000" dirty="0" err="1" smtClean="0">
                <a:ln w="19050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раттаж</a:t>
            </a:r>
            <a:endParaRPr lang="ru-RU" sz="8000" dirty="0">
              <a:ln w="19050">
                <a:solidFill>
                  <a:schemeClr val="bg2">
                    <a:lumMod val="75000"/>
                  </a:schemeClr>
                </a:solidFill>
              </a:ln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3861048"/>
            <a:ext cx="3629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Подготовила презентацию :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педагог дополнительного образования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МАОУДО «ДДЮТ» г. Чебоксары</a:t>
            </a:r>
          </a:p>
          <a:p>
            <a:r>
              <a:rPr lang="ru-RU" dirty="0" err="1" smtClean="0">
                <a:solidFill>
                  <a:srgbClr val="000099"/>
                </a:solidFill>
                <a:latin typeface="Arial Narrow" panose="020B0606020202030204" pitchFamily="34" charset="0"/>
              </a:rPr>
              <a:t>Хальмирзаева</a:t>
            </a:r>
            <a:r>
              <a:rPr lang="ru-RU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Р.А.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6165304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Апрель 2023г.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9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51874"/>
            <a:ext cx="2821682" cy="2015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5" y="1772817"/>
            <a:ext cx="2876847" cy="2036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79" y="476672"/>
            <a:ext cx="2834979" cy="396043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03648" y="443711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Создаем композиции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35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Цель -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дать детям представление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о приемах используемых в технике </a:t>
            </a:r>
            <a:r>
              <a:rPr lang="ru-RU" dirty="0" err="1" smtClean="0">
                <a:solidFill>
                  <a:srgbClr val="111111"/>
                </a:solidFill>
                <a:latin typeface="Arial"/>
              </a:rPr>
              <a:t>граттаж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.</a:t>
            </a:r>
          </a:p>
          <a:p>
            <a:endParaRPr lang="ru-RU" dirty="0">
              <a:solidFill>
                <a:srgbClr val="111111"/>
              </a:solidFill>
              <a:latin typeface="Arial"/>
            </a:endParaRPr>
          </a:p>
          <a:p>
            <a:r>
              <a:rPr lang="ru-RU" u="sng" dirty="0">
                <a:solidFill>
                  <a:srgbClr val="111111"/>
                </a:solidFill>
                <a:latin typeface="Arial"/>
              </a:rPr>
              <a:t>Задачи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: </a:t>
            </a:r>
            <a:endParaRPr lang="ru-RU" dirty="0" smtClean="0">
              <a:solidFill>
                <a:srgbClr val="111111"/>
              </a:solidFill>
              <a:latin typeface="Arial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Arial"/>
              </a:rPr>
              <a:t>Обучить приемам техники </a:t>
            </a:r>
            <a:r>
              <a:rPr lang="ru-RU" dirty="0" err="1" smtClean="0">
                <a:solidFill>
                  <a:srgbClr val="111111"/>
                </a:solidFill>
                <a:latin typeface="Arial"/>
              </a:rPr>
              <a:t>граттаж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Arial"/>
              </a:rPr>
              <a:t>Закрепить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ранее усвоенные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приемы рисования.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Arial"/>
              </a:rPr>
              <a:t>Развивать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мелкую моторику, словарный запас, усидчивость, творческие способности. </a:t>
            </a:r>
            <a:endParaRPr lang="ru-RU" dirty="0" smtClean="0">
              <a:solidFill>
                <a:srgbClr val="111111"/>
              </a:solidFill>
              <a:latin typeface="Arial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Arial"/>
              </a:rPr>
              <a:t>Воспитывать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любознательность, интерес к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окружающему миру.</a:t>
            </a:r>
          </a:p>
          <a:p>
            <a:endParaRPr lang="ru-RU" dirty="0">
              <a:solidFill>
                <a:srgbClr val="111111"/>
              </a:solidFill>
              <a:latin typeface="Arial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Материалы: восковые мелки, гуашь, лист плотной бумаги, широкая кисть, </a:t>
            </a:r>
            <a:r>
              <a:rPr lang="ru-RU" dirty="0" err="1" smtClean="0">
                <a:solidFill>
                  <a:srgbClr val="111111"/>
                </a:solidFill>
                <a:latin typeface="Arial"/>
              </a:rPr>
              <a:t>скрабер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.</a:t>
            </a:r>
            <a:endParaRPr lang="ru-RU" b="0" i="0" dirty="0">
              <a:solidFill>
                <a:srgbClr val="111111"/>
              </a:solidFill>
              <a:effectLst/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4149080"/>
            <a:ext cx="2390775" cy="1914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49079"/>
            <a:ext cx="2390775" cy="1914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56" y="4205912"/>
            <a:ext cx="2275792" cy="18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7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48" y="1108470"/>
            <a:ext cx="2664296" cy="4353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64" y="630238"/>
            <a:ext cx="3750356" cy="2654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" y="3803791"/>
            <a:ext cx="3321039" cy="23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0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470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Граттаж</a:t>
            </a:r>
            <a:r>
              <a:rPr lang="ru-RU" dirty="0"/>
              <a:t> (от французского </a:t>
            </a:r>
            <a:r>
              <a:rPr lang="ru-RU" dirty="0" err="1"/>
              <a:t>gratter</a:t>
            </a:r>
            <a:r>
              <a:rPr lang="ru-RU" dirty="0"/>
              <a:t> — «царапать») — это графическая техника, в которой художник выцарапывает рисунок острым резцом на специально загрунтованном бумажном или картонном листе, залитом тушью или покрытом гуашью. </a:t>
            </a:r>
            <a:r>
              <a:rPr lang="ru-RU" dirty="0" err="1"/>
              <a:t>Граттаж</a:t>
            </a:r>
            <a:r>
              <a:rPr lang="ru-RU" dirty="0"/>
              <a:t> также называют </a:t>
            </a:r>
            <a:r>
              <a:rPr lang="ru-RU" dirty="0" err="1"/>
              <a:t>воскографией</a:t>
            </a:r>
            <a:r>
              <a:rPr lang="ru-RU" dirty="0"/>
              <a:t>, так как перед заливкой тушью бумагу предварительно покрывают тонким слоем воска. В отличие от гравюры в этой технике мастер создает не форму для печати оттисков, а готовое для демонстрации зрителю изображение.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17120"/>
            <a:ext cx="525658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Граттаж</a:t>
            </a:r>
            <a:r>
              <a:rPr lang="ru-RU" dirty="0"/>
              <a:t> — это интересная и разнообразная графическая техника, которая предоставляет художнику множество возможностей для самовыражения. Готовые произведения могут различаться между собой по следующим параметрам:</a:t>
            </a:r>
          </a:p>
          <a:p>
            <a:pPr lvl="0"/>
            <a:r>
              <a:rPr lang="ru-RU" dirty="0"/>
              <a:t>Типу основы (бумага или картон).</a:t>
            </a:r>
          </a:p>
          <a:p>
            <a:pPr lvl="0"/>
            <a:r>
              <a:rPr lang="ru-RU" dirty="0"/>
              <a:t>Цвету основы (черная, белая, разноцветная).</a:t>
            </a:r>
          </a:p>
          <a:p>
            <a:pPr lvl="0"/>
            <a:r>
              <a:rPr lang="ru-RU" dirty="0"/>
              <a:t>Типу рисунка (линейный или фактурный, с использованием штрихования).</a:t>
            </a:r>
          </a:p>
          <a:p>
            <a:pPr lvl="0"/>
            <a:r>
              <a:rPr lang="ru-RU" dirty="0"/>
              <a:t>Типу используемого в работе инструмента (резака). </a:t>
            </a:r>
          </a:p>
          <a:p>
            <a:pPr lvl="0"/>
            <a:r>
              <a:rPr lang="ru-RU" dirty="0"/>
              <a:t>Типу верхнего слоя (тушь, масляные краски или гуашь).</a:t>
            </a:r>
          </a:p>
          <a:p>
            <a:pPr lvl="0"/>
            <a:r>
              <a:rPr lang="ru-RU" dirty="0"/>
              <a:t>Типу грунтовочного слоя (воск, мел, глина, яичный желток</a:t>
            </a:r>
            <a:r>
              <a:rPr lang="ru-RU" dirty="0" smtClean="0"/>
              <a:t>).</a:t>
            </a:r>
          </a:p>
          <a:p>
            <a:pPr lvl="0"/>
            <a:endParaRPr lang="ru-RU" dirty="0"/>
          </a:p>
          <a:p>
            <a:r>
              <a:rPr lang="ru-RU" dirty="0"/>
              <a:t>Для создания четкого детализированного изображения профессиональный художник использует резаки различных видов: ромбовидные, в форме зубила или ножа. В детском творчестве рисунки могут выцарапываться всевозможными подручными средствами: зубочистками, заостренными палочками, скрепками, гвоздиками.</a:t>
            </a:r>
          </a:p>
        </p:txBody>
      </p:sp>
    </p:spTree>
    <p:extLst>
      <p:ext uri="{BB962C8B-B14F-4D97-AF65-F5344CB8AC3E}">
        <p14:creationId xmlns:p14="http://schemas.microsoft.com/office/powerpoint/2010/main" val="114336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Впервые </a:t>
            </a:r>
            <a:r>
              <a:rPr lang="ru-RU" dirty="0" err="1"/>
              <a:t>граттографию</a:t>
            </a:r>
            <a:r>
              <a:rPr lang="ru-RU" dirty="0"/>
              <a:t> в России использовал </a:t>
            </a:r>
            <a:r>
              <a:rPr lang="ru-RU" dirty="0" smtClean="0"/>
              <a:t>Мстислав </a:t>
            </a:r>
            <a:r>
              <a:rPr lang="ru-RU" dirty="0" err="1"/>
              <a:t>Добужинский</a:t>
            </a:r>
            <a:r>
              <a:rPr lang="ru-RU" dirty="0"/>
              <a:t> при оформлении издания Ф. Достоевского «Белые ночи» (1922 г.). Примерно в это же время литовский график </a:t>
            </a:r>
            <a:r>
              <a:rPr lang="ru-RU" dirty="0" err="1" smtClean="0"/>
              <a:t>Домицеле</a:t>
            </a:r>
            <a:r>
              <a:rPr lang="ru-RU" dirty="0" smtClean="0"/>
              <a:t> </a:t>
            </a:r>
            <a:r>
              <a:rPr lang="ru-RU" dirty="0" err="1"/>
              <a:t>Тарабильдене</a:t>
            </a:r>
            <a:r>
              <a:rPr lang="ru-RU" dirty="0"/>
              <a:t> подобным же способом проиллюстрировала книгу «Сто народных баллад». Несколько позже открыл его для себя и гениальный немецкий авангардист Макс Эрнст (</a:t>
            </a:r>
            <a:r>
              <a:rPr lang="ru-RU" dirty="0" err="1"/>
              <a:t>Max</a:t>
            </a:r>
            <a:r>
              <a:rPr lang="ru-RU" dirty="0"/>
              <a:t> </a:t>
            </a:r>
            <a:r>
              <a:rPr lang="ru-RU" dirty="0" err="1"/>
              <a:t>Ernst</a:t>
            </a:r>
            <a:r>
              <a:rPr lang="ru-RU" dirty="0"/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90336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Имена известных художников-</a:t>
            </a:r>
            <a:r>
              <a:rPr lang="ru-RU" dirty="0" err="1"/>
              <a:t>граттажистов</a:t>
            </a:r>
            <a:r>
              <a:rPr lang="ru-RU" dirty="0"/>
              <a:t> хорошо знакомы ценителям современного искусства. Наибольший вклад в развитие этой техники внесли следующие мастера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50100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Макс </a:t>
            </a:r>
            <a:r>
              <a:rPr lang="ru-RU" dirty="0"/>
              <a:t>Эрнст. Знаменитый немецкий художник недолго оставался </a:t>
            </a:r>
            <a:r>
              <a:rPr lang="ru-RU" dirty="0" smtClean="0"/>
              <a:t>    ярым </a:t>
            </a:r>
            <a:r>
              <a:rPr lang="ru-RU" dirty="0"/>
              <a:t>приверженцем </a:t>
            </a:r>
            <a:r>
              <a:rPr lang="ru-RU" dirty="0" err="1"/>
              <a:t>граттажа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167664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Жоан</a:t>
            </a:r>
            <a:r>
              <a:rPr lang="ru-RU" dirty="0" smtClean="0"/>
              <a:t> </a:t>
            </a:r>
            <a:r>
              <a:rPr lang="ru-RU" dirty="0"/>
              <a:t>Миро (</a:t>
            </a:r>
            <a:r>
              <a:rPr lang="ru-RU" dirty="0" err="1"/>
              <a:t>Joan</a:t>
            </a:r>
            <a:r>
              <a:rPr lang="ru-RU" dirty="0"/>
              <a:t> </a:t>
            </a:r>
            <a:r>
              <a:rPr lang="ru-RU" dirty="0" err="1"/>
              <a:t>Miró</a:t>
            </a:r>
            <a:r>
              <a:rPr lang="ru-RU" dirty="0"/>
              <a:t>). Испанский авангардист также оставил яркий след в истории </a:t>
            </a:r>
            <a:r>
              <a:rPr lang="ru-RU" dirty="0" err="1"/>
              <a:t>граттажа</a:t>
            </a:r>
            <a:r>
              <a:rPr lang="ru-RU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813995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Ганс </a:t>
            </a:r>
            <a:r>
              <a:rPr lang="ru-RU" dirty="0" err="1"/>
              <a:t>Хартунг</a:t>
            </a:r>
            <a:r>
              <a:rPr lang="ru-RU" dirty="0"/>
              <a:t> (</a:t>
            </a:r>
            <a:r>
              <a:rPr lang="ru-RU" dirty="0" err="1"/>
              <a:t>Hans</a:t>
            </a:r>
            <a:r>
              <a:rPr lang="ru-RU" dirty="0"/>
              <a:t> </a:t>
            </a:r>
            <a:r>
              <a:rPr lang="ru-RU" dirty="0" err="1"/>
              <a:t>Hartung</a:t>
            </a:r>
            <a:r>
              <a:rPr lang="ru-RU" dirty="0"/>
              <a:t>). Французский художник немецкого происхождения модифицировал живописные кисти и валики, чтобы создать на их основе удобные инструменты для </a:t>
            </a:r>
            <a:r>
              <a:rPr lang="ru-RU" dirty="0" err="1"/>
              <a:t>выцарапывания</a:t>
            </a:r>
            <a:r>
              <a:rPr lang="ru-RU" dirty="0"/>
              <a:t> рисунков.</a:t>
            </a:r>
          </a:p>
        </p:txBody>
      </p:sp>
    </p:spTree>
    <p:extLst>
      <p:ext uri="{BB962C8B-B14F-4D97-AF65-F5344CB8AC3E}">
        <p14:creationId xmlns:p14="http://schemas.microsoft.com/office/powerpoint/2010/main" val="313470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58177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Джованни </a:t>
            </a:r>
            <a:r>
              <a:rPr lang="ru-RU" dirty="0" err="1"/>
              <a:t>Гуида</a:t>
            </a:r>
            <a:r>
              <a:rPr lang="ru-RU" dirty="0"/>
              <a:t> (</a:t>
            </a:r>
            <a:r>
              <a:rPr lang="ru-RU" dirty="0" err="1"/>
              <a:t>Giovanni</a:t>
            </a:r>
            <a:r>
              <a:rPr lang="ru-RU" dirty="0"/>
              <a:t> </a:t>
            </a:r>
            <a:r>
              <a:rPr lang="ru-RU" dirty="0" err="1"/>
              <a:t>Guida</a:t>
            </a:r>
            <a:r>
              <a:rPr lang="ru-RU" dirty="0"/>
              <a:t>). Молодой итальянский художник по праву относится к лучшим мастерам </a:t>
            </a:r>
            <a:r>
              <a:rPr lang="ru-RU" dirty="0" err="1"/>
              <a:t>граттажа</a:t>
            </a:r>
            <a:r>
              <a:rPr lang="ru-RU" dirty="0"/>
              <a:t> XXI века. Он активно работает в этой технике и добился широкой известности в возрасте всего 25 лет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r>
              <a:rPr lang="ru-RU" dirty="0"/>
              <a:t>Также, истинные шедевры творит американская художница (по происхождению румынка) Кристина </a:t>
            </a:r>
            <a:r>
              <a:rPr lang="ru-RU" dirty="0" err="1"/>
              <a:t>Пенеску</a:t>
            </a:r>
            <a:r>
              <a:rPr lang="ru-RU" dirty="0"/>
              <a:t>. Методом процарапывания она очень реалистично изображает животных.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1988185" cy="1543050"/>
          </a:xfrm>
          <a:prstGeom prst="rect">
            <a:avLst/>
          </a:prstGeom>
          <a:noFill/>
        </p:spPr>
      </p:pic>
      <p:pic>
        <p:nvPicPr>
          <p:cNvPr id="5" name="Рисунок 4" descr="C:\Users\Администратор\Desktop\thumbnai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52" y="3200313"/>
            <a:ext cx="1872208" cy="171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истратор\Desktop\4brow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74819"/>
            <a:ext cx="196215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499737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Макс Эрнст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4997376"/>
            <a:ext cx="1890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Ганс </a:t>
            </a:r>
            <a:r>
              <a:rPr lang="ru-RU" dirty="0" err="1"/>
              <a:t>Хартунг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72615" y="5031699"/>
            <a:ext cx="1984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Кристина </a:t>
            </a:r>
            <a:r>
              <a:rPr lang="ru-RU" dirty="0" err="1"/>
              <a:t>Пенеску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62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inx-fan.ru/800/600/https/irecommend.ru/sites/default/files/imagecache/copyright1/user-images/1601396/cb9O6h0wrSkoeuqGB0l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859486" cy="40324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479715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Грунтуем бумагу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9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533836" cy="38884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509120"/>
            <a:ext cx="6512511" cy="12890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Покрываем гуашью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6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450</TotalTime>
  <Words>482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Граттаж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Грунтуем бумагу</vt:lpstr>
      <vt:lpstr>Покрываем гуашью</vt:lpstr>
      <vt:lpstr>Создаем композиции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Рыбка</dc:title>
  <dc:creator>Ирина</dc:creator>
  <cp:lastModifiedBy>15каб</cp:lastModifiedBy>
  <cp:revision>59</cp:revision>
  <dcterms:created xsi:type="dcterms:W3CDTF">2019-10-16T16:07:14Z</dcterms:created>
  <dcterms:modified xsi:type="dcterms:W3CDTF">2023-04-25T15:22:43Z</dcterms:modified>
</cp:coreProperties>
</file>