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85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0" r:id="rId22"/>
    <p:sldId id="281" r:id="rId23"/>
    <p:sldId id="282" r:id="rId24"/>
    <p:sldId id="284" r:id="rId25"/>
    <p:sldId id="28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EB46-4135-451D-A4FA-34C0A16EC379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E72F-1C17-4119-B11E-FDD2A1AD0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E72F-1C17-4119-B11E-FDD2A1AD06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E72F-1C17-4119-B11E-FDD2A1AD06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5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8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1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84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2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2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1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4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4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7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1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1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9F8FDD-4128-4D5C-891F-57F7228DD434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E4DC0-8E7E-4D9A-8965-8A6E20D8B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402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3" y="657226"/>
            <a:ext cx="9440034" cy="29411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Мифология древних государств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650061"/>
          </a:xfrm>
        </p:spPr>
        <p:txBody>
          <a:bodyPr/>
          <a:lstStyle/>
          <a:p>
            <a:r>
              <a:rPr lang="ru-RU" dirty="0" smtClean="0"/>
              <a:t>Проект подготовили ученики 6б класса</a:t>
            </a:r>
            <a:r>
              <a:rPr lang="en-US" dirty="0" smtClean="0"/>
              <a:t> </a:t>
            </a:r>
            <a:r>
              <a:rPr lang="ru-RU" dirty="0" err="1" smtClean="0"/>
              <a:t>Маноха</a:t>
            </a:r>
            <a:r>
              <a:rPr lang="ru-RU" dirty="0" smtClean="0"/>
              <a:t> Николай и Ананьев Сергей,</a:t>
            </a:r>
          </a:p>
          <a:p>
            <a:r>
              <a:rPr lang="ru-RU" dirty="0"/>
              <a:t>р</a:t>
            </a:r>
            <a:r>
              <a:rPr lang="ru-RU" dirty="0" smtClean="0"/>
              <a:t>уководитель проекта </a:t>
            </a:r>
            <a:r>
              <a:rPr lang="ru-RU" dirty="0" err="1" smtClean="0"/>
              <a:t>Шарова</a:t>
            </a:r>
            <a:r>
              <a:rPr lang="ru-RU" dirty="0" smtClean="0"/>
              <a:t> Л. В.</a:t>
            </a:r>
          </a:p>
          <a:p>
            <a:r>
              <a:rPr lang="ru-RU" dirty="0" smtClean="0"/>
              <a:t>Источники информации</a:t>
            </a:r>
            <a:r>
              <a:rPr lang="en-US" dirty="0"/>
              <a:t>: https://</a:t>
            </a:r>
            <a:r>
              <a:rPr lang="en-US" dirty="0" smtClean="0"/>
              <a:t>ru.wikipedia.org/wiki</a:t>
            </a:r>
            <a:endParaRPr lang="en-US" dirty="0"/>
          </a:p>
          <a:p>
            <a:r>
              <a:rPr lang="en-US" dirty="0"/>
              <a:t>https://zakolduj.ru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1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301345" cy="457200"/>
          </a:xfrm>
        </p:spPr>
        <p:txBody>
          <a:bodyPr/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263" y="0"/>
            <a:ext cx="2852737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457201"/>
            <a:ext cx="7301344" cy="6400799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Юпитер — в древнеримской мифологии бог неба, дневного света, грозы, отец всех богов, верховное божество римлян. Третий сын Сатурна и </a:t>
            </a:r>
            <a:r>
              <a:rPr lang="ru-RU" sz="2400" dirty="0" err="1">
                <a:effectLst/>
              </a:rPr>
              <a:t>Опы</a:t>
            </a:r>
            <a:r>
              <a:rPr lang="ru-RU" sz="2400" dirty="0">
                <a:effectLst/>
              </a:rPr>
              <a:t>. Брат Плутона, Нептуна, Цереры и Весты, а также своей жены Юноны.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63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80076" cy="748145"/>
          </a:xfrm>
        </p:spPr>
        <p:txBody>
          <a:bodyPr/>
          <a:lstStyle/>
          <a:p>
            <a:r>
              <a:rPr lang="ru-RU" dirty="0" smtClean="0"/>
              <a:t>Минерва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5" y="0"/>
            <a:ext cx="3061855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089" y="748146"/>
            <a:ext cx="5780077" cy="6109854"/>
          </a:xfrm>
        </p:spPr>
        <p:txBody>
          <a:bodyPr/>
          <a:lstStyle/>
          <a:p>
            <a:r>
              <a:rPr lang="ru-RU" sz="2000" dirty="0" err="1">
                <a:effectLst/>
              </a:rPr>
              <a:t>Мине́рва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— древнеримская богиня мудрости и войны, покровительница ремесленников, писателей, актёров, поэтов, художников, учителей, учащихся и врачей. Входила в триаду наиболее важных богов Древнего Рима, вместе со своим отцом Юпитером и его женой Юноной.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9479" y="-1710854"/>
            <a:ext cx="10355326" cy="543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" y="4253345"/>
            <a:ext cx="12192000" cy="2604655"/>
          </a:xfrm>
        </p:spPr>
        <p:txBody>
          <a:bodyPr/>
          <a:lstStyle/>
          <a:p>
            <a:r>
              <a:rPr lang="ru-RU" dirty="0" smtClean="0"/>
              <a:t>Второе государство Древняя Русь.  У </a:t>
            </a:r>
            <a:r>
              <a:rPr lang="ru-RU" dirty="0"/>
              <a:t>древних славян было сформировано четкое представление о структуре божественного мира. Центром жизни являлся волшебный остров — Буян, название которого можно часто встретить в народных сказках. Вокруг него пенится бескрайний океан. В центре волшебной земли растет могучий дуб. На его ветвях живет мудрый ворон, а в густой траве обитает коварный змей. Рядом течет живительный ручей и стоит священный камень. Некогда Вселенная была разделена на 2 мира: земной, где живут смертные люди и небесный, невидимый человеческому глазу, обитателями которого являются всемогущие боги, их помощники и враги — </a:t>
            </a:r>
            <a:r>
              <a:rPr lang="ru-RU" dirty="0" smtClean="0"/>
              <a:t>магические духи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1" y="748145"/>
            <a:ext cx="6676160" cy="35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706889" cy="623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Мифологические существа </a:t>
            </a:r>
            <a:r>
              <a:rPr lang="ru-RU" dirty="0"/>
              <a:t>Д</a:t>
            </a:r>
            <a:r>
              <a:rPr lang="ru-RU" dirty="0" smtClean="0"/>
              <a:t>ревней Руси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80076" y="0"/>
            <a:ext cx="6411924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" y="651164"/>
            <a:ext cx="5777344" cy="6206836"/>
          </a:xfrm>
        </p:spPr>
        <p:txBody>
          <a:bodyPr/>
          <a:lstStyle/>
          <a:p>
            <a:r>
              <a:rPr lang="ru-RU" sz="2000" dirty="0" smtClean="0"/>
              <a:t>Одним из главных мифологических существ был бог  Перун</a:t>
            </a:r>
          </a:p>
          <a:p>
            <a:r>
              <a:rPr lang="ru-RU" sz="2000" dirty="0"/>
              <a:t>Перун — могущественный предводитель всех богов. Громовержец передвигался на золотой колеснице, вооруженный огненными стрелами и топором. Если он гневался и сердился, на небе сгущались тучи и раздавался гром. Перун был мудрым предводителем божественного войска. Он приносил свет на землю, оберегая людей от злых сил и напастей.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40" y="0"/>
            <a:ext cx="5098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31" y="0"/>
            <a:ext cx="3706889" cy="748145"/>
          </a:xfrm>
        </p:spPr>
        <p:txBody>
          <a:bodyPr/>
          <a:lstStyle/>
          <a:p>
            <a:r>
              <a:rPr lang="ru-RU" dirty="0" err="1" smtClean="0"/>
              <a:t>велес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0076" y="0"/>
            <a:ext cx="6411924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706582"/>
            <a:ext cx="5721927" cy="6151418"/>
          </a:xfrm>
        </p:spPr>
        <p:txBody>
          <a:bodyPr/>
          <a:lstStyle/>
          <a:p>
            <a:r>
              <a:rPr lang="ru-RU" dirty="0">
                <a:effectLst/>
              </a:rPr>
              <a:t>злое божество, повелевающее земными и водными стихиями. Древние люди верили, что он хочет захватить власть над миром, поэтому враждует с громовержцем Перуном, который защищает людей от злых чар. Велес все время боролся со своей темной стороной, покровительствовал людям, занимающимся искусством, поддерживал таланты, оберегал странников. Он обладал огромной внутренней силой и мудростью, был одним из самых могущественных богов. Несмотря на то что Велес считался не очень хорошим, его многие почитали. В знак уважения люди строили храмы, где поклонялись этому богу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0"/>
            <a:ext cx="61929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304" y="-401782"/>
            <a:ext cx="370688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7926" y="-1427018"/>
            <a:ext cx="1416975" cy="20781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4793672" cy="6858000"/>
          </a:xfrm>
        </p:spPr>
        <p:txBody>
          <a:bodyPr/>
          <a:lstStyle/>
          <a:p>
            <a:r>
              <a:rPr lang="ru-RU" dirty="0" err="1" smtClean="0">
                <a:effectLst/>
              </a:rPr>
              <a:t>Мара.повелительница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смерти. Эта богиня считалась самой справедливой. К ней обращались за помощью при колдовстве и ворожбе, богине подчиняются души умерших людей. Хоть славяне побаивались эту богиню, представляли ее в виде молодой и прекрасной девушки. Высокая, статная, черноволосая королева загробного мира была воплощением сдержанности и холодности.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99" y="0"/>
            <a:ext cx="68948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3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268" y="-1191490"/>
            <a:ext cx="3706889" cy="3325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17" y="609600"/>
            <a:ext cx="544139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594763" cy="6858000"/>
          </a:xfrm>
        </p:spPr>
        <p:txBody>
          <a:bodyPr/>
          <a:lstStyle/>
          <a:p>
            <a:r>
              <a:rPr lang="ru-RU" dirty="0">
                <a:effectLst/>
              </a:rPr>
              <a:t>Ярило — имя этого божества ассоциировалось у людей с пробуждением после длительного застоя, он воплощал собой прекрасную, жизнеутверждающую весну. Бог Солнца освещал мир, источая небывалую силу и жизненную энергию. По своему характеру Ярило был искренним, радостным и деятельным божеством, поэтому его изображали в виде молодого человека с голубыми глазами и светлыми волосами.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36" y="683635"/>
            <a:ext cx="5642264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195" y="-1787236"/>
            <a:ext cx="3706889" cy="5541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073" y="124692"/>
            <a:ext cx="4246611" cy="5666508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Стрибог</a:t>
            </a:r>
            <a:r>
              <a:rPr lang="ru-RU" dirty="0">
                <a:effectLst/>
              </a:rPr>
              <a:t> — считался одним из главных божественных существ. Он управлял воздушными стихиями. В его подчинении находились эфиры — бестелесные духи, а также птицы — верные магические помощники. На землю бог спускался в виде птицы </a:t>
            </a:r>
            <a:r>
              <a:rPr lang="ru-RU" dirty="0" err="1">
                <a:effectLst/>
              </a:rPr>
              <a:t>Стратим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8" y="623455"/>
            <a:ext cx="7439892" cy="56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813" y="-1821918"/>
            <a:ext cx="3706889" cy="182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45376" cy="6858000"/>
          </a:xfrm>
        </p:spPr>
        <p:txBody>
          <a:bodyPr>
            <a:normAutofit/>
          </a:bodyPr>
          <a:lstStyle/>
          <a:p>
            <a:r>
              <a:rPr lang="ru-RU" sz="2000" dirty="0"/>
              <a:t>Гигантский змей </a:t>
            </a:r>
            <a:r>
              <a:rPr lang="ru-RU" sz="2000" dirty="0" smtClean="0"/>
              <a:t>Аспид</a:t>
            </a:r>
          </a:p>
          <a:p>
            <a:r>
              <a:rPr lang="ru-RU" sz="2000" dirty="0">
                <a:effectLst/>
              </a:rPr>
              <a:t>это существо стояло во главе темного войска. Выглядел Аспид устрашающе — огромного размера летающее чудовище, с клювом и двумя длинными хоботами. Крылья его пылали огнем. Зверь обитает в небесах в одиночестве, поскольку никто не может вынести существо с таким черным сердцем. Он неуязвим, его не может одолеть даже самое сильное оружие. Аспид был способен на коварные поступки, его съедала внутренняя злость, которая толкала на преступления</a:t>
            </a:r>
          </a:p>
          <a:p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7017" y="706582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1" y="-318656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6" y="213013"/>
            <a:ext cx="5202380" cy="509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50" y="-1995054"/>
            <a:ext cx="3706889" cy="182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4620684" cy="6858000"/>
          </a:xfrm>
        </p:spPr>
        <p:txBody>
          <a:bodyPr>
            <a:normAutofit/>
          </a:bodyPr>
          <a:lstStyle/>
          <a:p>
            <a:r>
              <a:rPr lang="ru-RU" sz="2000" dirty="0"/>
              <a:t>Птица </a:t>
            </a:r>
            <a:r>
              <a:rPr lang="ru-RU" sz="2000" dirty="0" err="1" smtClean="0"/>
              <a:t>Гамаюн</a:t>
            </a:r>
            <a:endParaRPr lang="ru-RU" sz="2000" dirty="0" smtClean="0"/>
          </a:p>
          <a:p>
            <a:r>
              <a:rPr lang="ru-RU" sz="2000" dirty="0">
                <a:effectLst/>
              </a:rPr>
              <a:t>певец божественных вестей. Это существо славяне очень любили. Увидеть его могли лишь избранные. Волшебная птица обладала добрым нравом, поступая по отношению к людям честно и справедливо. </a:t>
            </a:r>
            <a:r>
              <a:rPr lang="ru-RU" sz="2000" dirty="0" err="1">
                <a:effectLst/>
              </a:rPr>
              <a:t>Гамаюн</a:t>
            </a:r>
            <a:r>
              <a:rPr lang="ru-RU" sz="2000" dirty="0">
                <a:effectLst/>
              </a:rPr>
              <a:t> — очень умное существо, которое знает ответы на все вопросы, ему открыты глубинные тайны и знания. Птица выступала мудрым советчиком, главное было задать правильный вопрос. 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54" y="0"/>
            <a:ext cx="61964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76" y="637309"/>
            <a:ext cx="10353762" cy="970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 smtClean="0"/>
              <a:t>Цель проекта</a:t>
            </a:r>
            <a:r>
              <a:rPr lang="en-US" dirty="0" smtClean="0"/>
              <a:t>:</a:t>
            </a:r>
            <a:endParaRPr lang="ru-RU" dirty="0"/>
          </a:p>
          <a:p>
            <a:pPr marL="36900" indent="0">
              <a:buNone/>
            </a:pPr>
            <a:r>
              <a:rPr lang="ru-RU" dirty="0" smtClean="0"/>
              <a:t> Сравнение мифов и мифических героев древних народов</a:t>
            </a:r>
            <a:r>
              <a:rPr lang="en-US" dirty="0" smtClean="0"/>
              <a:t>.</a:t>
            </a:r>
            <a:endParaRPr lang="ru-RU" dirty="0" smtClean="0"/>
          </a:p>
          <a:p>
            <a:pPr marL="36900" indent="0">
              <a:buNone/>
            </a:pPr>
            <a:r>
              <a:rPr lang="ru-RU" dirty="0"/>
              <a:t>Задачи </a:t>
            </a:r>
            <a:r>
              <a:rPr lang="ru-RU" dirty="0" smtClean="0"/>
              <a:t>проекта</a:t>
            </a:r>
            <a:r>
              <a:rPr lang="en-US" dirty="0" smtClean="0"/>
              <a:t>:</a:t>
            </a:r>
          </a:p>
          <a:p>
            <a:pPr marL="36900" indent="0">
              <a:buNone/>
            </a:pPr>
            <a:r>
              <a:rPr lang="ru-RU" dirty="0" smtClean="0"/>
              <a:t>1</a:t>
            </a:r>
            <a:r>
              <a:rPr lang="ru-RU" dirty="0"/>
              <a:t>. найти мифы древних народов и познакомиться с </a:t>
            </a:r>
            <a:r>
              <a:rPr lang="ru-RU" dirty="0" smtClean="0"/>
              <a:t>ними</a:t>
            </a:r>
            <a:endParaRPr lang="ru-RU" dirty="0"/>
          </a:p>
          <a:p>
            <a:pPr marL="36900" indent="0">
              <a:buNone/>
            </a:pPr>
            <a:r>
              <a:rPr lang="ru-RU" dirty="0"/>
              <a:t>2</a:t>
            </a:r>
            <a:r>
              <a:rPr lang="en-US" dirty="0"/>
              <a:t>.</a:t>
            </a:r>
            <a:r>
              <a:rPr lang="ru-RU" dirty="0"/>
              <a:t>Выяснить , в чём сходство  и различия мифов разных народов</a:t>
            </a:r>
          </a:p>
          <a:p>
            <a:pPr marL="36900" indent="0">
              <a:buNone/>
            </a:pPr>
            <a:r>
              <a:rPr lang="ru-RU" dirty="0"/>
              <a:t>3</a:t>
            </a:r>
            <a:r>
              <a:rPr lang="en-US" dirty="0"/>
              <a:t>. </a:t>
            </a:r>
            <a:r>
              <a:rPr lang="ru-RU" dirty="0"/>
              <a:t>Выяснить , какое значение придавалось героям мифов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70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359" y="-1821918"/>
            <a:ext cx="3706889" cy="182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1381" y="886691"/>
            <a:ext cx="461012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597235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Юша</a:t>
            </a:r>
          </a:p>
          <a:p>
            <a:r>
              <a:rPr lang="ru-RU" sz="2000" dirty="0">
                <a:effectLst/>
              </a:rPr>
              <a:t>змей, несущий планету. Хоть это существо было устрашающих гигантских размеров, оно обладало добрым нравом. Юша имеет много общего со скандинавским </a:t>
            </a:r>
            <a:r>
              <a:rPr lang="ru-RU" sz="2000" dirty="0" err="1">
                <a:effectLst/>
              </a:rPr>
              <a:t>Ермунгандом</a:t>
            </a:r>
            <a:r>
              <a:rPr lang="ru-RU" sz="2000" dirty="0">
                <a:effectLst/>
              </a:rPr>
              <a:t>. Наши предки верили в то, что змей обернут вокруг планеты и не дает ей упасть в бездну. Пока существо держит землю, в мире царит стабильность и спокойствие. Согласно верованиям, если мифическое существо, пребывающее во сне, ворочалось или вздыхало, случались землетрясения.</a:t>
            </a: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0"/>
            <a:ext cx="6414655" cy="48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031" y="-1967345"/>
            <a:ext cx="3706889" cy="182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5110" y="138545"/>
            <a:ext cx="45719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4620684" cy="6858000"/>
          </a:xfrm>
        </p:spPr>
        <p:txBody>
          <a:bodyPr/>
          <a:lstStyle/>
          <a:p>
            <a:r>
              <a:rPr lang="ru-RU" sz="2000" dirty="0" smtClean="0"/>
              <a:t>Упырь</a:t>
            </a:r>
          </a:p>
          <a:p>
            <a:r>
              <a:rPr lang="ru-RU" sz="2000" dirty="0">
                <a:effectLst/>
              </a:rPr>
              <a:t>так обобщенно славяне называли зловредных созданий, пугавших их. Когда-то они были людьми, которые сбились с праведного пути и ступили на темную сторону. После смерти они превратились в чудищ, способных причинить вред человеку. Побороть упыря непросто. Для этого понадобится не дюжая сила, проворность и волшебное оружие из серебра. По другой версии упыри — это умершие люди, не нашедшие упокоения и непогребенные должным образом. Чтобы защититься от этих злых существ, наши предки носили красную шерстяную нить.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658090"/>
            <a:ext cx="5029200" cy="56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104" y="-1821918"/>
            <a:ext cx="3706889" cy="182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0" y="0"/>
            <a:ext cx="1680212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4620684" cy="6858000"/>
          </a:xfrm>
        </p:spPr>
        <p:txBody>
          <a:bodyPr>
            <a:normAutofit/>
          </a:bodyPr>
          <a:lstStyle/>
          <a:p>
            <a:r>
              <a:rPr lang="ru-RU" sz="2000" dirty="0"/>
              <a:t>Великан </a:t>
            </a:r>
            <a:r>
              <a:rPr lang="ru-RU" sz="2000" dirty="0" err="1" smtClean="0"/>
              <a:t>Горыня</a:t>
            </a:r>
            <a:endParaRPr lang="ru-RU" sz="2000" dirty="0" smtClean="0"/>
          </a:p>
          <a:p>
            <a:r>
              <a:rPr lang="ru-RU" sz="2000" dirty="0">
                <a:effectLst/>
              </a:rPr>
              <a:t>это мифическое существо помогало создавать мир. Он стоит на страже подземного царства, внимательно наблюдая за тем, чтобы ни один злой дух не вырвался на свободу. В названии этого существа воплотилась аллегория — огромен, как гора.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651164"/>
            <a:ext cx="651163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813" y="-1939636"/>
            <a:ext cx="3706889" cy="182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199" y="-1163782"/>
            <a:ext cx="1153739" cy="518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4371302" cy="6858000"/>
          </a:xfrm>
        </p:spPr>
        <p:txBody>
          <a:bodyPr/>
          <a:lstStyle/>
          <a:p>
            <a:r>
              <a:rPr lang="ru-RU" sz="2000" dirty="0"/>
              <a:t>Огненный сокол </a:t>
            </a:r>
            <a:r>
              <a:rPr lang="ru-RU" sz="2000" dirty="0" err="1" smtClean="0"/>
              <a:t>Рарог</a:t>
            </a:r>
            <a:endParaRPr lang="ru-RU" sz="2000" dirty="0" smtClean="0"/>
          </a:p>
          <a:p>
            <a:r>
              <a:rPr lang="ru-RU" sz="2000" dirty="0">
                <a:effectLst/>
              </a:rPr>
              <a:t>волшебное существо, изображенное на гербе славян. Эта птица была выбрана неслучайно. Соколы никогда не нападают на своих врагов из-за спины и не причиняют вред противнику, которого победили. В славянской мифологии </a:t>
            </a:r>
            <a:r>
              <a:rPr lang="ru-RU" sz="2000" dirty="0" err="1">
                <a:effectLst/>
              </a:rPr>
              <a:t>Рарог</a:t>
            </a:r>
            <a:r>
              <a:rPr lang="ru-RU" sz="2000" dirty="0">
                <a:effectLst/>
              </a:rPr>
              <a:t> — божественный вестник. Он первым узнавал важные новости и доносил их до мира людей. Помогала эта удивительная птица общаться между собой и божественным существам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4" y="57709"/>
            <a:ext cx="5929745" cy="63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Сравнения мифология Древнего Рима и Руси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144" y="6456220"/>
            <a:ext cx="4876344" cy="41563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/>
              <a:t>Древний Рим</a:t>
            </a:r>
          </a:p>
          <a:p>
            <a:r>
              <a:rPr lang="ru-RU" sz="1400" dirty="0"/>
              <a:t>Римская мифология — совокупность традиционных историй, относящихся к легендарному происхождению Древнего Рима и его религиозной системе, представленных в литературе и изобразительном искусстве римлян.</a:t>
            </a:r>
          </a:p>
          <a:p>
            <a:r>
              <a:rPr lang="ru-RU" sz="1400" dirty="0"/>
              <a:t>Римляне обычно трактовали эти традиционные повествования как исторические, даже если они содержат чудеса или элементы сверхъестественности. Повествования часто связаны с политикой и моралью и с тем, как личная неприкосновенность человека соотносится с его ответственностью перед обществом и Римским государством. Важной темой является героизм.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172126" y="7051964"/>
            <a:ext cx="4876344" cy="23137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3997510"/>
          </a:xfrm>
        </p:spPr>
        <p:txBody>
          <a:bodyPr/>
          <a:lstStyle/>
          <a:p>
            <a:r>
              <a:rPr lang="ru-RU" dirty="0" smtClean="0"/>
              <a:t>Русь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613621" y="7024255"/>
            <a:ext cx="4895330" cy="22444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31527" y="2288784"/>
            <a:ext cx="4946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Мифология древней Руси-повествует </a:t>
            </a:r>
            <a:r>
              <a:rPr lang="ru-RU" dirty="0"/>
              <a:t>об удивительном и волшебном мире, населенном всемогущими божествами, сказочными существами и капризными духами. Старинные сказания являются неисчерпаемым источником народных обрядов и верований, языческих представлений об устройстве мира, магической символике. Славянская мифология не теряет своей популярности. Многие люди в наши дни поклоняются древним богам.</a:t>
            </a:r>
          </a:p>
        </p:txBody>
      </p:sp>
    </p:spTree>
    <p:extLst>
      <p:ext uri="{BB962C8B-B14F-4D97-AF65-F5344CB8AC3E}">
        <p14:creationId xmlns:p14="http://schemas.microsoft.com/office/powerpoint/2010/main" val="23861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092641" cy="513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292096"/>
            <a:ext cx="9851135" cy="4441212"/>
          </a:xfrm>
        </p:spPr>
        <p:txBody>
          <a:bodyPr/>
          <a:lstStyle/>
          <a:p>
            <a:pPr algn="l"/>
            <a:r>
              <a:rPr lang="ru-RU" dirty="0" smtClean="0"/>
              <a:t>1. Мы познакомились с мифологией  Древнего Рима и Древней Руси.</a:t>
            </a:r>
          </a:p>
          <a:p>
            <a:pPr algn="l"/>
            <a:r>
              <a:rPr lang="ru-RU" dirty="0" smtClean="0"/>
              <a:t>2. Узнали больше как древние народы представляли мир. 					</a:t>
            </a: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r>
              <a:rPr lang="ru-RU" dirty="0" smtClean="0"/>
              <a:t>3. Выяснили что боги имели свою иерархию, были главные и второстепенные боги</a:t>
            </a:r>
            <a:r>
              <a:rPr lang="ru-RU" dirty="0" smtClean="0"/>
              <a:t>	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4. Сходство заключается так же в том что мифология обеих стран </a:t>
            </a:r>
            <a:r>
              <a:rPr lang="ru-RU" dirty="0" err="1" smtClean="0"/>
              <a:t>объяснала</a:t>
            </a:r>
            <a:r>
              <a:rPr lang="ru-RU" dirty="0" smtClean="0"/>
              <a:t> происхождение .</a:t>
            </a:r>
          </a:p>
          <a:p>
            <a:pPr algn="l"/>
            <a:r>
              <a:rPr lang="ru-RU" dirty="0" smtClean="0"/>
              <a:t>5. Различие заключается в том, что  в древнеримской мифологии </a:t>
            </a:r>
            <a:r>
              <a:rPr lang="ru-RU" dirty="0" smtClean="0"/>
              <a:t> повествования </a:t>
            </a:r>
            <a:r>
              <a:rPr lang="ru-RU" dirty="0"/>
              <a:t>часто связаны с политикой и моралью и с тем, как личная неприкосновенность человека соотносится с его ответственностью перед обществом и Римским государством. Важной темой является героизм.  </a:t>
            </a:r>
            <a:r>
              <a:rPr lang="ru-RU" dirty="0" smtClean="0"/>
              <a:t>А в Древней Руси люди поклонялись этим существам и верили в их чудодейственную силу .</a:t>
            </a:r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/>
          </a:p>
          <a:p>
            <a:r>
              <a:rPr lang="ru-RU" dirty="0" smtClean="0"/>
              <a:t> 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9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ru-RU" dirty="0" smtClean="0"/>
              <a:t>В этом проекте мы взяли мифологию двух государств</a:t>
            </a:r>
            <a:r>
              <a:rPr lang="en-US" dirty="0" smtClean="0"/>
              <a:t>: </a:t>
            </a:r>
            <a:r>
              <a:rPr lang="ru-RU" dirty="0" smtClean="0"/>
              <a:t>Древнего Рима</a:t>
            </a:r>
            <a:r>
              <a:rPr lang="ru-RU" dirty="0"/>
              <a:t> </a:t>
            </a:r>
            <a:r>
              <a:rPr lang="ru-RU" dirty="0" smtClean="0"/>
              <a:t>и Руси</a:t>
            </a:r>
            <a:r>
              <a:rPr lang="en-US" dirty="0" smtClean="0"/>
              <a:t>.</a:t>
            </a:r>
            <a:r>
              <a:rPr lang="ru-RU" dirty="0" smtClean="0"/>
              <a:t> Мы разберём, о чем повествовали мифы этих государств</a:t>
            </a:r>
            <a:r>
              <a:rPr lang="en-US" dirty="0" smtClean="0"/>
              <a:t>,</a:t>
            </a:r>
            <a:r>
              <a:rPr lang="ru-RU" dirty="0" smtClean="0"/>
              <a:t> на чем они были основаны</a:t>
            </a:r>
            <a:r>
              <a:rPr lang="ru-RU" dirty="0"/>
              <a:t> </a:t>
            </a:r>
            <a:r>
              <a:rPr lang="ru-RU" dirty="0" smtClean="0"/>
              <a:t>и какие боги там присутствовали</a:t>
            </a:r>
            <a:r>
              <a:rPr lang="en-US" dirty="0" smtClean="0"/>
              <a:t>.</a:t>
            </a:r>
            <a:endParaRPr lang="ru-RU" dirty="0" smtClean="0"/>
          </a:p>
          <a:p>
            <a:pPr marL="36900" indent="0">
              <a:buNone/>
            </a:pPr>
            <a:r>
              <a:rPr lang="ru-RU" dirty="0"/>
              <a:t>В первую очередь, миф- предание</a:t>
            </a:r>
            <a:r>
              <a:rPr lang="en-US" dirty="0"/>
              <a:t>,</a:t>
            </a:r>
            <a:r>
              <a:rPr lang="ru-RU" dirty="0"/>
              <a:t> сказание. в котором выражены представления древних народов о происхождении мира</a:t>
            </a:r>
            <a:r>
              <a:rPr lang="en-US" dirty="0"/>
              <a:t>,</a:t>
            </a:r>
            <a:r>
              <a:rPr lang="ru-RU" dirty="0"/>
              <a:t> о явлениях природы</a:t>
            </a:r>
            <a:r>
              <a:rPr lang="en-US" dirty="0"/>
              <a:t>,</a:t>
            </a:r>
            <a:r>
              <a:rPr lang="ru-RU" dirty="0"/>
              <a:t> о богах и легендарных героях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Первое древнее государство, которое мы возьмем-Древний 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10" y="928254"/>
            <a:ext cx="5487699" cy="33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92" y="609600"/>
            <a:ext cx="3506992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Популярные мифические существа в Древнем Риме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69" y="445477"/>
            <a:ext cx="6365631" cy="51112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77108"/>
            <a:ext cx="5826369" cy="53808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Особой популярностью у римлян пользовались такие мифические существа как</a:t>
            </a:r>
            <a:r>
              <a:rPr lang="en-US" sz="2400" dirty="0" smtClean="0"/>
              <a:t>:</a:t>
            </a:r>
            <a:r>
              <a:rPr lang="ru-RU" sz="2400" dirty="0" err="1" smtClean="0"/>
              <a:t>Мантикора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Австер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Блеммии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Панотии</a:t>
            </a:r>
            <a:r>
              <a:rPr lang="en-US" sz="2400" dirty="0" smtClean="0"/>
              <a:t>,</a:t>
            </a:r>
            <a:r>
              <a:rPr lang="ru-RU" sz="2400" dirty="0"/>
              <a:t> </a:t>
            </a:r>
            <a:r>
              <a:rPr lang="ru-RU" sz="2400" dirty="0" smtClean="0"/>
              <a:t>Юпитер</a:t>
            </a:r>
            <a:r>
              <a:rPr lang="en-US" sz="2400" dirty="0" smtClean="0"/>
              <a:t>,</a:t>
            </a:r>
            <a:r>
              <a:rPr lang="ru-RU" sz="2400" dirty="0" smtClean="0"/>
              <a:t> Минерва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33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7849" cy="605481"/>
          </a:xfrm>
        </p:spPr>
        <p:txBody>
          <a:bodyPr/>
          <a:lstStyle/>
          <a:p>
            <a:r>
              <a:rPr lang="ru-RU" dirty="0" err="1" smtClean="0"/>
              <a:t>Мантикора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1257300"/>
            <a:ext cx="5572125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05481"/>
            <a:ext cx="5657849" cy="6252519"/>
          </a:xfrm>
        </p:spPr>
        <p:txBody>
          <a:bodyPr>
            <a:normAutofit/>
          </a:bodyPr>
          <a:lstStyle/>
          <a:p>
            <a:r>
              <a:rPr lang="ru-RU" sz="2400" dirty="0" err="1">
                <a:effectLst/>
              </a:rPr>
              <a:t>Мантикора</a:t>
            </a:r>
            <a:r>
              <a:rPr lang="ru-RU" sz="2400" dirty="0">
                <a:effectLst/>
              </a:rPr>
              <a:t> также </a:t>
            </a:r>
            <a:r>
              <a:rPr lang="ru-RU" sz="2400" dirty="0" err="1">
                <a:effectLst/>
              </a:rPr>
              <a:t>мантихора</a:t>
            </a:r>
            <a:r>
              <a:rPr lang="ru-RU" sz="2400" dirty="0">
                <a:effectLst/>
              </a:rPr>
              <a:t>  — греко-римское мифическое существо, чудовище с телом льва, головой человека и хвостом скорпиона; по некоторым описаниям имеет рыжую гриву и три ряда зубов, а также голубые глаза. Хвост </a:t>
            </a:r>
            <a:r>
              <a:rPr lang="ru-RU" sz="2400" dirty="0" err="1">
                <a:effectLst/>
              </a:rPr>
              <a:t>мантикоры</a:t>
            </a:r>
            <a:r>
              <a:rPr lang="ru-RU" sz="2400" dirty="0">
                <a:effectLst/>
              </a:rPr>
              <a:t> заканчивается шипами, яд которых убивает мгновенно. В средневековье полагали, что </a:t>
            </a:r>
            <a:r>
              <a:rPr lang="ru-RU" sz="2400" dirty="0" err="1">
                <a:effectLst/>
              </a:rPr>
              <a:t>мантикора</a:t>
            </a:r>
            <a:r>
              <a:rPr lang="ru-RU" sz="2400" dirty="0">
                <a:effectLst/>
              </a:rPr>
              <a:t> является хищником и может охотиться на людей, поэтому на миниатюрах часто можно увидеть изображение </a:t>
            </a:r>
            <a:r>
              <a:rPr lang="ru-RU" sz="2400" dirty="0" err="1">
                <a:effectLst/>
              </a:rPr>
              <a:t>мантикоры</a:t>
            </a:r>
            <a:r>
              <a:rPr lang="ru-RU" sz="2400" dirty="0">
                <a:effectLst/>
              </a:rPr>
              <a:t> с человеческой рукой или ногой в зубах.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13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20315" y="553453"/>
            <a:ext cx="6969060" cy="529389"/>
          </a:xfrm>
        </p:spPr>
        <p:txBody>
          <a:bodyPr/>
          <a:lstStyle/>
          <a:p>
            <a:r>
              <a:rPr lang="ru-RU" dirty="0" err="1" smtClean="0"/>
              <a:t>Астер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1520"/>
          <a:stretch>
            <a:fillRect/>
          </a:stretch>
        </p:blipFill>
        <p:spPr>
          <a:xfrm>
            <a:off x="7442200" y="55563"/>
            <a:ext cx="47498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" y="1082842"/>
            <a:ext cx="6848744" cy="5775158"/>
          </a:xfrm>
        </p:spPr>
        <p:txBody>
          <a:bodyPr>
            <a:normAutofit/>
          </a:bodyPr>
          <a:lstStyle/>
          <a:p>
            <a:r>
              <a:rPr lang="ru-RU" sz="2000" b="1" dirty="0" err="1">
                <a:effectLst/>
              </a:rPr>
              <a:t>Австер</a:t>
            </a:r>
            <a:r>
              <a:rPr lang="ru-RU" sz="2000" dirty="0">
                <a:effectLst/>
              </a:rPr>
              <a:t> — у древних римлян южный ветер, зимой приносящий туман и дождь; летом — сухой и вредный для здоровья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47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620684" cy="581891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Блеммии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83" y="0"/>
            <a:ext cx="2646218" cy="326244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81891"/>
            <a:ext cx="9545783" cy="6276109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В</a:t>
            </a:r>
            <a:r>
              <a:rPr lang="ru-RU" sz="2000" dirty="0" smtClean="0">
                <a:effectLst/>
              </a:rPr>
              <a:t>ымышленная </a:t>
            </a:r>
            <a:r>
              <a:rPr lang="ru-RU" sz="2000" dirty="0">
                <a:effectLst/>
              </a:rPr>
              <a:t>раса человекоподобных существ, у которых нет головы, а глаза и рот расположены на груди. Первое известное описание </a:t>
            </a:r>
            <a:r>
              <a:rPr lang="ru-RU" sz="2000" dirty="0" err="1">
                <a:effectLst/>
              </a:rPr>
              <a:t>акефалов</a:t>
            </a:r>
            <a:r>
              <a:rPr lang="ru-RU" sz="2000" dirty="0">
                <a:effectLst/>
              </a:rPr>
              <a:t> имеется в «Истории» </a:t>
            </a:r>
            <a:r>
              <a:rPr lang="ru-RU" sz="2000" dirty="0" smtClean="0">
                <a:effectLst/>
              </a:rPr>
              <a:t>Геродота. </a:t>
            </a:r>
            <a:r>
              <a:rPr lang="ru-RU" sz="2000" dirty="0">
                <a:effectLst/>
              </a:rPr>
              <a:t>Плиний Старший назвал подобных существ </a:t>
            </a:r>
            <a:r>
              <a:rPr lang="ru-RU" sz="2000" dirty="0" err="1">
                <a:effectLst/>
              </a:rPr>
              <a:t>блеммиями</a:t>
            </a:r>
            <a:r>
              <a:rPr lang="ru-RU" sz="2000" dirty="0">
                <a:effectLst/>
              </a:rPr>
              <a:t> в «Естественной истории»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22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278581" cy="678873"/>
          </a:xfrm>
        </p:spPr>
        <p:txBody>
          <a:bodyPr/>
          <a:lstStyle/>
          <a:p>
            <a:r>
              <a:rPr lang="ru-RU" dirty="0" err="1" smtClean="0"/>
              <a:t>Панотии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44" y="-1"/>
            <a:ext cx="3015456" cy="38886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97162"/>
            <a:ext cx="7990260" cy="6179126"/>
          </a:xfrm>
        </p:spPr>
        <p:txBody>
          <a:bodyPr/>
          <a:lstStyle/>
          <a:p>
            <a:r>
              <a:rPr lang="ru-RU" sz="2000" dirty="0" err="1">
                <a:effectLst/>
              </a:rPr>
              <a:t>Панотии</a:t>
            </a:r>
            <a:r>
              <a:rPr lang="ru-RU" sz="2000" dirty="0">
                <a:effectLst/>
              </a:rPr>
              <a:t> — вымышленная раса человекоподобных существ, имеющих невероятно большие уши, которыми они могут закрыть всё тело. Древнеримский учёный Плиний Старший описывал их в своей Естественной истории, местом их проживания указывая </a:t>
            </a:r>
            <a:r>
              <a:rPr lang="ru-RU" sz="2000" dirty="0" err="1">
                <a:effectLst/>
              </a:rPr>
              <a:t>Скифию</a:t>
            </a:r>
            <a:r>
              <a:rPr lang="ru-RU" sz="2000" dirty="0">
                <a:effectLst/>
              </a:rPr>
              <a:t>. Он писал, что свои уши </a:t>
            </a:r>
            <a:r>
              <a:rPr lang="ru-RU" sz="2000" dirty="0" err="1">
                <a:effectLst/>
              </a:rPr>
              <a:t>панотии</a:t>
            </a:r>
            <a:r>
              <a:rPr lang="ru-RU" sz="2000" dirty="0">
                <a:effectLst/>
              </a:rPr>
              <a:t> используют для защиты от жары, холода и вместо одежды.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246</TotalTime>
  <Words>1364</Words>
  <Application>Microsoft Office PowerPoint</Application>
  <PresentationFormat>Произвольный</PresentationFormat>
  <Paragraphs>86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Сланец</vt:lpstr>
      <vt:lpstr>  Мифология древних государств</vt:lpstr>
      <vt:lpstr>Презентация PowerPoint</vt:lpstr>
      <vt:lpstr>Презентация PowerPoint</vt:lpstr>
      <vt:lpstr>Первое древнее государство, которое мы возьмем-Древний Рим</vt:lpstr>
      <vt:lpstr>Популярные мифические существа в Древнем Риме</vt:lpstr>
      <vt:lpstr>Мантикора</vt:lpstr>
      <vt:lpstr>Астер</vt:lpstr>
      <vt:lpstr>Блеммии</vt:lpstr>
      <vt:lpstr>Панотии</vt:lpstr>
      <vt:lpstr>Юпитер</vt:lpstr>
      <vt:lpstr>Минерва</vt:lpstr>
      <vt:lpstr>Презентация PowerPoint</vt:lpstr>
      <vt:lpstr>Мифологические существа Древней Руси</vt:lpstr>
      <vt:lpstr>велес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Сравнения мифология Древнего Рима и Руси </vt:lpstr>
      <vt:lpstr>Выводы: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Мифология древних государств                                     </dc:title>
  <dc:creator>Коля Маноха</dc:creator>
  <cp:lastModifiedBy>учитель</cp:lastModifiedBy>
  <cp:revision>31</cp:revision>
  <dcterms:created xsi:type="dcterms:W3CDTF">2019-05-04T15:05:09Z</dcterms:created>
  <dcterms:modified xsi:type="dcterms:W3CDTF">2019-05-22T08:02:10Z</dcterms:modified>
</cp:coreProperties>
</file>