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</p:sldMasterIdLst>
  <p:notesMasterIdLst>
    <p:notesMasterId r:id="rId26"/>
  </p:notesMasterIdLst>
  <p:sldIdLst>
    <p:sldId id="259" r:id="rId3"/>
    <p:sldId id="257" r:id="rId4"/>
    <p:sldId id="260" r:id="rId5"/>
    <p:sldId id="262" r:id="rId6"/>
    <p:sldId id="261" r:id="rId7"/>
    <p:sldId id="263" r:id="rId8"/>
    <p:sldId id="266" r:id="rId9"/>
    <p:sldId id="270" r:id="rId10"/>
    <p:sldId id="271" r:id="rId11"/>
    <p:sldId id="278" r:id="rId12"/>
    <p:sldId id="279" r:id="rId13"/>
    <p:sldId id="265" r:id="rId14"/>
    <p:sldId id="274" r:id="rId15"/>
    <p:sldId id="275" r:id="rId16"/>
    <p:sldId id="285" r:id="rId17"/>
    <p:sldId id="273" r:id="rId18"/>
    <p:sldId id="276" r:id="rId19"/>
    <p:sldId id="277" r:id="rId20"/>
    <p:sldId id="283" r:id="rId21"/>
    <p:sldId id="281" r:id="rId22"/>
    <p:sldId id="280" r:id="rId23"/>
    <p:sldId id="286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1E78"/>
    <a:srgbClr val="F61897"/>
    <a:srgbClr val="7B3573"/>
    <a:srgbClr val="A34798"/>
    <a:srgbClr val="467131"/>
    <a:srgbClr val="378B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061BF-959A-43CD-AA19-610A86770BD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F975-BDFB-4077-9B8C-FD680395F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87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F975-BDFB-4077-9B8C-FD680395F4A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9001188" cy="1285884"/>
          </a:xfrm>
        </p:spPr>
        <p:txBody>
          <a:bodyPr>
            <a:normAutofit fontScale="90000"/>
          </a:bodyPr>
          <a:lstStyle/>
          <a:p>
            <a:pPr algn="ctr"/>
            <a:r>
              <a:rPr sz="4800" b="1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4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4800" b="1" dirty="0" err="1" smtClean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dirty="0" err="1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sz="4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410075" cy="17859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Подготовительная группа «Непоседы»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Рогова Л.А.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7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357562"/>
            <a:ext cx="3809994" cy="285749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Tm="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9618" cy="368280"/>
          </a:xfrm>
        </p:spPr>
        <p:txBody>
          <a:bodyPr>
            <a:noAutofit/>
          </a:bodyPr>
          <a:lstStyle/>
          <a:p>
            <a:pPr algn="ctr"/>
            <a:r>
              <a:rPr sz="2800" b="1" smtClean="0">
                <a:latin typeface="Lucida Calligraphy" pitchFamily="66" charset="0"/>
              </a:rPr>
              <a:t>Закаливание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5828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Закаливание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это система профилактических мероприятий, направленных на сопротивляемость организма  неблагоприятным факторам окружающей среды.  Оздоровительное закаливание помогает организму повысить адаптацию к условиям внешней среды. То есть закаленный организм даже при значительных колебаниях температуры окружающей среды поддерживает температуру внутренних органов в достаточно узких границах. 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6388" name="Picture 4" descr="http://skvorrf.hostfabrica.ru/wp-content/uploads/2015/07/zaryad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143224"/>
            <a:ext cx="6638622" cy="3500486"/>
          </a:xfrm>
          <a:prstGeom prst="rect">
            <a:avLst/>
          </a:prstGeom>
          <a:noFill/>
        </p:spPr>
      </p:pic>
    </p:spTree>
  </p:cSld>
  <p:clrMapOvr>
    <a:masterClrMapping/>
  </p:clrMapOvr>
  <p:transition advTm="6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511156"/>
          </a:xfrm>
        </p:spPr>
        <p:txBody>
          <a:bodyPr>
            <a:noAutofit/>
          </a:bodyPr>
          <a:lstStyle/>
          <a:p>
            <a:pPr algn="ctr"/>
            <a:r>
              <a:rPr sz="2000" b="1" smtClean="0">
                <a:latin typeface="Lucida Calligraphy" pitchFamily="66" charset="0"/>
              </a:rPr>
              <a:t>Дыхательная гимнастика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5715040" cy="47149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Дыхательная гимнастика </a:t>
            </a:r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это прекрасное средство предотвратить частые простудные заболевания, укрепить иммунитет. А еще правильное дыхание стимулирует работу нервной системы, головного мозга и сердца, а также полезна для развитии речи у детей.</a:t>
            </a:r>
            <a:endParaRPr lang="ru-RU" sz="2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5364" name="Picture 4" descr="http://razdeti.ru/images/2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4762500" cy="275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296842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Lucida Calligraphy" pitchFamily="66" charset="0"/>
              </a:rPr>
              <a:t>Пальчиковая гимнастика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5828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"Пальчиковые игры" </a:t>
            </a:r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это инсценировка каких-либо рифмованных историй, сказок при помощи пальцев. В ходе "пальчиковых игр" ребенок, повторяя движения взрослых, достигает хорошего развития мелкой моторики рук, которая не только оказывает благоприятное влияние на развитие речи, но и подготавливает ребенка к рисованию, письму.</a:t>
            </a:r>
            <a:endParaRPr lang="ru-RU" sz="2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IMG_4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3492496" cy="261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3587746" cy="2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296842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Lucida Calligraphy" pitchFamily="66" charset="0"/>
              </a:rPr>
              <a:t>Артикуляционная гимнастика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15716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Цель артикуляционной гимнастики: </a:t>
            </a:r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выработка полноценных движений и определенных положений органов артикуляционного аппарата, необходимых для правильного произношения звуков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39290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48864"/>
            <a:ext cx="3892753" cy="291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29618" cy="296842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Lucida Calligraphy" pitchFamily="66" charset="0"/>
              </a:rPr>
              <a:t>Гимнастика пробуждения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571480"/>
            <a:ext cx="9001188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Гимнастика пробуждения после дневного сна 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оказывает на детей колоссальное положительное физическое, психическое и эмоциональное воздействие. Выполняя комплекс упражнений на кровати, дети постепенно переходят из фазы расслабления в фазу напряжения, что соответствует естественной биологической последовательности развития человека.             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IMG_3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140968"/>
            <a:ext cx="4071934" cy="271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NXW5HVO8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762244"/>
            <a:ext cx="2857502" cy="381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3929090" cy="58579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Обязательное условие гимнастики пробуждения является исходная стартовая поза – 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лежа на спине, руки вдоль туловища, тело расслабленно и спокойно.</a:t>
            </a:r>
            <a:r>
              <a:rPr lang="ru-RU" sz="2000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Эта поза выбрана не случайна, все позы и движения подчиняются законам филогенеза, т.е. историческому становлению животного мира и человека, как части этого  мира: от лежа к стоя, от расслабления к напряжению.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5" name="Рисунок 4" descr="gAiPQsY5H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714758" cy="49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439718"/>
          </a:xfrm>
        </p:spPr>
        <p:txBody>
          <a:bodyPr>
            <a:noAutofit/>
          </a:bodyPr>
          <a:lstStyle/>
          <a:p>
            <a:pPr algn="ctr"/>
            <a:r>
              <a:rPr sz="2400" b="1" dirty="0" smtClean="0">
                <a:latin typeface="Lucida Calligraphy" pitchFamily="66" charset="0"/>
              </a:rPr>
              <a:t>Самомассаж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857232"/>
            <a:ext cx="464347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При систематическом массаже усиливаются рефлекторные связи коры головного мозга с мышцами и сосудами, нормализуется мышечный тонус, происходит стимуляция тактильных ощущений.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Массаж позволяет активизировать и синхронизировать работу обоих полушарий мозга. В.А. Сухомлинский утверждал, что «ум ребёнка находится на кончиках его пальцев».</a:t>
            </a:r>
          </a:p>
          <a:p>
            <a:pPr>
              <a:buNone/>
            </a:pPr>
            <a:endParaRPr lang="ru-RU" sz="2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IMG_3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2786050" cy="185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928934"/>
            <a:ext cx="2714612" cy="180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714884"/>
            <a:ext cx="2714612" cy="180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929618" cy="71438"/>
          </a:xfrm>
        </p:spPr>
        <p:txBody>
          <a:bodyPr>
            <a:normAutofit fontScale="90000"/>
          </a:bodyPr>
          <a:lstStyle/>
          <a:p>
            <a:pPr algn="ctr"/>
            <a:r>
              <a:rPr sz="2700" smtClean="0"/>
              <a:t/>
            </a:r>
            <a:br>
              <a:rPr sz="2700" smtClean="0"/>
            </a:br>
            <a:r>
              <a:rPr sz="2200" b="1" smtClean="0">
                <a:latin typeface="Lucida Calligraphy" pitchFamily="66" charset="0"/>
              </a:rPr>
              <a:t>Точечный самомассаж </a:t>
            </a:r>
            <a:r>
              <a:rPr sz="2200" b="1">
                <a:latin typeface="Lucida Calligraphy" pitchFamily="66" charset="0"/>
              </a:rPr>
              <a:t>в игровой </a:t>
            </a:r>
            <a:r>
              <a:rPr sz="2200" b="1" smtClean="0">
                <a:latin typeface="Lucida Calligraphy" pitchFamily="66" charset="0"/>
              </a:rPr>
              <a:t>форме                          «ГИМНАСТИКА МАЛЕНЬКИХ ВОЛШЕБНИКОВ»</a:t>
            </a:r>
            <a:r>
              <a:rPr sz="2200" b="1" smtClean="0"/>
              <a:t/>
            </a:r>
            <a:br>
              <a:rPr sz="2200" b="1" smtClean="0"/>
            </a:br>
            <a:r>
              <a:t/>
            </a:r>
            <a:br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8001056" cy="5429288"/>
          </a:xfrm>
        </p:spPr>
        <p:txBody>
          <a:bodyPr numCol="2"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Точечный </a:t>
            </a:r>
            <a:r>
              <a:rPr lang="ru-RU" sz="2000" b="1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самомассаж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это надавливание подушечками пальцев на кожу и мышечный слой в месте расположения осязательных и </a:t>
            </a:r>
            <a:r>
              <a:rPr lang="ru-RU" sz="2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проприоцептивных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точек и разветвлений нервов. Подобный массаж, оказывая возбуждающее или тормозящее влияние, при комплексном воздействии дает хорошие результаты, особенно в тех случаях, когда сочетается с "общением" со своим телом в игровой ситуации и мысленным проговариванием ласковых слов (милый, добрый, хороший). Точечный массаж как элемент психофизической тренировки способствует расслаблению мышц и снятию нервно-эмоционального напряжения.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" name="Рисунок 5" descr="IMG_4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357562"/>
            <a:ext cx="3587747" cy="2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29618" cy="225404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Lucida Calligraphy" pitchFamily="66" charset="0"/>
              </a:rPr>
              <a:t>Подвижные игры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86874" cy="38576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400" b="1" i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Подвижная игра</a:t>
            </a:r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 относится к тем проявлениям игровой деятельности, в которых ярко выражена роль движений. Для подвижной игры характерны активные творческие двигательные действия, мотивированные ее сюжетом.</a:t>
            </a:r>
            <a:endParaRPr lang="ru-RU" sz="2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IMG_4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643314"/>
            <a:ext cx="3206744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07185" y="3393277"/>
            <a:ext cx="335755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1014_1124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77950" y="3451813"/>
            <a:ext cx="3397198" cy="249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29618" cy="428628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Sylfaen" pitchFamily="18" charset="0"/>
                <a:ea typeface="Batang" pitchFamily="18" charset="-127"/>
              </a:rPr>
              <a:t>Физминутки</a:t>
            </a:r>
            <a:endParaRPr lang="ru-RU" sz="2400" b="1" dirty="0">
              <a:latin typeface="Sylfaen" pitchFamily="18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5828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Физкультурная минутка –</a:t>
            </a:r>
            <a:r>
              <a:rPr lang="ru-RU" sz="20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форма активного отдыха во время малоподвижных занятий. Цель проведения физкультурной минутки — повысить или удержать умственную работоспособность детей на занятиях, обеспечить кратковременный активный отдых для дошкольников во время занятий, когда значительную нагрузку испытывают органы зрения и слуха; мышцы туловища, особенно спины, находящиеся в статическом состоянии; мышцы кисти работающей руки.</a:t>
            </a:r>
          </a:p>
        </p:txBody>
      </p:sp>
      <p:pic>
        <p:nvPicPr>
          <p:cNvPr id="10241" name="Picture 1" descr="C:\Users\admin\физминуте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125064"/>
            <a:ext cx="4357718" cy="3732936"/>
          </a:xfrm>
          <a:prstGeom prst="rect">
            <a:avLst/>
          </a:prstGeom>
          <a:noFill/>
        </p:spPr>
      </p:pic>
    </p:spTree>
  </p:cSld>
  <p:clrMapOvr>
    <a:masterClrMapping/>
  </p:clrMapOvr>
  <p:transition advTm="7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2254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86808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 сожалению, в наш стремительный век новейших технологий, исследований и разработок, проблема сохранения здоровья стоит очень остро. В последние годы негативные процессы стали угрожать здоровью нации. Практически все показатели здоровья и социального благополучия претерпели резкое ухудшение. Особую тревогу вызывают физическое развитие и состояние здоровья подрастающего поколения. Свыше чем у 60% детей в возрасте 3-7 лет выявляется отклонения в состоянии здоровья.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Искусство долго жить состоит, прежде всего, в том, чтобы научиться с детства   следить за своим здоровьем. То, что упущено в детстве, трудно наверстать. Поэтому приоритетным направлением в дошкольном воспитании, сегодня является повышение уровня здоровья детей, формирование у них навыков здорового образа жизни. "Здоровье — это вершина, которую должен каждый покорить сам" — так гласит восточная мудрость. Задача педагогов — научить детей покорять эту вершину. Чтобы жить в нашем мире, человек должен иметь контроль над собой: над своим телом, душой, умом. Здоровье — это не только отсутствие болезней, это состояние оптимальной работоспособности, творческой отдачи, эмоционального тонуса, того, что создает фундамент будущего благополучия личности. </a:t>
            </a:r>
          </a:p>
        </p:txBody>
      </p:sp>
    </p:spTree>
    <p:custDataLst>
      <p:tags r:id="rId1"/>
    </p:custDataLst>
  </p:cSld>
  <p:clrMapOvr>
    <a:masterClrMapping/>
  </p:clrMapOvr>
  <p:transition advTm="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368280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Lucida Calligraphy" pitchFamily="66" charset="0"/>
              </a:rPr>
              <a:t>Дидактические игры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85828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Дидактические игры </a:t>
            </a:r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расширяют представление ребёнка об окружающем мире, обучают ребёнка наблюдать и выделять характерные признаки предметов (величину, форму, цвет), различать их, а также устанавливать простейшие взаимосвязи. Дидактическая игра  дает возможность решать различные педагогические задачи в игровой форме.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ukmanyuk.ucoz.ua/statti/devochka_s_knigam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143248"/>
            <a:ext cx="414340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5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140968"/>
            <a:ext cx="4304027" cy="330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001056" cy="71438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latin typeface="Sylfaen" pitchFamily="18" charset="0"/>
              </a:rPr>
              <a:t>Праздники и развлечения</a:t>
            </a:r>
            <a:endParaRPr lang="ru-RU" sz="2400" b="1" dirty="0">
              <a:latin typeface="Sylfaen" pitchFamily="18" charset="0"/>
            </a:endParaRPr>
          </a:p>
        </p:txBody>
      </p:sp>
      <p:pic>
        <p:nvPicPr>
          <p:cNvPr id="3" name="Рисунок 2" descr="dYMcn974r_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5294">
            <a:off x="285720" y="3000372"/>
            <a:ext cx="2732468" cy="364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L0H9bR1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285860"/>
            <a:ext cx="3428960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0613">
            <a:off x="5579695" y="3401299"/>
            <a:ext cx="3731003" cy="279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sz="2400" b="1">
                <a:solidFill>
                  <a:srgbClr val="FF0000"/>
                </a:solidFill>
                <a:latin typeface="Sylfaen" pitchFamily="18" charset="0"/>
                <a:ea typeface="Batang" pitchFamily="18" charset="-127"/>
                <a:cs typeface="Arial" pitchFamily="34" charset="0"/>
              </a:rPr>
              <a:t>Результаты реализации </a:t>
            </a:r>
            <a:r>
              <a:rPr sz="2400" b="1" smtClean="0">
                <a:solidFill>
                  <a:srgbClr val="FF0000"/>
                </a:solidFill>
                <a:latin typeface="Sylfaen" pitchFamily="18" charset="0"/>
                <a:ea typeface="Batang" pitchFamily="18" charset="-127"/>
                <a:cs typeface="Arial" pitchFamily="34" charset="0"/>
              </a:rPr>
              <a:t>проекта</a:t>
            </a:r>
            <a:r>
              <a:rPr lang="ru-RU" sz="2400" b="1" dirty="0" smtClean="0">
                <a:solidFill>
                  <a:srgbClr val="FF0000"/>
                </a:solidFill>
                <a:latin typeface="Sylfaen" pitchFamily="18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Sylfaen" pitchFamily="18" charset="0"/>
                <a:ea typeface="Batang" pitchFamily="18" charset="-127"/>
                <a:cs typeface="Arial" pitchFamily="34" charset="0"/>
              </a:rPr>
            </a:br>
            <a:r>
              <a:rPr sz="2400" b="1" smtClean="0">
                <a:solidFill>
                  <a:srgbClr val="FF0000"/>
                </a:solidFill>
                <a:latin typeface="Sylfaen" pitchFamily="18" charset="0"/>
                <a:ea typeface="Batang" pitchFamily="18" charset="-127"/>
                <a:cs typeface="Arial" pitchFamily="34" charset="0"/>
              </a:rPr>
              <a:t> "Азбука здоровья"</a:t>
            </a:r>
            <a:endParaRPr lang="ru-RU" sz="2400" b="1" dirty="0">
              <a:latin typeface="Sylfaen" pitchFamily="18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215238" cy="5257800"/>
          </a:xfrm>
        </p:spPr>
        <p:txBody>
          <a:bodyPr>
            <a:norm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Формирование правил ЗОЖ и ответственного отношения как к собственному здоровью так и здоровью окружающих; 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Повышение уровня информационно-коммуникационной культуры дошкольников;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Развитие положительных эмоций и умения чувствовать свой организм;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Совершенствование профилактических и культурно-гигиенических навыков;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Формирование потребности в физическом и нравственном самосовершенствовании, в здоровом образе жизни;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Взаимодействие с семьей, укрепление детско-родительских отношений.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2000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558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57200"/>
            <a:ext cx="4714908" cy="685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786842" cy="3286148"/>
          </a:xfr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Wave2">
              <a:avLst>
                <a:gd name="adj1" fmla="val 12500"/>
                <a:gd name="adj2" fmla="val 158"/>
              </a:avLst>
            </a:prstTxWarp>
          </a:bodyPr>
          <a:lstStyle/>
          <a:p>
            <a:pPr>
              <a:buNone/>
            </a:pPr>
            <a:r>
              <a:rPr lang="ru-RU" b="1" dirty="0" smtClean="0">
                <a:solidFill>
                  <a:srgbClr val="F61897"/>
                </a:solidFill>
              </a:rPr>
              <a:t>Спасибо</a:t>
            </a:r>
            <a:r>
              <a:rPr lang="ru-RU" dirty="0" smtClean="0">
                <a:solidFill>
                  <a:srgbClr val="F61897"/>
                </a:solidFill>
              </a:rPr>
              <a:t> </a:t>
            </a:r>
            <a:r>
              <a:rPr lang="ru-RU" b="1" dirty="0" smtClean="0">
                <a:solidFill>
                  <a:srgbClr val="F61897"/>
                </a:solidFill>
              </a:rPr>
              <a:t>за</a:t>
            </a:r>
            <a:r>
              <a:rPr lang="ru-RU" dirty="0" smtClean="0">
                <a:solidFill>
                  <a:srgbClr val="F61897"/>
                </a:solidFill>
              </a:rPr>
              <a:t> </a:t>
            </a:r>
            <a:r>
              <a:rPr lang="ru-RU" b="1" dirty="0" smtClean="0">
                <a:solidFill>
                  <a:srgbClr val="F61897"/>
                </a:solidFill>
              </a:rPr>
              <a:t>внимание</a:t>
            </a:r>
            <a:r>
              <a:rPr lang="ru-RU" dirty="0" smtClean="0">
                <a:solidFill>
                  <a:srgbClr val="F61897"/>
                </a:solidFill>
              </a:rPr>
              <a:t>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643314"/>
            <a:ext cx="3753698" cy="2667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8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929618" cy="428628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latin typeface="Lucida Calligraphy" pitchFamily="66" charset="0"/>
              </a:rPr>
              <a:t>Цель пректа: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2214579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Сформировать у дошкольников основы здорового образа жизни, добиться осознанного выполнения правил </a:t>
            </a:r>
            <a:r>
              <a:rPr lang="ru-RU" sz="3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здоровьесбережения</a:t>
            </a:r>
            <a:r>
              <a:rPr lang="ru-RU" sz="3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и ответственного отношения как к собственному здоровью так и здоровью окружающих.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lide1.JPG"/>
          <p:cNvPicPr>
            <a:picLocks noChangeAspect="1"/>
          </p:cNvPicPr>
          <p:nvPr/>
        </p:nvPicPr>
        <p:blipFill>
          <a:blip r:embed="rId2" cstate="screen"/>
          <a:srcRect l="13043" r="8695" b="11594"/>
          <a:stretch>
            <a:fillRect/>
          </a:stretch>
        </p:blipFill>
        <p:spPr>
          <a:xfrm>
            <a:off x="3143240" y="3286124"/>
            <a:ext cx="3857652" cy="3268313"/>
          </a:xfrm>
          <a:prstGeom prst="rect">
            <a:avLst/>
          </a:prstGeom>
          <a:ln w="57150">
            <a:solidFill>
              <a:srgbClr val="F61897"/>
            </a:solidFill>
          </a:ln>
        </p:spPr>
      </p:pic>
      <p:pic>
        <p:nvPicPr>
          <p:cNvPr id="5" name="Рисунок 4" descr="IMG_5314.JPG"/>
          <p:cNvPicPr>
            <a:picLocks noChangeAspect="1"/>
          </p:cNvPicPr>
          <p:nvPr/>
        </p:nvPicPr>
        <p:blipFill>
          <a:blip r:embed="rId3" cstate="print"/>
          <a:srcRect b="13381"/>
          <a:stretch>
            <a:fillRect/>
          </a:stretch>
        </p:blipFill>
        <p:spPr>
          <a:xfrm>
            <a:off x="3131840" y="3284984"/>
            <a:ext cx="3888432" cy="3312368"/>
          </a:xfrm>
          <a:prstGeom prst="rect">
            <a:avLst/>
          </a:prstGeom>
        </p:spPr>
      </p:pic>
    </p:spTree>
  </p:cSld>
  <p:clrMapOvr>
    <a:masterClrMapping/>
  </p:clrMapOvr>
  <p:transition advTm="6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29618" cy="571504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latin typeface="Lucida Calligraphy" pitchFamily="66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8143932" cy="6500858"/>
          </a:xfrm>
        </p:spPr>
        <p:txBody>
          <a:bodyPr>
            <a:normAutofit fontScale="62500" lnSpcReduction="20000"/>
          </a:bodyPr>
          <a:lstStyle/>
          <a:p>
            <a:pPr marL="742950" indent="-742950" algn="just">
              <a:buNone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742950" indent="-742950" algn="just">
              <a:buNone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Сформировать у детей адекватное представление об окружающем человеке (о строении собственного тела);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Помочь ребенку создать целостное представление о своем теле, научить " слушать" и "слышать" свой организм;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Осознать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самоценность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своей и ценность жизни другого человека;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Формировать потребность в физическом и нравственном самосовершенствовании, в здоровом образе жизни;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5.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Привить навыки профилактики и гигиены, развивать умение предвидеть возможные опасные для жизни последствия своих поступков для себя и своих сверстников;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6.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Развивать охранительное самосознание, воспитывать уважение к жизни другого человека, умение сочувствовать, сопереживать чужой боли;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7.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Научить ребенка обращаться с опасными для здоровья веществами;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Формировать правильное поведение ребенка в процессе выполнения всех видов деятельности;</a:t>
            </a:r>
          </a:p>
          <a:p>
            <a:pPr marL="742950" indent="-742950" algn="just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9. 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Разработать  рекомендации для родителей по сохранению и укреплению здоровья детей.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3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2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2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200"/>
                            </p:stCondLst>
                            <p:childTnLst>
                              <p:par>
                                <p:cTn id="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2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200"/>
                            </p:stCondLst>
                            <p:childTnLst>
                              <p:par>
                                <p:cTn id="5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2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200"/>
                            </p:stCondLst>
                            <p:childTnLst>
                              <p:par>
                                <p:cTn id="6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20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200"/>
                            </p:stCondLst>
                            <p:childTnLst>
                              <p:par>
                                <p:cTn id="7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85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643866" cy="654032"/>
          </a:xfrm>
        </p:spPr>
        <p:txBody>
          <a:bodyPr/>
          <a:lstStyle/>
          <a:p>
            <a:pPr algn="ctr"/>
            <a:r>
              <a:rPr sz="2800" b="1" smtClean="0"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r>
              <a:rPr sz="36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3500462"/>
          </a:xfrm>
        </p:spPr>
        <p:txBody>
          <a:bodyPr>
            <a:normAutofit fontScale="77500" lnSpcReduction="20000"/>
          </a:bodyPr>
          <a:lstStyle/>
          <a:p>
            <a:endParaRPr lang="ru-RU" sz="2800" b="1" i="1" dirty="0" smtClean="0"/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 (Подготовительный)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Изучение литературы, программ по </a:t>
            </a:r>
            <a:r>
              <a:rPr lang="ru-RU" sz="26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здоровьесбережению</a:t>
            </a: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 опыт работы детских садов из разных городов России. Проведение анкетирования родителей с целью выявления потребности в оздоровлении детей.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 (Основной)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Запуск и апробация  различных форм работы  по </a:t>
            </a:r>
            <a:r>
              <a:rPr lang="ru-RU" sz="26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здоровьесбережению</a:t>
            </a: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 детьми и родителями.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 (Обобщающий)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Подведение  итогов реализации проекта, опрос удовлетворенности родителей и педагогов, итоги мониторинга</a:t>
            </a:r>
            <a:r>
              <a:rPr lang="ru-RU" sz="2600" dirty="0" smtClean="0">
                <a:latin typeface="Batang" pitchFamily="18" charset="-127"/>
                <a:ea typeface="Batang" pitchFamily="18" charset="-127"/>
                <a:cs typeface="Times New Roman" pitchFamily="18" charset="0"/>
              </a:rPr>
              <a:t>.</a:t>
            </a:r>
            <a:endParaRPr lang="ru-RU" sz="2600" dirty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радуга6.png"/>
          <p:cNvPicPr>
            <a:picLocks noChangeAspect="1"/>
          </p:cNvPicPr>
          <p:nvPr/>
        </p:nvPicPr>
        <p:blipFill>
          <a:blip r:embed="rId2" cstate="screen"/>
          <a:srcRect r="4065" b="19676"/>
          <a:stretch>
            <a:fillRect/>
          </a:stretch>
        </p:blipFill>
        <p:spPr>
          <a:xfrm>
            <a:off x="714348" y="4214818"/>
            <a:ext cx="8429652" cy="2643182"/>
          </a:xfrm>
          <a:prstGeom prst="rect">
            <a:avLst/>
          </a:prstGeom>
        </p:spPr>
      </p:pic>
    </p:spTree>
  </p:cSld>
  <p:clrMapOvr>
    <a:masterClrMapping/>
  </p:clrMapOvr>
  <p:transition advTm="16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929618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Качественная реализация проекта позволит сформировать у детей следующие представления: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что такое здоровье и как его сберечь;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что такое витамины;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о своих органах, их работе и значении;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что такое режим, гигиена и закаливание;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о самых значимых витаминах, в чём они содержаться и как влияют на здоровье;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о том, что есть полезные и не полезные продукты, какие они;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то полезно для моего организма;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вода, какая она бывает, какая полезная для здоровья;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что такое микробы и вирусы;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какие бывают болезни, что их вызывает;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как предупреждать болезни;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некоторые правила оказания себе первой помощи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что такое аптека, для чего она нужна;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лекарственные растения;</a:t>
            </a:r>
          </a:p>
          <a:p>
            <a:r>
              <a:rPr lang="ru-RU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• лекарственные растения нашего края</a:t>
            </a:r>
          </a:p>
          <a:p>
            <a:endParaRPr lang="ru-RU" sz="1600" dirty="0"/>
          </a:p>
        </p:txBody>
      </p:sp>
    </p:spTree>
  </p:cSld>
  <p:clrMapOvr>
    <a:masterClrMapping/>
  </p:clrMapOvr>
  <p:transition advTm="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Sylfaen" pitchFamily="18" charset="0"/>
              </a:rPr>
              <a:t>Формы проведения:</a:t>
            </a:r>
            <a:br>
              <a:rPr lang="ru-RU" sz="2800" b="1" dirty="0" smtClean="0">
                <a:latin typeface="Sylfaen" pitchFamily="18" charset="0"/>
              </a:rPr>
            </a:br>
            <a:endParaRPr lang="ru-RU" sz="2800" b="1" dirty="0">
              <a:latin typeface="Sylfae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Н.О.Д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Беседы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Самостоятельная деятельность детей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Дидактические, обучающие, познавательные    и 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другие 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игры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Работа с родителями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Продуктивная 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деятельность 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  лепка,   рисования, </a:t>
            </a:r>
            <a:r>
              <a:rPr lang="en-US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конструирования и др.)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Презентации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Праздники и развлечения и др. формы проведения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Sylfaen" pitchFamily="18" charset="0"/>
              </a:rPr>
              <a:t>Ежедневная профилактическая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Профилактическая гимнастика (дыхательная, улучшение осанки, плоскостопия, зрения)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Гимнастика пробуждения, дорожка «здоровья»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Воздушное контрастное закаливание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Физкультурные минутки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Подвижные игры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Пальчиковая гимнастика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Артикуляционная гимнастика</a:t>
            </a:r>
          </a:p>
          <a:p>
            <a:r>
              <a:rPr lang="ru-RU" sz="24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Самомассаж</a:t>
            </a:r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Точечный массаж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428604"/>
            <a:ext cx="4757710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Sylfaen" pitchFamily="18" charset="0"/>
              </a:rPr>
              <a:t>Работа с родителями</a:t>
            </a:r>
            <a:br>
              <a:rPr lang="ru-RU" sz="2400" b="1" dirty="0" smtClean="0">
                <a:latin typeface="Sylfaen" pitchFamily="18" charset="0"/>
              </a:rPr>
            </a:br>
            <a:endParaRPr lang="ru-RU" sz="2400" b="1" dirty="0">
              <a:latin typeface="Sylfae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Консультации (Воспитание здорового ребёнка, памятки, рекомендации).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Оформление копилки «Вкусные рецепты».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Фотовыставка «Я учусь быть здоровым».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Составление кроссворда « Здоровье – это…….»</a:t>
            </a:r>
          </a:p>
          <a:p>
            <a:r>
              <a:rPr lang="ru-RU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Индивидуальные беседы физических умениях и навыках каждого ребенка, о значимости совместной двигательной деятельности с детьми и т. д.</a:t>
            </a:r>
          </a:p>
          <a:p>
            <a:endParaRPr lang="ru-RU" sz="2400" dirty="0" smtClean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7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1133</Words>
  <Application>Microsoft Office PowerPoint</Application>
  <PresentationFormat>Экран (4:3)</PresentationFormat>
  <Paragraphs>121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Проект  "Азбука  здоровья"</vt:lpstr>
      <vt:lpstr> Актуальность проекта</vt:lpstr>
      <vt:lpstr>Цель пректа:</vt:lpstr>
      <vt:lpstr>Задачи:</vt:lpstr>
      <vt:lpstr>Этапы работы над проектом:</vt:lpstr>
      <vt:lpstr>Качественная реализация проекта позволит сформировать у детей следующие представления: </vt:lpstr>
      <vt:lpstr>Формы проведения: </vt:lpstr>
      <vt:lpstr>Ежедневная профилактическая работа </vt:lpstr>
      <vt:lpstr>Работа с родителями </vt:lpstr>
      <vt:lpstr>Закаливание</vt:lpstr>
      <vt:lpstr>Дыхательная гимнастика</vt:lpstr>
      <vt:lpstr>Пальчиковая гимнастика</vt:lpstr>
      <vt:lpstr>Артикуляционная гимнастика</vt:lpstr>
      <vt:lpstr>Гимнастика пробуждения</vt:lpstr>
      <vt:lpstr>Слайд 15</vt:lpstr>
      <vt:lpstr>Самомассаж</vt:lpstr>
      <vt:lpstr> Точечный самомассаж в игровой форме                          «ГИМНАСТИКА МАЛЕНЬКИХ ВОЛШЕБНИКОВ»  </vt:lpstr>
      <vt:lpstr>Подвижные игры</vt:lpstr>
      <vt:lpstr>Физминутки</vt:lpstr>
      <vt:lpstr>Дидактические игры</vt:lpstr>
      <vt:lpstr>Праздники и развлечения</vt:lpstr>
      <vt:lpstr>Результаты реализации проекта  "Азбука здоровья"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1</dc:creator>
  <cp:keywords/>
  <cp:lastModifiedBy>ПК-4</cp:lastModifiedBy>
  <cp:revision>115</cp:revision>
  <dcterms:created xsi:type="dcterms:W3CDTF">2014-02-16T13:24:31Z</dcterms:created>
  <dcterms:modified xsi:type="dcterms:W3CDTF">2018-12-04T05:31:20Z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