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3" r:id="rId18"/>
    <p:sldId id="272" r:id="rId19"/>
    <p:sldId id="274" r:id="rId20"/>
    <p:sldId id="275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15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8" d="100"/>
          <a:sy n="98" d="100"/>
        </p:scale>
        <p:origin x="-82" y="-1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EE9A44-EED0-4589-98EB-601E4E029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BAFCABA-91E3-473B-8226-9EE754C51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C51E949-A87F-4A1A-AB3B-57DF86B9D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3D4F-BE48-4920-9AFD-E0B4BEF2443C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27DB16F-66BA-44BD-8C26-0D34B7C2D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0F01C0B-52A7-4751-BFF2-308E72740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171C-C3AF-4BCF-B873-72FD1B6D9705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489C9BA-0DB9-452F-BF79-84EF8221BE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4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5C0B0D-CCDA-4F11-9781-1FF07BA54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0B69CA7-527E-47C9-855E-CF07188DD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D4FC6F3-604E-4F6C-BFC7-78997EE1F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3D4F-BE48-4920-9AFD-E0B4BEF2443C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5FC546B-8979-4A9B-9772-BDBBD8E31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27CF78F-2549-4C3F-A21A-CF498C70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171C-C3AF-4BCF-B873-72FD1B6D9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6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0F65B53-2119-47A2-9AAD-392AEB31A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5C0C4F5-1037-421B-B62D-93867565E8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DFE7B4-9FD1-4626-ADD4-E24F9127C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3D4F-BE48-4920-9AFD-E0B4BEF2443C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830370E-A6EA-42FF-A574-59B13E433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72C01D2-9C3B-413E-B4C2-019E2FD7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171C-C3AF-4BCF-B873-72FD1B6D9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76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4FC91C-4076-473F-A14C-4098FB43E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17DA4D1-388E-4E19-B190-3CA44C122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7F474D9-1914-414F-880B-FEAE0593A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3D4F-BE48-4920-9AFD-E0B4BEF2443C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E97F1D9-DF0C-4E46-95F9-F2B3EE274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A0412FC-92E5-4F36-B34E-190887ED7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171C-C3AF-4BCF-B873-72FD1B6D9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85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C50CE9-E46D-42D3-BDFD-8000E184A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E692018-8F3F-48FF-9257-04133DABC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061AD81-E2DE-4C01-8D39-A4B364DF5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3D4F-BE48-4920-9AFD-E0B4BEF2443C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5B66596-0A54-4C09-B152-7F59721A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9A75129-4764-4619-BC75-DC539855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171C-C3AF-4BCF-B873-72FD1B6D9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9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C3E77B-8935-4D21-89FD-9D4CB0757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BB794B7-8E2E-4F08-A875-77F0ECA5A4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1137DBF-0044-4B11-BDE2-ED889E996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562EEE1-B276-4C70-896B-FFD8B4A38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3D4F-BE48-4920-9AFD-E0B4BEF2443C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EC8BBFA-B706-48DA-8F41-D48D21A94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17B25CD-29C5-454D-A3F6-F6E6EECA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171C-C3AF-4BCF-B873-72FD1B6D9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33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5E8C08-75EB-4C54-A7B6-47B43194F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029F19F-842E-4CA0-B87E-B85F42391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CE0C6DE-127A-4257-980B-BCBAD65F4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03B93ED-AB68-4FF9-B547-DD2BBE0722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227AE5F-0C55-4144-B74A-6E34C84293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5F44AF2-8C4D-4073-A536-80D5D8E1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3D4F-BE48-4920-9AFD-E0B4BEF2443C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9A67ECE-F56A-4A92-8BB8-46A80AB61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4E0D9E2-CC28-4122-8E7C-D8457411A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171C-C3AF-4BCF-B873-72FD1B6D9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25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7D4BB8-39F2-424B-AB6C-F5E14E628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78625BC-A406-47A3-B208-C7236092F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3D4F-BE48-4920-9AFD-E0B4BEF2443C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D44CEAF-C720-4016-AD98-9750E18EA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809640E-592B-47B1-81C8-C1AB7881C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171C-C3AF-4BCF-B873-72FD1B6D9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154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CC47032-AA8C-4896-B689-7838B8ACD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3D4F-BE48-4920-9AFD-E0B4BEF2443C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D135BB3-3CE6-4915-9525-52D57FB35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7ECE7F3-7964-4FE4-9740-8EE2F568F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171C-C3AF-4BCF-B873-72FD1B6D9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66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712EB6-76FA-4536-BF76-833F0841C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35A473D-D24E-4D44-9804-1B093199C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D80039C-3A19-4E26-B9D8-ACF0D273F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84F47D0-153B-41E0-A8DA-DC8084BB3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3D4F-BE48-4920-9AFD-E0B4BEF2443C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079BD7C-C0AB-47B3-9E33-65D02841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0CB48FF-40F9-4F2D-BBA3-8921FD05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171C-C3AF-4BCF-B873-72FD1B6D9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68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648817-CB84-40AD-8F25-A8B16144F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9449C15-3F6C-4183-8048-BDC1947F81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2EE23B6-89B1-431A-8124-C0F10F02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EB69F63-8299-4EEB-955B-5FD606C1E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3D4F-BE48-4920-9AFD-E0B4BEF2443C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E6647C1-2E31-4E33-9D67-C194B9668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EC282E2-4688-4F49-A148-D94D0CDF7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171C-C3AF-4BCF-B873-72FD1B6D9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30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F34339-56A7-449E-A1AA-9559A3E21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503FF57-3406-43D9-A3C9-F8302C08B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70B2A01-80F9-4186-80E0-31138A7B6B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D3D4F-BE48-4920-9AFD-E0B4BEF2443C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FDDFF2C-717D-42D5-84AD-6B53248D1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F99E95F-A9B9-41AA-A897-CA11E1121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1171C-C3AF-4BCF-B873-72FD1B6D9705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ED4E3AA-0174-427B-BA80-F0A96709A71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8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legalacts.ru/doc/strategija-protivodeistvija-ekstremizmu-v-rossiiskoifederatsii-do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6C6E07-80F7-4C9B-B162-36773FFA3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4922" y="1055462"/>
            <a:ext cx="6524785" cy="3160077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C151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Профилактика 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C151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противоправного</a:t>
            </a:r>
            <a:b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C151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C151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поведения 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C151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интернет-пространстве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4AAE679-BB5A-4E9E-86B3-6CB39EED9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1438" y="4788976"/>
            <a:ext cx="3980480" cy="1704814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Подготовил </a:t>
            </a:r>
            <a:r>
              <a:rPr lang="ru-RU" sz="16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преподаватель ОГАПОУ «Белгородский правоохранительный колледж имени Героя России В.В. Бурцева»</a:t>
            </a:r>
            <a:br>
              <a:rPr lang="ru-RU" sz="16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</a:br>
            <a:r>
              <a:rPr lang="ru-RU" sz="1600" dirty="0" err="1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Непрокина</a:t>
            </a:r>
            <a:r>
              <a:rPr lang="ru-RU" sz="16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А.С.</a:t>
            </a:r>
            <a:endParaRPr lang="ru-RU" sz="1600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15526" y="1766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ОГАПОУ «Белгородский правоохранительный колледж </a:t>
            </a: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имени Героя России В.В. Бурцева»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284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9DA845-B720-4EB2-ABEF-28161E19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448" y="194643"/>
            <a:ext cx="10515600" cy="126994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C151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Нормативно-правовая база Российской̆ Федерации в сфере противодействия терроризму в интернет-пространстве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59084" y="293621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Российская Федерация последовательно и принципиально совершенствует законодательство в сфере борьбы с терроризмом и экстремизмом. </a:t>
            </a:r>
            <a:endParaRPr lang="ru-RU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При </a:t>
            </a: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этом без внимания не остается ни один </a:t>
            </a:r>
            <a:r>
              <a:rPr lang="ru-RU" dirty="0" err="1">
                <a:solidFill>
                  <a:schemeClr val="bg1"/>
                </a:solidFill>
                <a:latin typeface="Bahnschrift SemiCondensed" panose="020B0502040204020203" pitchFamily="34" charset="0"/>
              </a:rPr>
              <a:t>международноправовой</a:t>
            </a: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 документ, в том числе и те, которые были ратифицированы СССР</a:t>
            </a:r>
            <a:r>
              <a:rPr lang="ru-RU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.</a:t>
            </a:r>
            <a:endParaRPr lang="ru-RU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718" y="2942586"/>
            <a:ext cx="2101312" cy="210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950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9DA845-B720-4EB2-ABEF-28161E19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448" y="194643"/>
            <a:ext cx="10515600" cy="126994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C151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Нормативно-правовая база Российской̆ Федерации в сфере противодействия терроризму в интернет-пространстве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56123" y="1706194"/>
            <a:ext cx="843882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Как было заявлено в «Концепции противодействия терроризму в Российской Федерации»: </a:t>
            </a:r>
            <a:endParaRPr lang="ru-RU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r>
              <a:rPr lang="ru-RU" i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«</a:t>
            </a:r>
            <a:r>
              <a:rPr lang="ru-RU" i="1" dirty="0">
                <a:solidFill>
                  <a:schemeClr val="bg1"/>
                </a:solidFill>
                <a:latin typeface="Bahnschrift Light" panose="020B0502040204020203" pitchFamily="34" charset="0"/>
              </a:rPr>
              <a:t>Международное сотрудничество является необходимым условием обеспечения эффективности противодействия терроризму и осуществляется на основе и при строгом соблюдении принципов и норм международного права, а также в соответствии с международными договорами Российской Федерации» и далее 12 «Российская Федерация ведет работу, направленную на подтверждение центральной, координирующей роли Организации Объединенных Наций в деле международного сотрудничества в области противодействия терроризму, неукоснительное выполнение резолюций Совета Безопасности ООН и положений универсальных конвенций в этой области, на эффективную реализацию принятой Генеральной Ассамблеей ООН в сентябре 2006 г. Глобальной контртеррористической стратегии» («Концепция противодействия терроризму в Российской Федерации» раздел IV </a:t>
            </a:r>
            <a:r>
              <a:rPr lang="ru-RU" i="1" dirty="0" err="1">
                <a:solidFill>
                  <a:schemeClr val="bg1"/>
                </a:solidFill>
                <a:latin typeface="Bahnschrift Light" panose="020B0502040204020203" pitchFamily="34" charset="0"/>
              </a:rPr>
              <a:t>пп</a:t>
            </a:r>
            <a:r>
              <a:rPr lang="ru-RU" i="1" dirty="0">
                <a:solidFill>
                  <a:schemeClr val="bg1"/>
                </a:solidFill>
                <a:latin typeface="Bahnschrift Light" panose="020B0502040204020203" pitchFamily="34" charset="0"/>
              </a:rPr>
              <a:t>. 48,49.).</a:t>
            </a:r>
          </a:p>
        </p:txBody>
      </p:sp>
    </p:spTree>
    <p:extLst>
      <p:ext uri="{BB962C8B-B14F-4D97-AF65-F5344CB8AC3E}">
        <p14:creationId xmlns:p14="http://schemas.microsoft.com/office/powerpoint/2010/main" val="98307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9DA845-B720-4EB2-ABEF-28161E19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448" y="194643"/>
            <a:ext cx="10515600" cy="126994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C151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Нормативно-правовая база Российской̆ Федерации в сфере противодействия терроризму в интернет-пространстве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69424" y="1830181"/>
            <a:ext cx="6276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На сегодняшний день Россией ратифицировано 13 универсальных международных антитеррористических конвенций и протоколов к ним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3512" y="418014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Большое значение для борьбы с терроризмом на территории РФ имело решение о создании Национального антитеррористического комитета (НАК), обеспечивающего координацию деятельности федеральных органов исполнительной власти, органов исполнительной власти субъектов Российской Федерации и органов местного самоуправления по противодействию терроризму.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410" y="3090620"/>
            <a:ext cx="3232688" cy="323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790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9DA845-B720-4EB2-ABEF-28161E19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448" y="194643"/>
            <a:ext cx="10515600" cy="126994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C151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Нормативно-правовая база Российской̆ Федерации в сфере противодействия терроризму в интернет-пространстве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16637" y="1884425"/>
            <a:ext cx="83303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Важный аспект работы компонентов (структур) общероссийской системы противодействия идеологии терроризма в Интернете является выявление террористического и экстремистского контента. </a:t>
            </a:r>
            <a:endParaRPr lang="ru-RU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В Единый </a:t>
            </a: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федеральный список организаций, в том числе иностранных и международных, признанных в соответствии с законодательством Российской Федерации террористическими, входит </a:t>
            </a:r>
            <a:r>
              <a:rPr lang="ru-RU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более 50 организаций.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Практически </a:t>
            </a: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все они продолжают свою информационную деятельность в сети «Интернет», но на территории РФ их сайты заблокированы.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1998" y="5150936"/>
            <a:ext cx="105285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Bahnschrift SemiCondensed" panose="020B0502040204020203" pitchFamily="34" charset="0"/>
              </a:rPr>
              <a:t>Российские законодатели последовательно и комплексно решают проблемы борьбы с терроризмом. </a:t>
            </a:r>
          </a:p>
        </p:txBody>
      </p:sp>
    </p:spTree>
    <p:extLst>
      <p:ext uri="{BB962C8B-B14F-4D97-AF65-F5344CB8AC3E}">
        <p14:creationId xmlns:p14="http://schemas.microsoft.com/office/powerpoint/2010/main" val="2516658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9DA845-B720-4EB2-ABEF-28161E19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448" y="194643"/>
            <a:ext cx="10515600" cy="126994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C151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Риски антитеррористического противодействия в сети «Интернет»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19573" y="4596629"/>
            <a:ext cx="83303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Один из основных рисков противодействия идеологии терроризма в сети Интернет является недостаточная работа органов власти и силовых ведомств по формированию антитеррористического сознания пользователей, Как правило и административные органы, и силовые структуры занимаются, главным образом, выявлением экстремистских и террористических сайтов и сбором доказательств их противоправной деятельности.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95" y="1657027"/>
            <a:ext cx="2814234" cy="281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082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9DA845-B720-4EB2-ABEF-28161E19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448" y="194643"/>
            <a:ext cx="10515600" cy="126994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C151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Риски антитеррористического 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C151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противодействия в сети «Интернет»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32135" y="1613205"/>
            <a:ext cx="83303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Законодательство Российской Федерации позволяет осуществлять работу по ограничению доступа к экстремистским и террористическим </a:t>
            </a:r>
            <a:r>
              <a:rPr lang="ru-RU" dirty="0" err="1">
                <a:solidFill>
                  <a:schemeClr val="bg1"/>
                </a:solidFill>
                <a:latin typeface="Bahnschrift SemiCondensed" panose="020B0502040204020203" pitchFamily="34" charset="0"/>
              </a:rPr>
              <a:t>интернет-ресурсам</a:t>
            </a: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 двояким путем. Это или блокировка сетевых адресов, прекращение делегирования домена в случае расположения </a:t>
            </a:r>
            <a:r>
              <a:rPr lang="ru-RU" dirty="0" err="1">
                <a:solidFill>
                  <a:schemeClr val="bg1"/>
                </a:solidFill>
                <a:latin typeface="Bahnschrift SemiCondensed" panose="020B0502040204020203" pitchFamily="34" charset="0"/>
              </a:rPr>
              <a:t>интернет-ресурса</a:t>
            </a: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 в зонах «</a:t>
            </a:r>
            <a:r>
              <a:rPr lang="ru-RU" dirty="0" err="1">
                <a:solidFill>
                  <a:schemeClr val="bg1"/>
                </a:solidFill>
                <a:latin typeface="Bahnschrift SemiCondensed" panose="020B0502040204020203" pitchFamily="34" charset="0"/>
              </a:rPr>
              <a:t>ru</a:t>
            </a: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» и «</a:t>
            </a:r>
            <a:r>
              <a:rPr lang="ru-RU" dirty="0" err="1">
                <a:solidFill>
                  <a:schemeClr val="bg1"/>
                </a:solidFill>
                <a:latin typeface="Bahnschrift SemiCondensed" panose="020B0502040204020203" pitchFamily="34" charset="0"/>
              </a:rPr>
              <a:t>рф</a:t>
            </a: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», или </a:t>
            </a:r>
            <a:r>
              <a:rPr lang="ru-RU" dirty="0" err="1">
                <a:solidFill>
                  <a:schemeClr val="bg1"/>
                </a:solidFill>
                <a:latin typeface="Bahnschrift SemiCondensed" panose="020B0502040204020203" pitchFamily="34" charset="0"/>
              </a:rPr>
              <a:t>отфильтровка</a:t>
            </a: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 трафика на пограничных маршрутизаторах </a:t>
            </a:r>
            <a:r>
              <a:rPr lang="ru-RU" dirty="0" err="1">
                <a:solidFill>
                  <a:schemeClr val="bg1"/>
                </a:solidFill>
                <a:latin typeface="Bahnschrift SemiCondensed" panose="020B0502040204020203" pitchFamily="34" charset="0"/>
              </a:rPr>
              <a:t>интернет-провайдеров</a:t>
            </a: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8122" y="531145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Технически доменные имена сайтов регистрируются в одной стране, а наполнение их осуществляется в другой, что создает дополнительные сложности при их выявлении.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561" y="3501326"/>
            <a:ext cx="2899474" cy="289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518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9DA845-B720-4EB2-ABEF-28161E19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448" y="194643"/>
            <a:ext cx="10515600" cy="126994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C151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Риски антитеррористического 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C151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противодействия в сети «Интернет»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02617" y="1636453"/>
            <a:ext cx="83303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Еще одна юридическая проблема заключается в несовершенстве законодательного регулирования правового статуса и ответственности провайдеров, администраторов, владельцев, осуществляющих деятельность в сети и предоставляющих доступ к Интернету пользователям. Привлечь их к уголовной ответственности практически очень сложно.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05" y="3423834"/>
            <a:ext cx="2837481" cy="283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477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9DA845-B720-4EB2-ABEF-28161E19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448" y="194643"/>
            <a:ext cx="10515600" cy="126994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C151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Риски антитеррористического 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C151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противодействия в сети «Интернет»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39884" y="1543463"/>
            <a:ext cx="83303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Отдельный комплекс проблем, связанный с внедрением в практику результатов научных исследований и образовательных материалов. К настоящему времени накоплен большой научно-методический материал по </a:t>
            </a:r>
            <a:r>
              <a:rPr lang="ru-RU" dirty="0" err="1">
                <a:solidFill>
                  <a:schemeClr val="bg1"/>
                </a:solidFill>
                <a:latin typeface="Bahnschrift SemiCondensed" panose="020B0502040204020203" pitchFamily="34" charset="0"/>
              </a:rPr>
              <a:t>контрпропагандистской</a:t>
            </a: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 тематике, однако его внедрение в практику чаще всего ограничивается рассылкой по учебным заведениям, представления на конференциях, но никто не проверяет их использование в реальной практике учебного процесса.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4285" y="420437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Успешное осуществление формирования антитеррористического мышления у молодых пользователей Интернета безусловно зависит от наличия достаточного финансового и ресурсного обеспечения, разработки и проведения эффективной молодежной политики, реализации антикоррупционных программ, последовательной государственной политики в области религиозной культуры и образования.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419" y="3399295"/>
            <a:ext cx="2984715" cy="298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150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9DA845-B720-4EB2-ABEF-28161E19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448" y="194644"/>
            <a:ext cx="10515600" cy="109171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C151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Современное социальное медиа - «оружие»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49112" y="1287741"/>
            <a:ext cx="83303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Как у любого достижения, характеризуемого несомненной пользой, Интернет обладает и рядом негативных тенденций. К сожалению, </a:t>
            </a:r>
            <a:r>
              <a:rPr lang="ru-RU" dirty="0" err="1">
                <a:solidFill>
                  <a:schemeClr val="bg1"/>
                </a:solidFill>
                <a:latin typeface="Bahnschrift SemiCondensed" panose="020B0502040204020203" pitchFamily="34" charset="0"/>
              </a:rPr>
              <a:t>саморегуляция</a:t>
            </a: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 интернета еще не достигла такого совершенства, чтобы подменить собой национальное или международное законодательство и успешно противостоять негативным или противозаконным процессам, таким как пропаганда экстремизма и террора, межэтнических и межконфессиональных конфликтов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1112" y="492176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Подобная ситуация автоматически ставит вопрос о необходимости принятия соответствующих мер противодействия, в том числе обеспечения контроля над Интернетом и действиями пользователей.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945" y="3439595"/>
            <a:ext cx="2682498" cy="268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786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9DA845-B720-4EB2-ABEF-28161E19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448" y="194643"/>
            <a:ext cx="10515600" cy="126994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C151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Современное социальное медиа - «оружие»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05580" y="132615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Террористическая война, с течением времени, все больше становится войной «гибридной», уделяющей большое внимание информационной составляющей. </a:t>
            </a:r>
            <a:r>
              <a:rPr lang="ru-RU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Сейчас большая </a:t>
            </a: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часть </a:t>
            </a:r>
            <a:r>
              <a:rPr lang="ru-RU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преступников нейтрализуется </a:t>
            </a: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усилиями правоохранительных органов </a:t>
            </a:r>
            <a:r>
              <a:rPr lang="ru-RU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РФ и других структур.</a:t>
            </a:r>
            <a:endParaRPr lang="ru-RU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109" y="3328757"/>
            <a:ext cx="2772611" cy="277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543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9DA845-B720-4EB2-ABEF-28161E19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636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C151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Интернет как средство формирования террористического мышления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26990" y="152796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Сеть «Интернет», всемирная паутина, в настоящее время является основным информационно-пропагандистским каналом, используемым практически всеми международными и национальными террористическими и экстремистскими организациями.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09973" y="413364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Распространение информации по сети не требует больших средств, механизм обратной связи позволяет эффективно общаться с пользователем сайтов, а высокая скорость передачи данных, межнациональный характер сети предполагают не только наличие массовой аудитории пользователей, но и сохранение их анонимности, большой выбор интерактивных сервисов.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397" y="3189001"/>
            <a:ext cx="3092209" cy="309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407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9DA845-B720-4EB2-ABEF-28161E19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448" y="194643"/>
            <a:ext cx="10515600" cy="126994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C151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Современное социальное медиа - «оружие»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24386" y="1427226"/>
            <a:ext cx="83303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В конце июня 2017 г. крупнейшие игроки рынка социальных медиа </a:t>
            </a:r>
            <a:r>
              <a:rPr lang="ru-RU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– (например </a:t>
            </a:r>
            <a:r>
              <a:rPr lang="ru-RU" dirty="0" err="1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YouTube</a:t>
            </a:r>
            <a:r>
              <a:rPr lang="ru-RU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 и др.) объявили </a:t>
            </a: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о создании Глобального интернет-форума по борьбе с терроризмом. </a:t>
            </a:r>
            <a:endParaRPr lang="ru-RU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Компании </a:t>
            </a: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считают, что сотрудничество и обмен наработками в этой сфере помогут выработать эффективные решения для борьбы с онлайн-контентом, связанным с терроризмом. Для этого они намерены совместно создать новую технологию выявления противоправного контента с использованием машинного обучения, а также выработать стандарты в области отчета о методах удаления террористического контента.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18" y="3673557"/>
            <a:ext cx="2845526" cy="284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174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9DA845-B720-4EB2-ABEF-28161E19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695" y="0"/>
            <a:ext cx="10515600" cy="126994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C151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Верификация 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C151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информации в Интернете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01877" y="1179253"/>
            <a:ext cx="8330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Верификация информации – это проверка ее истинности, установление достоверности</a:t>
            </a:r>
            <a:r>
              <a:rPr lang="ru-RU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.</a:t>
            </a:r>
            <a:endParaRPr lang="ru-RU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0007" y="427214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Ни в средней школе, ни в ВУЗах (за </a:t>
            </a:r>
            <a:r>
              <a:rPr lang="ru-RU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очень </a:t>
            </a: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редким исключением) людей не учат работать с информацией. </a:t>
            </a:r>
            <a:endParaRPr lang="ru-RU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endParaRPr lang="ru-RU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Понятие </a:t>
            </a: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«критики источника», то есть изучение его на предмет исторической верности, признаков субъективности и наличия признаков подделки, для подавляющего большинства – это пустой звук.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151" y="2129725"/>
            <a:ext cx="3534905" cy="353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74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9DA845-B720-4EB2-ABEF-28161E19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696" y="25545"/>
            <a:ext cx="10515600" cy="126994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C151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Верификация 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C151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информации в Интернете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25864" y="1295490"/>
            <a:ext cx="8330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Современный обыватель готов поверить во что угодно: в любую «теорию заговора», мифологию и прочую </a:t>
            </a:r>
            <a:r>
              <a:rPr lang="ru-RU" dirty="0" err="1">
                <a:solidFill>
                  <a:schemeClr val="bg1"/>
                </a:solidFill>
                <a:latin typeface="Bahnschrift SemiCondensed" panose="020B0502040204020203" pitchFamily="34" charset="0"/>
              </a:rPr>
              <a:t>конспирологию</a:t>
            </a: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. Неумение трезво оценить достоверность информации в сочетании с недоверием официальным СМИ – более чем благодатная почва, которую щедро удобряют идеологи и пропагандисты противника.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7091" y="458685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Умение «критиковать источник» - это умение всесторонне оценить, насколько та или иная информация соответствует действительности. Навыком такой «критики», по-хорошему, должен владеть каждый пользователь Интернета.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170" y="2594675"/>
            <a:ext cx="3736383" cy="373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56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9DA845-B720-4EB2-ABEF-28161E19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946" y="109404"/>
            <a:ext cx="10515600" cy="85924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C151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Используемая литература: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4C1518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4610" y="1103143"/>
            <a:ext cx="833033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Психология формирования антитеррористических ценностей студентов современного университета. М., «Кредо», 2013, раздел 2.5.2</a:t>
            </a:r>
          </a:p>
          <a:p>
            <a:pPr marL="342900" indent="-342900">
              <a:buFont typeface="+mj-lt"/>
              <a:buAutoNum type="arabicParenR"/>
            </a:pPr>
            <a:endParaRPr lang="ru-RU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Использование Интернета в террористических целях. ООН,2013, 48с., разделы1,2 (https://www.unodc.org/documents/terrorism/ )</a:t>
            </a:r>
          </a:p>
          <a:p>
            <a:pPr marL="342900" indent="-342900">
              <a:buFont typeface="+mj-lt"/>
              <a:buAutoNum type="arabicParenR"/>
            </a:pPr>
            <a:endParaRPr lang="ru-RU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Коваль М. Социальные сети как инструмент террористов [Электронный ресурс]. </a:t>
            </a:r>
            <a:r>
              <a:rPr lang="ru-RU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URL</a:t>
            </a: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: http://www.imena.ua/blog/net-work-for-terror/ </a:t>
            </a:r>
            <a:endParaRPr lang="ru-RU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pPr marL="342900" indent="-342900">
              <a:buFont typeface="+mj-lt"/>
              <a:buAutoNum type="arabicParenR"/>
            </a:pPr>
            <a:endParaRPr lang="ru-RU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Концепция </a:t>
            </a: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стратегии </a:t>
            </a:r>
            <a:r>
              <a:rPr lang="ru-RU" dirty="0" err="1">
                <a:solidFill>
                  <a:schemeClr val="bg1"/>
                </a:solidFill>
                <a:latin typeface="Bahnschrift SemiCondensed" panose="020B0502040204020203" pitchFamily="34" charset="0"/>
              </a:rPr>
              <a:t>кибербезопасности</a:t>
            </a: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 Российской Федерации [Электронный ресурс]. URL: http://www.council.gov.ru/media/files/41d4b3dfbdb25cea8a73.pdf </a:t>
            </a:r>
            <a:endParaRPr lang="ru-RU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pPr marL="342900" indent="-342900">
              <a:buFont typeface="+mj-lt"/>
              <a:buAutoNum type="arabicParenR"/>
            </a:pPr>
            <a:endParaRPr lang="ru-RU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Стратегия </a:t>
            </a: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противодействия экстремизму в Российской Федерации до 2025 года (утв. Президентом РФ 28.11.2014 № Пр-2753) (</a:t>
            </a: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  <a:hlinkClick r:id="rId2"/>
              </a:rPr>
              <a:t>http://legalacts.ru/doc/strategija-protivodeistvija-ekstremizmu-v-rossiiskoifederatsii-do</a:t>
            </a:r>
            <a:r>
              <a:rPr lang="ru-RU" dirty="0" smtClean="0">
                <a:solidFill>
                  <a:schemeClr val="bg1"/>
                </a:solidFill>
                <a:latin typeface="Bahnschrift SemiCondensed" panose="020B0502040204020203" pitchFamily="34" charset="0"/>
                <a:hlinkClick r:id="rId2"/>
              </a:rPr>
              <a:t>/</a:t>
            </a:r>
            <a:r>
              <a:rPr lang="ru-RU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)</a:t>
            </a:r>
          </a:p>
          <a:p>
            <a:pPr marL="342900" indent="-342900">
              <a:buFont typeface="+mj-lt"/>
              <a:buAutoNum type="arabicParenR"/>
            </a:pPr>
            <a:endParaRPr lang="ru-RU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Памятка (рекомендации) по организации профилактической работы в сети Интернет. Институт психологии управления и бизнеса. Изд.ЮФУ.2014, 48 с. </a:t>
            </a:r>
          </a:p>
          <a:p>
            <a:pPr marL="342900" indent="-342900">
              <a:buFont typeface="+mj-lt"/>
              <a:buAutoNum type="arabicParenR"/>
            </a:pPr>
            <a:endParaRPr lang="ru-RU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609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9DA845-B720-4EB2-ABEF-28161E19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948" y="2806107"/>
            <a:ext cx="10515600" cy="126994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C151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4C1518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09993" y="2154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ОГАПОУ «Белгородский правоохранительный колледж имени Героя России В.В. Бурцева»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09993" y="616294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Белгород, 2023</a:t>
            </a:r>
            <a:endParaRPr lang="ru-RU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631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9DA845-B720-4EB2-ABEF-28161E19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636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C151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Интернет как средство формирования террористического мышления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02264" y="152796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Мероприятия идеологического противоборства в Интернете выступают наряду с традиционными вызовами и угрозами национальной безопасности, в качестве невоенных способов достижения политических и стратегических целей и по своей эффективности зачастую превосходят военные террористические средства.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14764" y="438162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Наряду с откровенными террористическими сайтами </a:t>
            </a:r>
            <a:r>
              <a:rPr lang="ru-RU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сети действует большое количество новостных порталов и сайтов напрямую не связанных с террористическими организациями, но разделяющие их идеологию и оказывающие террористам поддержку в различных формах.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73" y="3417376"/>
            <a:ext cx="2971405" cy="297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35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9DA845-B720-4EB2-ABEF-28161E19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636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C151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Интернет как средство формирования террористического мышления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30628" y="1411727"/>
            <a:ext cx="75646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Террористическая </a:t>
            </a: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пропаганда в Интернете направлена прежде всего на наиболее уязвимые </a:t>
            </a:r>
            <a:r>
              <a:rPr lang="ru-RU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группы общества. </a:t>
            </a:r>
          </a:p>
          <a:p>
            <a:pPr algn="ctr"/>
            <a:endParaRPr lang="ru-RU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Психологическое </a:t>
            </a: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состояние обиды, унижения, изоляции часто служат благодатным полем для террористической пропаганды, которая умело ведет к </a:t>
            </a:r>
            <a:r>
              <a:rPr lang="ru-RU" dirty="0" err="1">
                <a:solidFill>
                  <a:schemeClr val="bg1"/>
                </a:solidFill>
                <a:latin typeface="Bahnschrift SemiCondensed" panose="020B0502040204020203" pitchFamily="34" charset="0"/>
              </a:rPr>
              <a:t>радикализации</a:t>
            </a: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 и экстремизму. </a:t>
            </a:r>
            <a:endParaRPr lang="ru-RU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Понятно</a:t>
            </a: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, что без внимания не остаются возраст, социальное и экономическое положение, религиозность, демографические и этнические факторы.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08" y="4058970"/>
            <a:ext cx="2487477" cy="248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041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9DA845-B720-4EB2-ABEF-28161E19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636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C151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Интернет как средство формирования террористического мышления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30304" y="160545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Особое внимание террористических и экстремистских </a:t>
            </a:r>
            <a:r>
              <a:rPr lang="ru-RU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сайтов </a:t>
            </a: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направлено на несовершеннолетних пользователей. Эта группа одна из самых многочисленных. </a:t>
            </a:r>
            <a:r>
              <a:rPr lang="ru-RU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Отсутствие критического </a:t>
            </a: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подхода к информации, неумение анализировать служат хорошим фоном для сообщений, «мультиков» или видеоигр о </a:t>
            </a:r>
            <a:r>
              <a:rPr lang="ru-RU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террористах. </a:t>
            </a:r>
          </a:p>
          <a:p>
            <a:endParaRPr lang="ru-RU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endParaRPr lang="ru-RU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качестве награды выступают виртуальные деньги, очки, фишки, которые надо собрать и сохранить. 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771" y="3540072"/>
            <a:ext cx="2775488" cy="27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02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9DA845-B720-4EB2-ABEF-28161E19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636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C151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Интернет как средство формирования террористического мышления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02264" y="152796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Особый аспект деятельности террористических Интернет- ресурсов – финансирование и пожертвования в пользу террористических организаций. Здесь используются все современные средства, начиная от применения электронных платежных </a:t>
            </a:r>
            <a:r>
              <a:rPr lang="ru-RU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систем.</a:t>
            </a:r>
            <a:endParaRPr lang="ru-RU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21775" y="444361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Разобраться с прямыми просьбами о пожертвованиях достаточно просто даже неискушенному пользователю. Просьбы о помощи больным детям, пострадавшим от стихийных бедствий или военных действий часто поступают от различных благотворительных организаций, за которыми могут стоять террористы.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768" y="3248142"/>
            <a:ext cx="2905841" cy="290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167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9DA845-B720-4EB2-ABEF-28161E19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636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C151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Интернет как средство формирования террористического мышления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02264" y="152796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Мошенничество в Интернете довольно распространенный способ зарабатывания денежных средств. Здесь и хищение личных данных, кражи кредитных карт, обман с использованием электронных средств коммуникации, мошенничество на аукционах и биржах, кражи интеллектуальной собственности. Это далеко не полный список средств и методов, используемых террористами.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597" y="3245604"/>
            <a:ext cx="2976966" cy="297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975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9DA845-B720-4EB2-ABEF-28161E19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636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C151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Интернет как средство формирования террористического мышления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73664" y="165195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Несмотря на широкомасштабное использование сети Интернет террористическими и экстремистскими организациями в своих целях именно Интернет дает возможность осуществлять профилактику и противодействие </a:t>
            </a:r>
            <a:r>
              <a:rPr lang="ru-RU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идеологии </a:t>
            </a: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терроризма, собирать информацию для пресечения подготовки террористических актов, а также сбор доказательств противоправных действий.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92996" y="4621846"/>
            <a:ext cx="106602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Bahnschrift SemiCondensed" panose="020B0502040204020203" pitchFamily="34" charset="0"/>
              </a:rPr>
              <a:t>Что же составляет основу профилактики террористического поведения российской молодежи в Интернете?</a:t>
            </a:r>
          </a:p>
        </p:txBody>
      </p:sp>
    </p:spTree>
    <p:extLst>
      <p:ext uri="{BB962C8B-B14F-4D97-AF65-F5344CB8AC3E}">
        <p14:creationId xmlns:p14="http://schemas.microsoft.com/office/powerpoint/2010/main" val="2352423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9DA845-B720-4EB2-ABEF-28161E19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636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C151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C151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рофилактики 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C151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террористического поведения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02264" y="1535713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Во-первых, законодательная база государства, постоянно совершенствующаяся и опережающая возможные противоправные действия; </a:t>
            </a:r>
            <a:endParaRPr lang="ru-RU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во-вторых</a:t>
            </a: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, создание площадок (сайтов) для </a:t>
            </a:r>
            <a:r>
              <a:rPr lang="ru-RU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онлайн обсуждений </a:t>
            </a: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проблем, связанных с радикализмом, экстремизмом и </a:t>
            </a:r>
            <a:r>
              <a:rPr lang="ru-RU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терроризмом;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в-третьих</a:t>
            </a:r>
            <a:r>
              <a:rPr lang="ru-RU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, контртеррористическая пропаганда на этих сайтах, психологически выверенная, опирающаяся на правдивые материалы и факты и предлагающая альтернативные способы поведения. </a:t>
            </a:r>
            <a:endParaRPr lang="ru-RU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endParaRPr lang="ru-RU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pPr algn="ctr"/>
            <a:r>
              <a:rPr lang="ru-RU" sz="2600" dirty="0">
                <a:solidFill>
                  <a:srgbClr val="C00000"/>
                </a:solidFill>
                <a:latin typeface="Bahnschrift SemiCondensed" panose="020B0502040204020203" pitchFamily="34" charset="0"/>
              </a:rPr>
              <a:t>Рассмотрим, что же в законодательной сфере Россия предпринимает для борьбы с терроризмом.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542" y="3199108"/>
            <a:ext cx="2922722" cy="292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8477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1675</Words>
  <Application>Microsoft Office PowerPoint</Application>
  <PresentationFormat>Произвольный</PresentationFormat>
  <Paragraphs>95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Профилактика противоправного поведения в интернет-пространстве</vt:lpstr>
      <vt:lpstr>Интернет как средство формирования террористического мышления</vt:lpstr>
      <vt:lpstr>Интернет как средство формирования террористического мышления</vt:lpstr>
      <vt:lpstr>Интернет как средство формирования террористического мышления</vt:lpstr>
      <vt:lpstr>Интернет как средство формирования террористического мышления</vt:lpstr>
      <vt:lpstr>Интернет как средство формирования террористического мышления</vt:lpstr>
      <vt:lpstr>Интернет как средство формирования террористического мышления</vt:lpstr>
      <vt:lpstr>Интернет как средство формирования террористического мышления</vt:lpstr>
      <vt:lpstr>Профилактики террористического поведения </vt:lpstr>
      <vt:lpstr>Нормативно-правовая база Российской̆ Федерации в сфере противодействия терроризму в интернет-пространстве </vt:lpstr>
      <vt:lpstr>Нормативно-правовая база Российской̆ Федерации в сфере противодействия терроризму в интернет-пространстве </vt:lpstr>
      <vt:lpstr>Нормативно-правовая база Российской̆ Федерации в сфере противодействия терроризму в интернет-пространстве </vt:lpstr>
      <vt:lpstr>Нормативно-правовая база Российской̆ Федерации в сфере противодействия терроризму в интернет-пространстве </vt:lpstr>
      <vt:lpstr>Риски антитеррористического противодействия в сети «Интернет»</vt:lpstr>
      <vt:lpstr>Риски антитеррористического противодействия в сети «Интернет»</vt:lpstr>
      <vt:lpstr>Риски антитеррористического противодействия в сети «Интернет»</vt:lpstr>
      <vt:lpstr>Риски антитеррористического противодействия в сети «Интернет»</vt:lpstr>
      <vt:lpstr>Современное социальное медиа - «оружие»</vt:lpstr>
      <vt:lpstr>Современное социальное медиа - «оружие»</vt:lpstr>
      <vt:lpstr>Современное социальное медиа - «оружие»</vt:lpstr>
      <vt:lpstr>Верификация информации в Интернете</vt:lpstr>
      <vt:lpstr>Верификация информации в Интернете</vt:lpstr>
      <vt:lpstr>Используемая литература: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21</cp:revision>
  <dcterms:created xsi:type="dcterms:W3CDTF">2021-10-25T11:02:29Z</dcterms:created>
  <dcterms:modified xsi:type="dcterms:W3CDTF">2023-11-25T06:05:18Z</dcterms:modified>
</cp:coreProperties>
</file>