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8"/>
  </p:notesMasterIdLst>
  <p:sldIdLst>
    <p:sldId id="315" r:id="rId2"/>
    <p:sldId id="310" r:id="rId3"/>
    <p:sldId id="308" r:id="rId4"/>
    <p:sldId id="309" r:id="rId5"/>
    <p:sldId id="257" r:id="rId6"/>
    <p:sldId id="258" r:id="rId7"/>
    <p:sldId id="283" r:id="rId8"/>
    <p:sldId id="259" r:id="rId9"/>
    <p:sldId id="284" r:id="rId10"/>
    <p:sldId id="260" r:id="rId11"/>
    <p:sldId id="313" r:id="rId12"/>
    <p:sldId id="261" r:id="rId13"/>
    <p:sldId id="286" r:id="rId14"/>
    <p:sldId id="262" r:id="rId15"/>
    <p:sldId id="287" r:id="rId16"/>
    <p:sldId id="263" r:id="rId17"/>
    <p:sldId id="288" r:id="rId18"/>
    <p:sldId id="264" r:id="rId19"/>
    <p:sldId id="289" r:id="rId20"/>
    <p:sldId id="265" r:id="rId21"/>
    <p:sldId id="290" r:id="rId22"/>
    <p:sldId id="266" r:id="rId23"/>
    <p:sldId id="291" r:id="rId24"/>
    <p:sldId id="314" r:id="rId25"/>
    <p:sldId id="292" r:id="rId26"/>
    <p:sldId id="268" r:id="rId27"/>
    <p:sldId id="293" r:id="rId28"/>
    <p:sldId id="269" r:id="rId29"/>
    <p:sldId id="294" r:id="rId30"/>
    <p:sldId id="270" r:id="rId31"/>
    <p:sldId id="295" r:id="rId32"/>
    <p:sldId id="271" r:id="rId33"/>
    <p:sldId id="296" r:id="rId34"/>
    <p:sldId id="272" r:id="rId35"/>
    <p:sldId id="297" r:id="rId36"/>
    <p:sldId id="273" r:id="rId37"/>
    <p:sldId id="298" r:id="rId38"/>
    <p:sldId id="274" r:id="rId39"/>
    <p:sldId id="299" r:id="rId40"/>
    <p:sldId id="275" r:id="rId41"/>
    <p:sldId id="300" r:id="rId42"/>
    <p:sldId id="276" r:id="rId43"/>
    <p:sldId id="301" r:id="rId44"/>
    <p:sldId id="277" r:id="rId45"/>
    <p:sldId id="302" r:id="rId46"/>
    <p:sldId id="278" r:id="rId47"/>
    <p:sldId id="303" r:id="rId48"/>
    <p:sldId id="279" r:id="rId49"/>
    <p:sldId id="304" r:id="rId50"/>
    <p:sldId id="280" r:id="rId51"/>
    <p:sldId id="305" r:id="rId52"/>
    <p:sldId id="281" r:id="rId53"/>
    <p:sldId id="306" r:id="rId54"/>
    <p:sldId id="282" r:id="rId55"/>
    <p:sldId id="307" r:id="rId56"/>
    <p:sldId id="316" r:id="rId5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F3E4"/>
    <a:srgbClr val="FFCCCC"/>
    <a:srgbClr val="FF6600"/>
    <a:srgbClr val="F58427"/>
    <a:srgbClr val="CC0099"/>
    <a:srgbClr val="00CC66"/>
    <a:srgbClr val="3399FF"/>
    <a:srgbClr val="3CE8CB"/>
    <a:srgbClr val="FF4747"/>
    <a:srgbClr val="F79B4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4660"/>
  </p:normalViewPr>
  <p:slideViewPr>
    <p:cSldViewPr>
      <p:cViewPr>
        <p:scale>
          <a:sx n="64" d="100"/>
          <a:sy n="64" d="100"/>
        </p:scale>
        <p:origin x="-3096" y="-12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E384FD-6C4D-4B21-8AEA-25561E152FE8}" type="doc">
      <dgm:prSet loTypeId="urn:microsoft.com/office/officeart/2005/8/layout/vList2" loCatId="list" qsTypeId="urn:microsoft.com/office/officeart/2005/8/quickstyle/simple2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544C8661-FCC9-4929-B515-5A3C224066C1}" type="pres">
      <dgm:prSet presAssocID="{00E384FD-6C4D-4B21-8AEA-25561E152FE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418D7899-2619-4B78-A44D-BB8FCB0DE974}" type="presOf" srcId="{00E384FD-6C4D-4B21-8AEA-25561E152FE8}" destId="{544C8661-FCC9-4929-B515-5A3C224066C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058695-7F09-49F3-AF30-3944F2616C65}" type="doc">
      <dgm:prSet loTypeId="urn:microsoft.com/office/officeart/2005/8/layout/vList2" loCatId="list" qsTypeId="urn:microsoft.com/office/officeart/2005/8/quickstyle/simple4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14A37EE0-EF02-4FEC-9B2D-F4D4408E8A74}" type="pres">
      <dgm:prSet presAssocID="{BB058695-7F09-49F3-AF30-3944F2616C6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CCD3EC23-1CAF-4CB5-AD08-B4520C099760}" type="presOf" srcId="{BB058695-7F09-49F3-AF30-3944F2616C65}" destId="{14A37EE0-EF02-4FEC-9B2D-F4D4408E8A7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D7163B-9645-42F1-A187-92CB202539B5}" type="doc">
      <dgm:prSet loTypeId="urn:microsoft.com/office/officeart/2005/8/layout/vList2" loCatId="list" qsTypeId="urn:microsoft.com/office/officeart/2005/8/quickstyle/simple2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CA8F29CE-6412-424F-B0C0-ED8EA74DC981}" type="pres">
      <dgm:prSet presAssocID="{45D7163B-9645-42F1-A187-92CB202539B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DDA3F36C-2591-4C3F-9C07-5685C0BC2592}" type="presOf" srcId="{45D7163B-9645-42F1-A187-92CB202539B5}" destId="{CA8F29CE-6412-424F-B0C0-ED8EA74DC98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793E4E-4B41-4959-AF6D-EF3656E1E8D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CE28903-0F63-4E28-93C4-435C02E039EF}" type="pres">
      <dgm:prSet presAssocID="{61793E4E-4B41-4959-AF6D-EF3656E1E8D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3D639F1F-3C5C-485B-AA0D-8ED2FC11EE14}" type="presOf" srcId="{61793E4E-4B41-4959-AF6D-EF3656E1E8D5}" destId="{6CE28903-0F63-4E28-93C4-435C02E039E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338E9-2388-48C5-87AD-83FF0F2F5E0C}" type="datetimeFigureOut">
              <a:rPr lang="ru-RU" smtClean="0"/>
              <a:pPr/>
              <a:t>26.11.2023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8D634-1673-4831-BA93-1B7974A9C6D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1557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pPr/>
              <a:t>Sunday, November 26, 2023</a:t>
            </a:fld>
            <a:endParaRPr lang="en-US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pPr/>
              <a:t>Sunday, November 26, 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pPr/>
              <a:t>Sunday, November 26, 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pPr/>
              <a:t>Sunday, November 26, 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pPr/>
              <a:t>Sunday, November 26, 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pPr/>
              <a:t>Sunday, November 26, 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pPr/>
              <a:t>Sunday, November 26, 2023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pPr/>
              <a:t>Sunday, November 26, 2023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pPr/>
              <a:t>Sunday, November 26, 2023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pPr/>
              <a:t>Sunday, November 26, 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pPr/>
              <a:t>Sunday, November 26, 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1B6BFC-3AF6-43D6-A547-D4934C6AF0CA}" type="datetimeFigureOut">
              <a:rPr lang="ru-RU" smtClean="0"/>
              <a:pPr/>
              <a:t>26.11.2023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5B0BBF-2C16-48F6-8344-994B57DB3B38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slide" Target="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slide" Target="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slide" Target="sl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slide" Target="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slide" Target="slide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slide" Target="slide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slide" Target="slid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slide" Target="slide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slide" Target="slide1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slide" Target="slide1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" Target="slide35.xml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slide" Target="slide17.x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3.png"/><Relationship Id="rId7" Type="http://schemas.openxmlformats.org/officeDocument/2006/relationships/image" Target="../media/image21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slide" Target="slide17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3.png"/><Relationship Id="rId7" Type="http://schemas.openxmlformats.org/officeDocument/2006/relationships/image" Target="../media/image21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slide" Target="slide1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slide" Target="slide1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slide" Target="slide1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slide" Target="slide1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slide" Target="slide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slide" Target="slide1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slide" Target="slide1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slide" Target="slide1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slide" Target="slide1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slide" Target="slide1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slide" Target="slide1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s://fipi.ru/oge/otkrytyy-bank-zadaniy-oge" TargetMode="External"/><Relationship Id="rId2" Type="http://schemas.openxmlformats.org/officeDocument/2006/relationships/hyperlink" Target="https://vpr.sdamgia.r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slide" Target="slide5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1.xml"/><Relationship Id="rId9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2.xml"/><Relationship Id="rId7" Type="http://schemas.openxmlformats.org/officeDocument/2006/relationships/slide" Target="slide5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3.xml"/><Relationship Id="rId7" Type="http://schemas.openxmlformats.org/officeDocument/2006/relationships/slide" Target="slide5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10" Type="http://schemas.openxmlformats.org/officeDocument/2006/relationships/image" Target="../media/image5.png"/><Relationship Id="rId4" Type="http://schemas.openxmlformats.org/officeDocument/2006/relationships/diagramQuickStyle" Target="../diagrams/quickStyle3.xml"/><Relationship Id="rId9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4.xml"/><Relationship Id="rId7" Type="http://schemas.openxmlformats.org/officeDocument/2006/relationships/slide" Target="slide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930" name="Picture 2" descr="https://avatars.mds.yandex.net/get-pdb/1055791/5e688157-b5e6-46bd-a633-70c11a866095/s1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2339752" y="824792"/>
            <a:ext cx="273630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ahnschrift SemiBold SemiConden" pitchFamily="34" charset="0"/>
                <a:ea typeface="Times New Roman" pitchFamily="18" charset="0"/>
                <a:cs typeface="Times New Roman" pitchFamily="18" charset="0"/>
              </a:rPr>
              <a:t>проект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ahnschrift SemiBold SemiConden" pitchFamily="34" charset="0"/>
              <a:cs typeface="Arial" pitchFamily="34" charset="0"/>
            </a:endParaRPr>
          </a:p>
        </p:txBody>
      </p:sp>
      <p:sp>
        <p:nvSpPr>
          <p:cNvPr id="125956" name="AutoShape 4"/>
          <p:cNvSpPr>
            <a:spLocks noChangeArrowheads="1"/>
          </p:cNvSpPr>
          <p:nvPr/>
        </p:nvSpPr>
        <p:spPr bwMode="auto">
          <a:xfrm>
            <a:off x="777875" y="809625"/>
            <a:ext cx="914400" cy="914400"/>
          </a:xfrm>
          <a:prstGeom prst="star16">
            <a:avLst>
              <a:gd name="adj" fmla="val 37500"/>
            </a:avLst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619672" y="1628800"/>
            <a:ext cx="561662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6000" b="1" i="1" dirty="0" err="1" smtClean="0">
                <a:latin typeface="Times New Roman" pitchFamily="18" charset="0"/>
                <a:cs typeface="Times New Roman" pitchFamily="18" charset="0"/>
              </a:rPr>
              <a:t>Своя</a:t>
            </a:r>
            <a:r>
              <a:rPr lang="en-US" sz="6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 smtClean="0">
                <a:latin typeface="Times New Roman" pitchFamily="18" charset="0"/>
                <a:cs typeface="Times New Roman" pitchFamily="18" charset="0"/>
              </a:rPr>
              <a:t>игра</a:t>
            </a:r>
            <a:r>
              <a:rPr lang="ru-RU" sz="6000" b="1" i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6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выполнила: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учитель математики  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МБОУ ЦО «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Притяжение»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г.о.Спасск-Дальний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   Кузьмина Марина Николаевна 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Скругленный прямоугольник 11">
            <a:hlinkClick r:id="rId4" action="ppaction://hlinksldjump"/>
          </p:cNvPr>
          <p:cNvSpPr/>
          <p:nvPr/>
        </p:nvSpPr>
        <p:spPr>
          <a:xfrm>
            <a:off x="2514228" y="5322912"/>
            <a:ext cx="3528392" cy="457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sp>
        <p:nvSpPr>
          <p:cNvPr id="13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Найдите </a:t>
            </a:r>
            <a:r>
              <a:rPr lang="ru-RU" b="1" dirty="0"/>
              <a:t>значение </a:t>
            </a:r>
            <a:r>
              <a:rPr lang="ru-RU" b="1" dirty="0" smtClean="0"/>
              <a:t>выражения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                             </a:t>
            </a:r>
            <a:endParaRPr lang="ru-RU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 algn="ctr">
              <a:buNone/>
            </a:pPr>
            <a:endParaRPr lang="ru-RU" b="1" dirty="0"/>
          </a:p>
          <a:p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300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Вычисление</a:t>
            </a:r>
            <a:endParaRPr lang="ru-RU" sz="2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Рисунок 7" descr="https://oge.sdamgia.ru/formula/05/055656147eaaa0462f32918252093b41p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3309937"/>
            <a:ext cx="5976664" cy="1415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Скругленный прямоугольник 11">
            <a:hlinkClick r:id="rId4" action="ppaction://hlinksldjump"/>
          </p:cNvPr>
          <p:cNvSpPr/>
          <p:nvPr/>
        </p:nvSpPr>
        <p:spPr>
          <a:xfrm>
            <a:off x="2514228" y="5322912"/>
            <a:ext cx="3528392" cy="457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sp>
        <p:nvSpPr>
          <p:cNvPr id="13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Найдите </a:t>
            </a:r>
            <a:r>
              <a:rPr lang="ru-RU" b="1" dirty="0"/>
              <a:t>значение </a:t>
            </a:r>
            <a:r>
              <a:rPr lang="ru-RU" b="1" dirty="0" smtClean="0"/>
              <a:t>выражения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 algn="ctr">
              <a:buNone/>
            </a:pPr>
            <a:endParaRPr lang="ru-RU" b="1" dirty="0"/>
          </a:p>
          <a:p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514228" y="5852120"/>
            <a:ext cx="3528392" cy="4572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1951,1</a:t>
            </a:r>
            <a:endParaRPr lang="ru-RU" sz="28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Вычисление</a:t>
            </a:r>
            <a:endParaRPr lang="ru-RU" sz="2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300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9" name="Рисунок 8" descr="https://oge.sdamgia.ru/formula/05/055656147eaaa0462f32918252093b41p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3309937"/>
            <a:ext cx="5976664" cy="1415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Скругленный прямоугольник 11">
            <a:hlinkClick r:id="rId4" action="ppaction://hlinksldjump"/>
          </p:cNvPr>
          <p:cNvSpPr/>
          <p:nvPr/>
        </p:nvSpPr>
        <p:spPr>
          <a:xfrm>
            <a:off x="2514228" y="5322912"/>
            <a:ext cx="3528392" cy="457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sp>
        <p:nvSpPr>
          <p:cNvPr id="13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Найдите </a:t>
            </a:r>
            <a:r>
              <a:rPr lang="ru-RU" b="1" dirty="0"/>
              <a:t>значение </a:t>
            </a:r>
            <a:r>
              <a:rPr lang="ru-RU" b="1" dirty="0" smtClean="0"/>
              <a:t>выражения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                             </a:t>
            </a:r>
            <a:endParaRPr lang="ru-RU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 algn="ctr">
              <a:buNone/>
            </a:pPr>
            <a:endParaRPr lang="ru-RU" b="1" dirty="0"/>
          </a:p>
          <a:p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Вычисление</a:t>
            </a:r>
            <a:endParaRPr lang="ru-RU" sz="2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400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8" name="Рисунок 7" descr="https://oge.sdamgia.ru/formula/36/360043dd79a166ae6c3c5d6f5a6dc09ep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3309937"/>
            <a:ext cx="4824535" cy="1271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Скругленный прямоугольник 11"/>
          <p:cNvSpPr/>
          <p:nvPr/>
        </p:nvSpPr>
        <p:spPr>
          <a:xfrm>
            <a:off x="2514228" y="5322912"/>
            <a:ext cx="3528392" cy="457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sp>
        <p:nvSpPr>
          <p:cNvPr id="7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Найдите </a:t>
            </a:r>
            <a:r>
              <a:rPr lang="ru-RU" b="1" dirty="0"/>
              <a:t>значение </a:t>
            </a:r>
            <a:r>
              <a:rPr lang="ru-RU" b="1" dirty="0" smtClean="0"/>
              <a:t>выражения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                             </a:t>
            </a:r>
            <a:endParaRPr lang="ru-RU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 algn="ctr">
              <a:buNone/>
            </a:pPr>
            <a:endParaRPr lang="ru-RU" b="1" dirty="0"/>
          </a:p>
          <a:p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14228" y="5852120"/>
            <a:ext cx="3528392" cy="4572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2</a:t>
            </a:r>
            <a:endParaRPr lang="ru-RU" sz="28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Вычисление</a:t>
            </a:r>
            <a:endParaRPr lang="ru-RU" sz="2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400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9" name="Рисунок 8" descr="https://oge.sdamgia.ru/formula/36/360043dd79a166ae6c3c5d6f5a6dc09ep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7704" y="3309937"/>
            <a:ext cx="4824535" cy="1271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029813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Скругленный прямоугольник 11">
            <a:hlinkClick r:id="rId4" action="ppaction://hlinksldjump"/>
          </p:cNvPr>
          <p:cNvSpPr/>
          <p:nvPr/>
        </p:nvSpPr>
        <p:spPr>
          <a:xfrm>
            <a:off x="2514228" y="5322912"/>
            <a:ext cx="3528392" cy="457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sp>
        <p:nvSpPr>
          <p:cNvPr id="13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Вычислите :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Вычисление</a:t>
            </a:r>
            <a:endParaRPr lang="ru-RU" sz="2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500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9" name="Рисунок 8" descr="https://oge.sdamgia.ru/formula/fd/fd319a28411076fd40e6a74c79757ac7p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39752" y="2852937"/>
            <a:ext cx="352839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Скругленный прямоугольник 11"/>
          <p:cNvSpPr/>
          <p:nvPr/>
        </p:nvSpPr>
        <p:spPr>
          <a:xfrm>
            <a:off x="2514228" y="5322912"/>
            <a:ext cx="3528392" cy="457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sp>
        <p:nvSpPr>
          <p:cNvPr id="7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Вычислите : 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                             </a:t>
            </a:r>
            <a:endParaRPr lang="ru-RU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 algn="ctr">
              <a:buNone/>
            </a:pPr>
            <a:endParaRPr lang="ru-RU" b="1" dirty="0"/>
          </a:p>
          <a:p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04703" y="5852120"/>
            <a:ext cx="3528392" cy="601216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Вычисление</a:t>
            </a:r>
            <a:endParaRPr lang="ru-RU" sz="2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500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9" name="Рисунок 8" descr="https://oge.sdamgia.ru/formula/fd/fd319a28411076fd40e6a74c79757ac7p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2852937"/>
            <a:ext cx="352839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https://oge.sdamgia.ru/formula/fa/faff96c57cefc3071d242c458d02f148p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944" y="5877272"/>
            <a:ext cx="36004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43217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Уравнение, неравенства и их системы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5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/>
              <a:t>Решите уравнение :  </a:t>
            </a:r>
            <a:r>
              <a:rPr lang="ru-RU" sz="2400" dirty="0" smtClean="0"/>
              <a:t>  </a:t>
            </a:r>
            <a:endParaRPr lang="ru-RU" sz="2400" dirty="0"/>
          </a:p>
        </p:txBody>
      </p:sp>
      <p:sp>
        <p:nvSpPr>
          <p:cNvPr id="9" name="Скругленный прямоугольник 8">
            <a:hlinkClick r:id="rId4" action="ppaction://hlinksldjump"/>
          </p:cNvPr>
          <p:cNvSpPr/>
          <p:nvPr/>
        </p:nvSpPr>
        <p:spPr>
          <a:xfrm>
            <a:off x="2483768" y="566124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sp>
        <p:nvSpPr>
          <p:cNvPr id="20" name="Овал 19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100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18" name="Рисунок 17" descr="https://oge.sdamgia.ru/formula/69/699e0c02c674ca8aa4b74a3f35e6f4d3p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75656" y="3212976"/>
            <a:ext cx="604867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2555776" y="6093296"/>
            <a:ext cx="3528392" cy="4572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7</a:t>
            </a:r>
            <a:endParaRPr lang="ru-RU" sz="2800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Уравнение, неравенства и их системы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100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20" name="Содержимое 19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50974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          </a:t>
            </a:r>
            <a:r>
              <a:rPr lang="ru-RU" b="1" dirty="0" smtClean="0"/>
              <a:t>Решите уравнение </a:t>
            </a:r>
            <a:r>
              <a:rPr lang="ru-RU" dirty="0" smtClean="0"/>
              <a:t>:    </a:t>
            </a:r>
            <a:endParaRPr lang="ru-RU" dirty="0"/>
          </a:p>
        </p:txBody>
      </p:sp>
      <p:sp>
        <p:nvSpPr>
          <p:cNvPr id="28" name="Скругленный прямоугольник 27">
            <a:hlinkClick r:id="rId4" action="ppaction://hlinksldjump"/>
          </p:cNvPr>
          <p:cNvSpPr/>
          <p:nvPr/>
        </p:nvSpPr>
        <p:spPr>
          <a:xfrm>
            <a:off x="2555776" y="5517232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pic>
        <p:nvPicPr>
          <p:cNvPr id="33" name="Рисунок 32" descr="https://oge.sdamgia.ru/formula/69/699e0c02c674ca8aa4b74a3f35e6f4d3p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75656" y="3212976"/>
            <a:ext cx="604867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483735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51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Квадратный трёхчлен разложен на множители :       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Найдите 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Уравнение, неравенства и их системы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200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7" name="Скругленный прямоугольник 16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pic>
        <p:nvPicPr>
          <p:cNvPr id="12" name="Рисунок 11" descr="https://oge.sdamgia.ru/formula/8d/8dec8f1232d8103d7b46e5646700df6dp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2492896"/>
            <a:ext cx="5760640" cy="1055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https://oge.sdamgia.ru/formula/9f/9fbcccf456ef61f9ea007c417297911dp.pn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1720" y="3861048"/>
            <a:ext cx="432048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Объект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797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Квадратный трёхчлен разложен на множители :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Найдите</a:t>
            </a:r>
          </a:p>
        </p:txBody>
      </p:sp>
      <p:pic>
        <p:nvPicPr>
          <p:cNvPr id="13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2514228" y="5852120"/>
            <a:ext cx="3528392" cy="4572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3</a:t>
            </a:r>
            <a:endParaRPr lang="ru-RU" sz="2800" dirty="0"/>
          </a:p>
        </p:txBody>
      </p:sp>
      <p:sp>
        <p:nvSpPr>
          <p:cNvPr id="12" name="Скругленный прямоугольник 11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Уравнение, неравенства и их системы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200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10" name="Рисунок 9" descr="https://oge.sdamgia.ru/formula/8d/8dec8f1232d8103d7b46e5646700df6dp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2492896"/>
            <a:ext cx="5760640" cy="1055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s://oge.sdamgia.ru/formula/9f/9fbcccf456ef61f9ea007c417297911dp.pn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1720" y="3861048"/>
            <a:ext cx="432048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645148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и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8291264" cy="424847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b="1" dirty="0" smtClean="0"/>
              <a:t>Цель проекта:</a:t>
            </a:r>
            <a:endParaRPr lang="ru-RU" dirty="0" smtClean="0"/>
          </a:p>
          <a:p>
            <a:r>
              <a:rPr lang="ru-RU" dirty="0" smtClean="0"/>
              <a:t>Создание математической игры для учащихся 9 классов  с целью повышения  уровня подготовки к ОГЭ по математике, приобретения опыта для решения заданий различных типов.</a:t>
            </a:r>
          </a:p>
          <a:p>
            <a:r>
              <a:rPr lang="ru-RU" b="1" dirty="0" smtClean="0"/>
              <a:t>Задачи проекта:</a:t>
            </a:r>
            <a:endParaRPr lang="ru-RU" dirty="0" smtClean="0"/>
          </a:p>
          <a:p>
            <a:r>
              <a:rPr lang="ru-RU" b="1" dirty="0" smtClean="0"/>
              <a:t>1.</a:t>
            </a:r>
            <a:r>
              <a:rPr lang="ru-RU" dirty="0" smtClean="0"/>
              <a:t>Собрать  необходимую информацию для выполнения проекта в интернете</a:t>
            </a:r>
          </a:p>
          <a:p>
            <a:r>
              <a:rPr lang="ru-RU" dirty="0" smtClean="0"/>
              <a:t>2.Изучить историю создания  и правила игры «Своя игра»</a:t>
            </a:r>
          </a:p>
          <a:p>
            <a:r>
              <a:rPr lang="ru-RU" dirty="0" smtClean="0"/>
              <a:t>3.Подобрать задания  по темам ОГЭ по математике 2020г из открытого банка задач ФИПИ</a:t>
            </a:r>
          </a:p>
          <a:p>
            <a:r>
              <a:rPr lang="ru-RU" dirty="0" smtClean="0"/>
              <a:t>4. Определить критерии оценивания каждого этапа</a:t>
            </a:r>
          </a:p>
          <a:p>
            <a:r>
              <a:rPr lang="ru-RU" dirty="0" smtClean="0"/>
              <a:t>5. Разработать  презентацию  игры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91624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бъект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                               Решите уравнение :</a:t>
            </a:r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13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Скругленный прямоугольник 25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Уравнение, неравенства и их системы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300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31" name="Скругленный прямоугольник 30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pic>
        <p:nvPicPr>
          <p:cNvPr id="17" name="Рисунок 16" descr="https://oge.sdamgia.ru/formula/95/95212b942676679dd082b0900c152455p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2708920"/>
            <a:ext cx="381642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Объект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 smtClean="0"/>
              <a:t>Решите уравнение : </a:t>
            </a:r>
          </a:p>
        </p:txBody>
      </p:sp>
      <p:pic>
        <p:nvPicPr>
          <p:cNvPr id="13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2514228" y="5852120"/>
            <a:ext cx="3528392" cy="4572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−1,25</a:t>
            </a:r>
            <a:endParaRPr lang="ru-RU" sz="2800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Уравнение, неравенства и их системы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300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30" name="Скругленный прямоугольник 29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pic>
        <p:nvPicPr>
          <p:cNvPr id="17" name="Рисунок 16" descr="https://oge.sdamgia.ru/formula/95/95212b942676679dd082b0900c152455p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2708920"/>
            <a:ext cx="381642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64977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Объект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9248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Решите систему уравнений 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Уравнение, неравенства и их системы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400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7" name="Скругленный прямоугольник 16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pic>
        <p:nvPicPr>
          <p:cNvPr id="8" name="Рисунок 7" descr="https://oge.sdamgia.ru/formula/a9/a9ad4149b538629c43d25db4f58ecd99p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680" y="2636912"/>
            <a:ext cx="4896544" cy="1872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2514228" y="5852120"/>
            <a:ext cx="3528392" cy="4572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-1</a:t>
            </a:r>
            <a:endParaRPr lang="ru-RU" sz="2800" dirty="0"/>
          </a:p>
        </p:txBody>
      </p:sp>
      <p:sp>
        <p:nvSpPr>
          <p:cNvPr id="9" name="Объект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86978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 Решите систему уравнений :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Уравнение, неравенства и их системы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400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7" name="Скругленный прямоугольник 16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pic>
        <p:nvPicPr>
          <p:cNvPr id="10" name="Рисунок 9" descr="https://oge.sdamgia.ru/formula/a9/a9ad4149b538629c43d25db4f58ecd99p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680" y="2636912"/>
            <a:ext cx="4896544" cy="1872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288692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Объект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Найдите наибольшее значение      удовлетворяющее системе неравенств :       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Уравнение, неравенства и их системы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500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7" name="Скругленный прямоугольник 16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pic>
        <p:nvPicPr>
          <p:cNvPr id="8" name="Рисунок 7" descr="https://oge.sdamgia.ru/formula/9d/9dd4e461268c8034f5c8564e155c67a6p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080" y="1772816"/>
            <a:ext cx="258886" cy="258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s://oge.sdamgia.ru/formula/f9/f9833a903cf33eeeff77c51c20cc4e70p.pn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63689" y="2852936"/>
            <a:ext cx="4464496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596502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2514228" y="5852120"/>
            <a:ext cx="3528392" cy="4572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-3</a:t>
            </a:r>
            <a:endParaRPr lang="ru-RU" sz="2800" dirty="0"/>
          </a:p>
        </p:txBody>
      </p:sp>
      <p:sp>
        <p:nvSpPr>
          <p:cNvPr id="9" name="Объект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86978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Найдите наибольшее значение      удовлетворяющее системе неравенств :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Уравнение, неравенства и их системы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500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7" name="Скругленный прямоугольник 16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pic>
        <p:nvPicPr>
          <p:cNvPr id="10" name="Рисунок 9" descr="https://oge.sdamgia.ru/formula/9d/9dd4e461268c8034f5c8564e155c67a6p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080" y="2060848"/>
            <a:ext cx="258886" cy="258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s://oge.sdamgia.ru/formula/f9/f9833a903cf33eeeff77c51c20cc4e70p.pn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63689" y="2852936"/>
            <a:ext cx="4464496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596502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7030A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Прогрессия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4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(</a:t>
            </a:r>
            <a:r>
              <a:rPr lang="en-US" dirty="0"/>
              <a:t>a</a:t>
            </a:r>
            <a:r>
              <a:rPr lang="en-US" baseline="-25000" dirty="0"/>
              <a:t>n</a:t>
            </a:r>
            <a:r>
              <a:rPr lang="en-US" dirty="0"/>
              <a:t>) – </a:t>
            </a:r>
            <a:r>
              <a:rPr lang="ru-RU" dirty="0"/>
              <a:t>арифметическая прогрессия. </a:t>
            </a:r>
          </a:p>
          <a:p>
            <a:pPr marL="0" indent="0" algn="ctr">
              <a:buNone/>
            </a:pPr>
            <a:r>
              <a:rPr lang="en-US" dirty="0"/>
              <a:t>a</a:t>
            </a:r>
            <a:r>
              <a:rPr lang="en-US" baseline="-25000" dirty="0"/>
              <a:t>6</a:t>
            </a:r>
            <a:r>
              <a:rPr lang="en-US" dirty="0"/>
              <a:t> = 3</a:t>
            </a:r>
            <a:r>
              <a:rPr lang="ru-RU" dirty="0"/>
              <a:t>,</a:t>
            </a:r>
            <a:r>
              <a:rPr lang="en-US" dirty="0"/>
              <a:t> a</a:t>
            </a:r>
            <a:r>
              <a:rPr lang="en-US" baseline="-25000" dirty="0"/>
              <a:t>9</a:t>
            </a:r>
            <a:r>
              <a:rPr lang="en-US" dirty="0"/>
              <a:t> = 18</a:t>
            </a:r>
            <a:r>
              <a:rPr lang="ru-RU" dirty="0"/>
              <a:t>. </a:t>
            </a:r>
          </a:p>
          <a:p>
            <a:pPr marL="0" indent="0" algn="ctr">
              <a:buNone/>
            </a:pPr>
            <a:r>
              <a:rPr lang="ru-RU" dirty="0"/>
              <a:t>Найдите разность этой прогрессии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100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3" name="Скругленный прямоугольник 12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(</a:t>
            </a:r>
            <a:r>
              <a:rPr lang="en-US" dirty="0"/>
              <a:t>a</a:t>
            </a:r>
            <a:r>
              <a:rPr lang="en-US" baseline="-25000" dirty="0"/>
              <a:t>n</a:t>
            </a:r>
            <a:r>
              <a:rPr lang="en-US" dirty="0"/>
              <a:t>) – </a:t>
            </a:r>
            <a:r>
              <a:rPr lang="ru-RU" dirty="0"/>
              <a:t>арифметическая прогрессия. </a:t>
            </a:r>
          </a:p>
          <a:p>
            <a:pPr marL="0" indent="0" algn="ctr">
              <a:buNone/>
            </a:pPr>
            <a:r>
              <a:rPr lang="en-US" dirty="0"/>
              <a:t>a</a:t>
            </a:r>
            <a:r>
              <a:rPr lang="en-US" baseline="-25000" dirty="0"/>
              <a:t>6</a:t>
            </a:r>
            <a:r>
              <a:rPr lang="en-US" dirty="0"/>
              <a:t> = 3</a:t>
            </a:r>
            <a:r>
              <a:rPr lang="ru-RU" dirty="0"/>
              <a:t>,</a:t>
            </a:r>
            <a:r>
              <a:rPr lang="en-US" dirty="0"/>
              <a:t> a</a:t>
            </a:r>
            <a:r>
              <a:rPr lang="en-US" baseline="-25000" dirty="0"/>
              <a:t>9</a:t>
            </a:r>
            <a:r>
              <a:rPr lang="en-US" dirty="0"/>
              <a:t> = 18</a:t>
            </a:r>
            <a:r>
              <a:rPr lang="ru-RU" dirty="0"/>
              <a:t>. </a:t>
            </a:r>
          </a:p>
          <a:p>
            <a:pPr marL="0" indent="0" algn="ctr">
              <a:buNone/>
            </a:pPr>
            <a:r>
              <a:rPr lang="ru-RU" dirty="0"/>
              <a:t>Найдите разность этой прогрессии.</a:t>
            </a:r>
          </a:p>
          <a:p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514228" y="5852120"/>
            <a:ext cx="3528392" cy="4572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5</a:t>
            </a:r>
            <a:endParaRPr lang="ru-RU" sz="28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7030A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Прогрессия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100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7" name="Скругленный прямоугольник 16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471879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Выписано несколько последовательных членов геометрической прогрессии:</a:t>
            </a:r>
          </a:p>
          <a:p>
            <a:pPr marL="0" indent="0" algn="ctr">
              <a:buNone/>
            </a:pPr>
            <a:r>
              <a:rPr lang="ru-RU" dirty="0" smtClean="0"/>
              <a:t>…; 1; </a:t>
            </a:r>
            <a:r>
              <a:rPr lang="en-US" dirty="0" smtClean="0"/>
              <a:t>x</a:t>
            </a:r>
            <a:r>
              <a:rPr lang="ru-RU" dirty="0" smtClean="0"/>
              <a:t>; 9; -27; …</a:t>
            </a:r>
          </a:p>
          <a:p>
            <a:pPr marL="0" indent="0" algn="ctr">
              <a:buNone/>
            </a:pPr>
            <a:r>
              <a:rPr lang="ru-RU" dirty="0" smtClean="0"/>
              <a:t>Найдите член прогрессии, обозначенный буквой </a:t>
            </a:r>
            <a:r>
              <a:rPr lang="en-US" dirty="0" smtClean="0"/>
              <a:t>x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7030A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Прогрессия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200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5" name="Скругленный прямоугольник 14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Выписано несколько последовательных членов геометрической прогрессии:</a:t>
            </a:r>
          </a:p>
          <a:p>
            <a:pPr marL="0" indent="0" algn="ctr">
              <a:buNone/>
            </a:pPr>
            <a:r>
              <a:rPr lang="ru-RU" dirty="0"/>
              <a:t>…; 1; </a:t>
            </a:r>
            <a:r>
              <a:rPr lang="en-US" dirty="0"/>
              <a:t>x</a:t>
            </a:r>
            <a:r>
              <a:rPr lang="ru-RU" dirty="0"/>
              <a:t>; 9; -27; …</a:t>
            </a:r>
          </a:p>
          <a:p>
            <a:pPr marL="0" indent="0" algn="ctr">
              <a:buNone/>
            </a:pPr>
            <a:r>
              <a:rPr lang="ru-RU" dirty="0"/>
              <a:t>Найдите член прогрессии, обозначенный буквой </a:t>
            </a:r>
            <a:r>
              <a:rPr lang="en-US" dirty="0"/>
              <a:t>x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514228" y="5852120"/>
            <a:ext cx="3528392" cy="4572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-3</a:t>
            </a:r>
            <a:endParaRPr lang="ru-RU" sz="28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7030A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Прогрессия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200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6" name="Скругленный прямоугольник 15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209718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игры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b="1" dirty="0" smtClean="0"/>
              <a:t>Командам предлагаются темы из разделов ОГЭ по математике</a:t>
            </a:r>
            <a:endParaRPr lang="ru-RU" dirty="0" smtClean="0"/>
          </a:p>
          <a:p>
            <a:pPr lvl="0"/>
            <a:r>
              <a:rPr lang="ru-RU" b="1" dirty="0" smtClean="0"/>
              <a:t>В каждой теме предлагается по 5 вопросов различного уровня сложности</a:t>
            </a:r>
            <a:endParaRPr lang="ru-RU" dirty="0" smtClean="0"/>
          </a:p>
          <a:p>
            <a:pPr lvl="0"/>
            <a:r>
              <a:rPr lang="ru-RU" b="1" dirty="0" smtClean="0"/>
              <a:t>Команды играют поочередно. За каждый неправильный ответ команда пропускает ход за минусом предусмотренных баллов за ответ.</a:t>
            </a:r>
            <a:endParaRPr lang="ru-RU" dirty="0" smtClean="0"/>
          </a:p>
          <a:p>
            <a:pPr lvl="0"/>
            <a:r>
              <a:rPr lang="ru-RU" b="1" dirty="0" smtClean="0"/>
              <a:t>Класс делится на команды по 4- 5 человек, так чтобы в каждой команде были учащиеся с различным уровнем знаний по математике.</a:t>
            </a:r>
            <a:endParaRPr lang="ru-RU" dirty="0" smtClean="0"/>
          </a:p>
          <a:p>
            <a:r>
              <a:rPr lang="ru-RU" b="1" dirty="0" smtClean="0"/>
              <a:t>Время ответа на вопрос 5 минут. По окончании игры суммируются баллы  и определяется победитель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97413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Выписано несколько последовательных членов арифметической прогрессии:</a:t>
            </a:r>
          </a:p>
          <a:p>
            <a:pPr marL="0" indent="0" algn="ctr">
              <a:buNone/>
            </a:pPr>
            <a:r>
              <a:rPr lang="ru-RU" dirty="0"/>
              <a:t>-</a:t>
            </a:r>
            <a:r>
              <a:rPr lang="ru-RU" dirty="0" smtClean="0"/>
              <a:t>58; </a:t>
            </a:r>
            <a:r>
              <a:rPr lang="ru-RU" dirty="0"/>
              <a:t>-44; -</a:t>
            </a:r>
            <a:r>
              <a:rPr lang="ru-RU" dirty="0" smtClean="0"/>
              <a:t>30; </a:t>
            </a:r>
            <a:r>
              <a:rPr lang="ru-RU" dirty="0"/>
              <a:t>…</a:t>
            </a:r>
          </a:p>
          <a:p>
            <a:pPr marL="0" indent="0" algn="ctr">
              <a:buNone/>
            </a:pPr>
            <a:r>
              <a:rPr lang="ru-RU" dirty="0"/>
              <a:t>Найдите первый положительный член этой прогрессии.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7030A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Прогрессия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300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5" name="Скругленный прямоугольник 14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Выписано несколько последовательных членов арифметической прогрессии:</a:t>
            </a:r>
          </a:p>
          <a:p>
            <a:pPr marL="0" indent="0" algn="ctr">
              <a:buNone/>
            </a:pPr>
            <a:r>
              <a:rPr lang="ru-RU" dirty="0"/>
              <a:t>-</a:t>
            </a:r>
            <a:r>
              <a:rPr lang="ru-RU" dirty="0" smtClean="0"/>
              <a:t>58; </a:t>
            </a:r>
            <a:r>
              <a:rPr lang="ru-RU" dirty="0"/>
              <a:t>-44; -</a:t>
            </a:r>
            <a:r>
              <a:rPr lang="ru-RU" dirty="0" smtClean="0"/>
              <a:t>30; </a:t>
            </a:r>
            <a:r>
              <a:rPr lang="ru-RU" dirty="0"/>
              <a:t>…</a:t>
            </a:r>
          </a:p>
          <a:p>
            <a:pPr marL="0" indent="0" algn="ctr">
              <a:buNone/>
            </a:pPr>
            <a:r>
              <a:rPr lang="ru-RU" dirty="0"/>
              <a:t>Найдите первый положительный член этой прогрессии.</a:t>
            </a:r>
          </a:p>
          <a:p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14228" y="5852120"/>
            <a:ext cx="3528392" cy="4572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12</a:t>
            </a:r>
            <a:endParaRPr lang="ru-RU" sz="28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7030A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Прогрессия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300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6" name="Скругленный прямоугольник 15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025665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Дана арифметическая прогрессия:</a:t>
            </a:r>
          </a:p>
          <a:p>
            <a:pPr marL="0" indent="0" algn="ctr">
              <a:buNone/>
            </a:pPr>
            <a:r>
              <a:rPr lang="ru-RU" dirty="0" smtClean="0"/>
              <a:t>-4; -1; 2; …</a:t>
            </a:r>
          </a:p>
          <a:p>
            <a:pPr marL="0" indent="0" algn="ctr">
              <a:buNone/>
            </a:pPr>
            <a:r>
              <a:rPr lang="ru-RU" dirty="0" smtClean="0"/>
              <a:t>Найдите сумму первых пяти её членов.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7030A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Прогрессия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400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5" name="Скругленный прямоугольник 14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Дана арифметическая прогрессия:</a:t>
            </a:r>
          </a:p>
          <a:p>
            <a:pPr marL="0" indent="0" algn="ctr">
              <a:buNone/>
            </a:pPr>
            <a:r>
              <a:rPr lang="ru-RU" dirty="0"/>
              <a:t>-4; -1; 2; …</a:t>
            </a:r>
          </a:p>
          <a:p>
            <a:pPr marL="0" indent="0" algn="ctr">
              <a:buNone/>
            </a:pPr>
            <a:r>
              <a:rPr lang="ru-RU" dirty="0"/>
              <a:t>Найдите сумму первых </a:t>
            </a:r>
            <a:r>
              <a:rPr lang="ru-RU" dirty="0" smtClean="0"/>
              <a:t>пяти </a:t>
            </a:r>
            <a:r>
              <a:rPr lang="ru-RU" dirty="0"/>
              <a:t>её членов.</a:t>
            </a:r>
          </a:p>
          <a:p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14228" y="5852120"/>
            <a:ext cx="3528392" cy="4572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10</a:t>
            </a:r>
            <a:endParaRPr lang="ru-RU" sz="28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7030A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Прогрессия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400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6" name="Скругленный прямоугольник 15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442535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rmfa.yolasite.com/resources/Images/Company/back_button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Дана геометрическая прогрессия: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, 1,  3, …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Найдите произведение первых пяти её членов.</a:t>
            </a:r>
          </a:p>
        </p:txBody>
      </p:sp>
      <p:sp>
        <p:nvSpPr>
          <p:cNvPr id="12" name="Скругленный прямоугольник 11">
            <a:hlinkClick r:id="rId5" action="ppaction://hlinksldjump"/>
          </p:cNvPr>
          <p:cNvSpPr/>
          <p:nvPr/>
        </p:nvSpPr>
        <p:spPr>
          <a:xfrm>
            <a:off x="2514228" y="5322912"/>
            <a:ext cx="3528392" cy="457200"/>
          </a:xfrm>
          <a:prstGeom prst="roundRect">
            <a:avLst/>
          </a:prstGeom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83556647"/>
              </p:ext>
            </p:extLst>
          </p:nvPr>
        </p:nvGraphicFramePr>
        <p:xfrm>
          <a:off x="3432175" y="2489200"/>
          <a:ext cx="360363" cy="1041400"/>
        </p:xfrm>
        <a:graphic>
          <a:graphicData uri="http://schemas.openxmlformats.org/presentationml/2006/ole">
            <p:oleObj spid="_x0000_s10251" name="Формула" r:id="rId6" imgW="139680" imgH="393480" progId="Equation.3">
              <p:embed/>
            </p:oleObj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7030A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Прогрессия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500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rmfa.yolasite.com/resources/Images/Company/back_button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Дана геометрическая прогрессия: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, 1,  </a:t>
            </a:r>
            <a:r>
              <a:rPr lang="ru-RU" dirty="0" smtClean="0"/>
              <a:t>3, </a:t>
            </a:r>
            <a:r>
              <a:rPr lang="ru-RU" dirty="0"/>
              <a:t>…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Найдите произведение первых пяти её членов.</a:t>
            </a:r>
          </a:p>
          <a:p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14228" y="5852120"/>
            <a:ext cx="3528392" cy="4572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243</a:t>
            </a:r>
            <a:endParaRPr lang="ru-RU" sz="2800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83556647"/>
              </p:ext>
            </p:extLst>
          </p:nvPr>
        </p:nvGraphicFramePr>
        <p:xfrm>
          <a:off x="3432175" y="2489200"/>
          <a:ext cx="360363" cy="1041400"/>
        </p:xfrm>
        <a:graphic>
          <a:graphicData uri="http://schemas.openxmlformats.org/presentationml/2006/ole">
            <p:oleObj spid="_x0000_s11274" name="Формула" r:id="rId5" imgW="139680" imgH="393480" progId="Equation.3">
              <p:embed/>
            </p:oleObj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7030A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Прогрессия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500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6" name="Скругленный прямоугольник 15">
            <a:hlinkClick r:id="rId6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466235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Геометрия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 сторонах угла          и на его биссектрисе отложены равные отрезки             и      . Величина угла           равна 160. Определите величину угла        . 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100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4" name="Скругленный прямоугольник 13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pic>
        <p:nvPicPr>
          <p:cNvPr id="8" name="Рисунок 7" descr="https://oge.sdamgia.ru/formula/bc/bcf30d7f4abd7593b752cacd38ff491cp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2060848"/>
            <a:ext cx="57606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https://oge.sdamgia.ru/formula/7c/7c9675373640522701793389758cde71p.pn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5856" y="2420888"/>
            <a:ext cx="86409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https://oge.sdamgia.ru/formula/e1/e182ebbc166d73366e7986813a7fc5f1p.pn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99992" y="2420888"/>
            <a:ext cx="411857" cy="35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https://oge.sdamgia.ru/formula/16/16d744be809791d5841d27a0cbc71eb3p.pn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80312" y="2420888"/>
            <a:ext cx="685031" cy="292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https://oge.sdamgia.ru/formula/bc/bcf30d7f4abd7593b752cacd38ff491cp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2852936"/>
            <a:ext cx="57606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Геометрия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14228" y="5852120"/>
            <a:ext cx="3528392" cy="4572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40</a:t>
            </a:r>
            <a:endParaRPr lang="ru-RU" sz="2800" dirty="0"/>
          </a:p>
        </p:txBody>
      </p:sp>
      <p:sp>
        <p:nvSpPr>
          <p:cNvPr id="10" name="Овал 9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100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5" name="Скругленный прямоугольник 14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11560" y="1772816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На сторонах угла          и на его биссектрисе отложены равные отрезки             и      . Величина угла           равна 160. Определите величину угла </a:t>
            </a:r>
            <a:endParaRPr lang="ru-RU" sz="2400" dirty="0"/>
          </a:p>
        </p:txBody>
      </p:sp>
      <p:pic>
        <p:nvPicPr>
          <p:cNvPr id="14" name="Рисунок 13" descr="https://oge.sdamgia.ru/formula/bc/bcf30d7f4abd7593b752cacd38ff491cp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1916832"/>
            <a:ext cx="57606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https://oge.sdamgia.ru/formula/7c/7c9675373640522701793389758cde71p.pn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87824" y="2204864"/>
            <a:ext cx="86409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https://oge.sdamgia.ru/formula/e1/e182ebbc166d73366e7986813a7fc5f1p.pn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67944" y="2204864"/>
            <a:ext cx="411857" cy="35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https://oge.sdamgia.ru/formula/16/16d744be809791d5841d27a0cbc71eb3p.pn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60232" y="2204864"/>
            <a:ext cx="685031" cy="292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https://oge.sdamgia.ru/formula/bc/bcf30d7f4abd7593b752cacd38ff491cp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2564904"/>
            <a:ext cx="57606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642143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Геометрия</a:t>
            </a:r>
          </a:p>
        </p:txBody>
      </p:sp>
      <p:pic>
        <p:nvPicPr>
          <p:cNvPr id="12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Точка </a:t>
            </a:r>
            <a:r>
              <a:rPr lang="ru-RU" sz="2800" i="1" dirty="0" smtClean="0"/>
              <a:t>H</a:t>
            </a:r>
            <a:r>
              <a:rPr lang="ru-RU" sz="2800" dirty="0" smtClean="0"/>
              <a:t> является основанием высоты </a:t>
            </a:r>
            <a:r>
              <a:rPr lang="ru-RU" sz="2800" i="1" dirty="0" smtClean="0"/>
              <a:t>BH</a:t>
            </a:r>
            <a:r>
              <a:rPr lang="ru-RU" sz="2800" dirty="0" smtClean="0"/>
              <a:t>, проведённой из вершины прямого угла </a:t>
            </a:r>
            <a:r>
              <a:rPr lang="ru-RU" sz="2800" i="1" dirty="0" smtClean="0"/>
              <a:t>B</a:t>
            </a:r>
            <a:r>
              <a:rPr lang="ru-RU" sz="2800" dirty="0" smtClean="0"/>
              <a:t> прямоугольного треугольника </a:t>
            </a:r>
            <a:r>
              <a:rPr lang="ru-RU" sz="2800" i="1" dirty="0" smtClean="0"/>
              <a:t>ABC</a:t>
            </a:r>
            <a:r>
              <a:rPr lang="ru-RU" sz="2800" dirty="0" smtClean="0"/>
              <a:t>. Окружность с диаметром </a:t>
            </a:r>
            <a:r>
              <a:rPr lang="ru-RU" sz="2800" i="1" dirty="0" smtClean="0"/>
              <a:t>BH</a:t>
            </a:r>
            <a:r>
              <a:rPr lang="ru-RU" sz="2800" dirty="0" smtClean="0"/>
              <a:t> пересекает стороны </a:t>
            </a:r>
            <a:r>
              <a:rPr lang="ru-RU" sz="2800" i="1" dirty="0" smtClean="0"/>
              <a:t>AB</a:t>
            </a:r>
            <a:r>
              <a:rPr lang="ru-RU" sz="2800" dirty="0" smtClean="0"/>
              <a:t> и </a:t>
            </a:r>
            <a:r>
              <a:rPr lang="ru-RU" sz="2800" i="1" dirty="0" smtClean="0"/>
              <a:t>CB</a:t>
            </a:r>
            <a:r>
              <a:rPr lang="ru-RU" sz="2800" dirty="0" smtClean="0"/>
              <a:t> в точках </a:t>
            </a:r>
            <a:r>
              <a:rPr lang="ru-RU" sz="2800" i="1" dirty="0" smtClean="0"/>
              <a:t>P</a:t>
            </a:r>
            <a:r>
              <a:rPr lang="ru-RU" sz="2800" dirty="0" smtClean="0"/>
              <a:t> и </a:t>
            </a:r>
            <a:r>
              <a:rPr lang="ru-RU" sz="2800" i="1" dirty="0" smtClean="0"/>
              <a:t>K</a:t>
            </a:r>
            <a:r>
              <a:rPr lang="ru-RU" sz="2800" dirty="0" smtClean="0"/>
              <a:t> соответственно. Найдите </a:t>
            </a:r>
            <a:r>
              <a:rPr lang="ru-RU" sz="2800" i="1" dirty="0" smtClean="0"/>
              <a:t>PK</a:t>
            </a:r>
            <a:r>
              <a:rPr lang="ru-RU" sz="2800" dirty="0" smtClean="0"/>
              <a:t>, если </a:t>
            </a:r>
            <a:r>
              <a:rPr lang="ru-RU" sz="2800" i="1" dirty="0" smtClean="0"/>
              <a:t>BH</a:t>
            </a:r>
            <a:r>
              <a:rPr lang="ru-RU" sz="2800" dirty="0" smtClean="0"/>
              <a:t> = 16.</a:t>
            </a:r>
            <a:endParaRPr lang="ru-RU" sz="2800" dirty="0"/>
          </a:p>
        </p:txBody>
      </p:sp>
      <p:sp>
        <p:nvSpPr>
          <p:cNvPr id="11" name="Овал 10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200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4" name="Скругленный прямоугольник 13">
            <a:hlinkClick r:id="rId4" action="ppaction://hlinksldjump"/>
          </p:cNvPr>
          <p:cNvSpPr/>
          <p:nvPr/>
        </p:nvSpPr>
        <p:spPr>
          <a:xfrm>
            <a:off x="2627784" y="5589240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Геометрия</a:t>
            </a:r>
          </a:p>
        </p:txBody>
      </p:sp>
      <p:pic>
        <p:nvPicPr>
          <p:cNvPr id="12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Точка </a:t>
            </a:r>
            <a:r>
              <a:rPr lang="ru-RU" i="1" dirty="0" smtClean="0"/>
              <a:t>H</a:t>
            </a:r>
            <a:r>
              <a:rPr lang="ru-RU" dirty="0" smtClean="0"/>
              <a:t> является основанием высоты </a:t>
            </a:r>
            <a:r>
              <a:rPr lang="ru-RU" i="1" dirty="0" smtClean="0"/>
              <a:t>BH</a:t>
            </a:r>
            <a:r>
              <a:rPr lang="ru-RU" dirty="0" smtClean="0"/>
              <a:t>, проведённой из вершины прямого угла </a:t>
            </a:r>
            <a:r>
              <a:rPr lang="ru-RU" i="1" dirty="0" smtClean="0"/>
              <a:t>B</a:t>
            </a:r>
            <a:r>
              <a:rPr lang="ru-RU" dirty="0" smtClean="0"/>
              <a:t> прямоугольного треугольника </a:t>
            </a:r>
            <a:r>
              <a:rPr lang="ru-RU" i="1" dirty="0" smtClean="0"/>
              <a:t>ABC</a:t>
            </a:r>
            <a:r>
              <a:rPr lang="ru-RU" dirty="0" smtClean="0"/>
              <a:t>. Окружность с диаметром </a:t>
            </a:r>
            <a:r>
              <a:rPr lang="ru-RU" i="1" dirty="0" smtClean="0"/>
              <a:t>BH</a:t>
            </a:r>
            <a:r>
              <a:rPr lang="ru-RU" dirty="0" smtClean="0"/>
              <a:t> пересекает стороны </a:t>
            </a:r>
            <a:r>
              <a:rPr lang="ru-RU" i="1" dirty="0" smtClean="0"/>
              <a:t>AB</a:t>
            </a:r>
            <a:r>
              <a:rPr lang="ru-RU" dirty="0" smtClean="0"/>
              <a:t> и </a:t>
            </a:r>
            <a:r>
              <a:rPr lang="ru-RU" i="1" dirty="0" smtClean="0"/>
              <a:t>CB</a:t>
            </a:r>
            <a:r>
              <a:rPr lang="ru-RU" dirty="0" smtClean="0"/>
              <a:t> в точках </a:t>
            </a:r>
            <a:r>
              <a:rPr lang="ru-RU" i="1" dirty="0" smtClean="0"/>
              <a:t>P</a:t>
            </a:r>
            <a:r>
              <a:rPr lang="ru-RU" dirty="0" smtClean="0"/>
              <a:t> и </a:t>
            </a:r>
            <a:r>
              <a:rPr lang="ru-RU" i="1" dirty="0" smtClean="0"/>
              <a:t>K</a:t>
            </a:r>
            <a:r>
              <a:rPr lang="ru-RU" dirty="0" smtClean="0"/>
              <a:t> соответственно. Найдите </a:t>
            </a:r>
            <a:r>
              <a:rPr lang="ru-RU" i="1" dirty="0" smtClean="0"/>
              <a:t>PK</a:t>
            </a:r>
            <a:r>
              <a:rPr lang="ru-RU" dirty="0" smtClean="0"/>
              <a:t>, если </a:t>
            </a:r>
            <a:r>
              <a:rPr lang="ru-RU" i="1" dirty="0" smtClean="0"/>
              <a:t>BH</a:t>
            </a:r>
            <a:r>
              <a:rPr lang="ru-RU" dirty="0" smtClean="0"/>
              <a:t> = 16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699792" y="6093296"/>
            <a:ext cx="3528392" cy="4572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16</a:t>
            </a:r>
            <a:endParaRPr lang="ru-RU" sz="2800" dirty="0"/>
          </a:p>
        </p:txBody>
      </p:sp>
      <p:sp>
        <p:nvSpPr>
          <p:cNvPr id="11" name="Овал 10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200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5" name="Скругленный прямоугольник 14">
            <a:hlinkClick r:id="rId4" action="ppaction://hlinksldjump"/>
          </p:cNvPr>
          <p:cNvSpPr/>
          <p:nvPr/>
        </p:nvSpPr>
        <p:spPr>
          <a:xfrm>
            <a:off x="2699792" y="5517232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3729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Критерии выставления баллов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правильный ответ команда получает столько баллов, сколько стоит вопрос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дан неправильный ответ то команда теряет столько баллов, сколько стоит вопрос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команда пропускает ход, то Баллы, которые были набраны ранее не меняются.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Победителем является та команда. которая наберет  наибольшее число баллов</a:t>
            </a:r>
          </a:p>
        </p:txBody>
      </p:sp>
    </p:spTree>
    <p:extLst>
      <p:ext uri="{BB962C8B-B14F-4D97-AF65-F5344CB8AC3E}">
        <p14:creationId xmlns:p14="http://schemas.microsoft.com/office/powerpoint/2010/main" xmlns="" val="1377920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Геометрия</a:t>
            </a:r>
          </a:p>
        </p:txBody>
      </p:sp>
      <p:pic>
        <p:nvPicPr>
          <p:cNvPr id="11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Отрезки </a:t>
            </a:r>
            <a:r>
              <a:rPr lang="ru-RU" i="1" dirty="0" smtClean="0"/>
              <a:t>АВ</a:t>
            </a:r>
            <a:r>
              <a:rPr lang="ru-RU" dirty="0" smtClean="0"/>
              <a:t> и </a:t>
            </a:r>
            <a:r>
              <a:rPr lang="ru-RU" i="1" dirty="0" smtClean="0"/>
              <a:t>CD</a:t>
            </a:r>
            <a:r>
              <a:rPr lang="ru-RU" dirty="0" smtClean="0"/>
              <a:t> являются хордами окружности. Найдите длину хорды </a:t>
            </a:r>
            <a:r>
              <a:rPr lang="ru-RU" i="1" dirty="0" smtClean="0"/>
              <a:t>CD</a:t>
            </a:r>
            <a:r>
              <a:rPr lang="ru-RU" dirty="0" smtClean="0"/>
              <a:t>, если </a:t>
            </a:r>
            <a:r>
              <a:rPr lang="ru-RU" i="1" dirty="0" smtClean="0"/>
              <a:t>АВ</a:t>
            </a:r>
            <a:r>
              <a:rPr lang="ru-RU" dirty="0" smtClean="0"/>
              <a:t> = 24, а расстояние от центра окружности до хорд </a:t>
            </a:r>
            <a:r>
              <a:rPr lang="ru-RU" i="1" dirty="0" smtClean="0"/>
              <a:t>АВ</a:t>
            </a:r>
            <a:r>
              <a:rPr lang="ru-RU" dirty="0" smtClean="0"/>
              <a:t> и </a:t>
            </a:r>
            <a:r>
              <a:rPr lang="ru-RU" i="1" dirty="0" smtClean="0"/>
              <a:t>CD</a:t>
            </a:r>
            <a:r>
              <a:rPr lang="ru-RU" dirty="0" smtClean="0"/>
              <a:t> равны соответственно 16 и 12.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300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4" name="Скругленный прямоугольник 13">
            <a:hlinkClick r:id="rId4" action="ppaction://hlinksldjump"/>
          </p:cNvPr>
          <p:cNvSpPr/>
          <p:nvPr/>
        </p:nvSpPr>
        <p:spPr>
          <a:xfrm>
            <a:off x="2699792" y="5517232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Геометрия</a:t>
            </a:r>
          </a:p>
        </p:txBody>
      </p:sp>
      <p:pic>
        <p:nvPicPr>
          <p:cNvPr id="11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Отрезки </a:t>
            </a:r>
            <a:r>
              <a:rPr lang="ru-RU" i="1" dirty="0" smtClean="0"/>
              <a:t>АВ</a:t>
            </a:r>
            <a:r>
              <a:rPr lang="ru-RU" dirty="0" smtClean="0"/>
              <a:t> и </a:t>
            </a:r>
            <a:r>
              <a:rPr lang="ru-RU" i="1" dirty="0" smtClean="0"/>
              <a:t>CD</a:t>
            </a:r>
            <a:r>
              <a:rPr lang="ru-RU" dirty="0" smtClean="0"/>
              <a:t> являются хордами окружности. Найдите длину хорды </a:t>
            </a:r>
            <a:r>
              <a:rPr lang="ru-RU" i="1" dirty="0" smtClean="0"/>
              <a:t>CD</a:t>
            </a:r>
            <a:r>
              <a:rPr lang="ru-RU" dirty="0" smtClean="0"/>
              <a:t>, если </a:t>
            </a:r>
            <a:r>
              <a:rPr lang="ru-RU" i="1" dirty="0" smtClean="0"/>
              <a:t>АВ</a:t>
            </a:r>
            <a:r>
              <a:rPr lang="ru-RU" dirty="0" smtClean="0"/>
              <a:t> = 24, а расстояние от центра окружности до хорд </a:t>
            </a:r>
            <a:r>
              <a:rPr lang="ru-RU" i="1" dirty="0" smtClean="0"/>
              <a:t>АВ</a:t>
            </a:r>
            <a:r>
              <a:rPr lang="ru-RU" dirty="0" smtClean="0"/>
              <a:t> и </a:t>
            </a:r>
            <a:r>
              <a:rPr lang="ru-RU" i="1" dirty="0" smtClean="0"/>
              <a:t>CD</a:t>
            </a:r>
            <a:r>
              <a:rPr lang="ru-RU" dirty="0" smtClean="0"/>
              <a:t> равны соответственно 16 и 12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14228" y="5852120"/>
            <a:ext cx="3528392" cy="4572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32</a:t>
            </a:r>
            <a:endParaRPr lang="ru-RU" sz="2800" dirty="0"/>
          </a:p>
        </p:txBody>
      </p:sp>
      <p:sp>
        <p:nvSpPr>
          <p:cNvPr id="10" name="Овал 9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300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5" name="Скругленный прямоугольник 14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533339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Величина центрального угла </a:t>
            </a:r>
            <a:r>
              <a:rPr lang="ru-RU" i="1" dirty="0" smtClean="0"/>
              <a:t>AOD</a:t>
            </a:r>
            <a:r>
              <a:rPr lang="ru-RU" dirty="0" smtClean="0"/>
              <a:t> равна 110°. Найдите величину вписанного угла </a:t>
            </a:r>
            <a:r>
              <a:rPr lang="ru-RU" i="1" dirty="0" smtClean="0"/>
              <a:t>ACB</a:t>
            </a:r>
            <a:r>
              <a:rPr lang="ru-RU" dirty="0" smtClean="0"/>
              <a:t>. Ответ дайте в градусах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Геометрия</a:t>
            </a:r>
          </a:p>
        </p:txBody>
      </p:sp>
      <p:sp>
        <p:nvSpPr>
          <p:cNvPr id="16" name="Овал 15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400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7" name="Скругленный прямоугольник 16">
            <a:hlinkClick r:id="rId4" action="ppaction://hlinksldjump"/>
          </p:cNvPr>
          <p:cNvSpPr/>
          <p:nvPr/>
        </p:nvSpPr>
        <p:spPr>
          <a:xfrm>
            <a:off x="2699792" y="5589240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Геометрия</a:t>
            </a:r>
          </a:p>
        </p:txBody>
      </p:sp>
      <p:pic>
        <p:nvPicPr>
          <p:cNvPr id="11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86978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Величина центрального угла </a:t>
            </a:r>
            <a:r>
              <a:rPr lang="ru-RU" i="1" dirty="0" smtClean="0"/>
              <a:t>AOD</a:t>
            </a:r>
            <a:r>
              <a:rPr lang="ru-RU" dirty="0" smtClean="0"/>
              <a:t> равна 110°. Найдите величину вписанного угла </a:t>
            </a:r>
            <a:r>
              <a:rPr lang="ru-RU" i="1" dirty="0" smtClean="0"/>
              <a:t>ACB</a:t>
            </a:r>
            <a:r>
              <a:rPr lang="ru-RU" dirty="0" smtClean="0"/>
              <a:t>. Ответ дайте в градусах.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14228" y="5852120"/>
            <a:ext cx="3528392" cy="4572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35</a:t>
            </a:r>
            <a:endParaRPr lang="ru-RU" sz="2800" dirty="0"/>
          </a:p>
        </p:txBody>
      </p:sp>
      <p:sp>
        <p:nvSpPr>
          <p:cNvPr id="18" name="Овал 17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400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9" name="Скругленный прямоугольник 18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685836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Геометрия</a:t>
            </a:r>
          </a:p>
        </p:txBody>
      </p:sp>
      <p:pic>
        <p:nvPicPr>
          <p:cNvPr id="11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700808"/>
            <a:ext cx="8291264" cy="352839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600" dirty="0" smtClean="0"/>
              <a:t>Основание </a:t>
            </a:r>
            <a:r>
              <a:rPr lang="ru-RU" sz="3600" i="1" dirty="0" smtClean="0"/>
              <a:t>AC</a:t>
            </a:r>
            <a:r>
              <a:rPr lang="ru-RU" sz="3600" dirty="0" smtClean="0"/>
              <a:t> равнобедренного треугольника </a:t>
            </a:r>
            <a:r>
              <a:rPr lang="ru-RU" sz="3600" i="1" dirty="0" smtClean="0"/>
              <a:t>ABC</a:t>
            </a:r>
            <a:r>
              <a:rPr lang="ru-RU" sz="3600" dirty="0" smtClean="0"/>
              <a:t> равно 12. Окружность радиуса 8 с центром вне этого треугольника касается продолжений боковых сторон треугольника и касается основания </a:t>
            </a:r>
            <a:r>
              <a:rPr lang="ru-RU" sz="3600" i="1" dirty="0" smtClean="0"/>
              <a:t>AC</a:t>
            </a:r>
            <a:r>
              <a:rPr lang="ru-RU" sz="3600" dirty="0" smtClean="0"/>
              <a:t> . Найдите радиус окружности, вписанной в треугольник </a:t>
            </a:r>
            <a:r>
              <a:rPr lang="ru-RU" sz="3600" i="1" dirty="0" smtClean="0"/>
              <a:t>ABC</a:t>
            </a:r>
            <a:r>
              <a:rPr lang="ru-RU" sz="3600" dirty="0" smtClean="0"/>
              <a:t>. </a:t>
            </a:r>
            <a:endParaRPr lang="ru-RU" sz="3600" dirty="0"/>
          </a:p>
        </p:txBody>
      </p:sp>
      <p:sp>
        <p:nvSpPr>
          <p:cNvPr id="10" name="Овал 9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500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4" name="Скругленный прямоугольник 13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Геометрия</a:t>
            </a:r>
          </a:p>
        </p:txBody>
      </p:sp>
      <p:pic>
        <p:nvPicPr>
          <p:cNvPr id="11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Основание </a:t>
            </a:r>
            <a:r>
              <a:rPr lang="ru-RU" i="1" dirty="0" smtClean="0"/>
              <a:t>AC</a:t>
            </a:r>
            <a:r>
              <a:rPr lang="ru-RU" dirty="0" smtClean="0"/>
              <a:t> равнобедренного треугольника </a:t>
            </a:r>
            <a:r>
              <a:rPr lang="ru-RU" i="1" dirty="0" smtClean="0"/>
              <a:t>ABC</a:t>
            </a:r>
            <a:r>
              <a:rPr lang="ru-RU" dirty="0" smtClean="0"/>
              <a:t> равно 12. Окружность радиуса 8 с цен­тром вне этого треугольника касается продолжений боковых сторон треугольника и касается основания </a:t>
            </a:r>
            <a:r>
              <a:rPr lang="ru-RU" i="1" dirty="0" smtClean="0"/>
              <a:t>AC</a:t>
            </a:r>
            <a:r>
              <a:rPr lang="ru-RU" dirty="0" smtClean="0"/>
              <a:t> . Найдите радиус окружности, вписанной в треугольник </a:t>
            </a:r>
            <a:r>
              <a:rPr lang="ru-RU" i="1" dirty="0" smtClean="0"/>
              <a:t>ABC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14228" y="5852120"/>
            <a:ext cx="3528392" cy="4572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4,5</a:t>
            </a:r>
            <a:endParaRPr lang="ru-RU" sz="2800" dirty="0"/>
          </a:p>
        </p:txBody>
      </p:sp>
      <p:sp>
        <p:nvSpPr>
          <p:cNvPr id="10" name="Овал 9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500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5" name="Скругленный прямоугольник 14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570920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0-конечная звезда 7"/>
          <p:cNvSpPr/>
          <p:nvPr/>
        </p:nvSpPr>
        <p:spPr>
          <a:xfrm>
            <a:off x="7452320" y="80808"/>
            <a:ext cx="1620000" cy="1620000"/>
          </a:xfrm>
          <a:prstGeom prst="star10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Реальная математика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596336" y="260648"/>
            <a:ext cx="1260000" cy="1260000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00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Расстояние между городами А и В равно 490 км. Из города А в город В со скоростью 55 км/ч вы­ехал первый автомобиль, а через час после этого навстречу ему из города В выехал со скоростью 90 км/ч второй автомобиль. На каком расстоянии от города А автомобили встретятся? </a:t>
            </a:r>
            <a:endParaRPr lang="ru-RU" dirty="0"/>
          </a:p>
        </p:txBody>
      </p:sp>
      <p:sp>
        <p:nvSpPr>
          <p:cNvPr id="13" name="Скругленный прямоугольник 12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pic>
        <p:nvPicPr>
          <p:cNvPr id="14" name="Рисунок 13" descr="download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4725144"/>
            <a:ext cx="1512167" cy="19442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0-конечная звезда 7"/>
          <p:cNvSpPr/>
          <p:nvPr/>
        </p:nvSpPr>
        <p:spPr>
          <a:xfrm>
            <a:off x="7452320" y="80808"/>
            <a:ext cx="1620000" cy="1620000"/>
          </a:xfrm>
          <a:prstGeom prst="star10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Реальная математика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632320" y="260648"/>
            <a:ext cx="1260000" cy="1260000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00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772816"/>
            <a:ext cx="7920880" cy="31683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Расстояние между городами А и В равно 490 км. Из города А в город В со скоростью 55 км/ч вы­ехал первый автомобиль, а через час после этого навстречу ему из города В выехал со скоростью 90 км/ч второй автомобиль. На каком расстоянии от города А автомобили встретятся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14228" y="5852120"/>
            <a:ext cx="3528392" cy="4572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220</a:t>
            </a:r>
            <a:endParaRPr lang="ru-RU" sz="2800" dirty="0"/>
          </a:p>
        </p:txBody>
      </p:sp>
      <p:sp>
        <p:nvSpPr>
          <p:cNvPr id="15" name="Скругленный прямоугольник 14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pic>
        <p:nvPicPr>
          <p:cNvPr id="12" name="Рисунок 11" descr="Рисунок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528" y="5301208"/>
            <a:ext cx="1456944" cy="1304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69881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0-конечная звезда 6"/>
          <p:cNvSpPr/>
          <p:nvPr/>
        </p:nvSpPr>
        <p:spPr>
          <a:xfrm>
            <a:off x="7380312" y="0"/>
            <a:ext cx="1692008" cy="1700808"/>
          </a:xfrm>
          <a:prstGeom prst="star10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Реальная математика</a:t>
            </a:r>
          </a:p>
        </p:txBody>
      </p:sp>
      <p:sp>
        <p:nvSpPr>
          <p:cNvPr id="9" name="Овал 8"/>
          <p:cNvSpPr/>
          <p:nvPr/>
        </p:nvSpPr>
        <p:spPr>
          <a:xfrm>
            <a:off x="7524328" y="188640"/>
            <a:ext cx="1367992" cy="1332008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00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Объект 1"/>
          <p:cNvSpPr>
            <a:spLocks noGrp="1"/>
          </p:cNvSpPr>
          <p:nvPr>
            <p:ph idx="1"/>
          </p:nvPr>
        </p:nvSpPr>
        <p:spPr>
          <a:xfrm>
            <a:off x="395536" y="1484785"/>
            <a:ext cx="8518448" cy="338437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dirty="0" smtClean="0"/>
              <a:t>Первая труба пропускает на 2 литра воды в минуту меньше, чем вторая. Сколько литров воды в минуту пропускает вторая труба, если резервуар объёмом 130 лит­ров она заполняет на 4 минуты быстрее, чем первая труба заполняет резервуар объёмом 136 литров? </a:t>
            </a:r>
          </a:p>
          <a:p>
            <a:endParaRPr lang="ru-RU" dirty="0"/>
          </a:p>
        </p:txBody>
      </p:sp>
      <p:sp>
        <p:nvSpPr>
          <p:cNvPr id="13" name="Скругленный прямоугольник 12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pic>
        <p:nvPicPr>
          <p:cNvPr id="15" name="Рисунок 14" descr="Рисунок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4725144"/>
            <a:ext cx="1526650" cy="19604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Реальная математика</a:t>
            </a:r>
          </a:p>
        </p:txBody>
      </p:sp>
      <p:pic>
        <p:nvPicPr>
          <p:cNvPr id="10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783357"/>
            <a:ext cx="8230416" cy="30137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Первая труба пропускает на 2 литра воды в минуту меньше, чем вторая. Сколько литров воды в минуту пропускает вторая труба, если резервуар объёмом 130 лит­ров она заполняет на 4 минуты быстрее, чем первая труба заполняет резервуар объёмом 136 литров? </a:t>
            </a:r>
          </a:p>
          <a:p>
            <a:pPr>
              <a:buNone/>
            </a:pPr>
            <a:endParaRPr lang="ru-RU" sz="2800" dirty="0" smtClean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514228" y="6068144"/>
            <a:ext cx="3528392" cy="4572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10</a:t>
            </a:r>
            <a:endParaRPr lang="ru-RU" sz="2800" dirty="0"/>
          </a:p>
        </p:txBody>
      </p:sp>
      <p:sp>
        <p:nvSpPr>
          <p:cNvPr id="13" name="10-конечная звезда 12"/>
          <p:cNvSpPr/>
          <p:nvPr/>
        </p:nvSpPr>
        <p:spPr>
          <a:xfrm>
            <a:off x="7380312" y="0"/>
            <a:ext cx="1763688" cy="1700808"/>
          </a:xfrm>
          <a:prstGeom prst="star10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7524328" y="188640"/>
            <a:ext cx="1367992" cy="1332008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00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Скругленный прямоугольник 14">
            <a:hlinkClick r:id="rId4" action="ppaction://hlinksldjump"/>
          </p:cNvPr>
          <p:cNvSpPr/>
          <p:nvPr/>
        </p:nvSpPr>
        <p:spPr>
          <a:xfrm>
            <a:off x="2555776" y="5517232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544" y="5085184"/>
            <a:ext cx="1456944" cy="1304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6411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Скругленный прямоугольник 103"/>
          <p:cNvSpPr/>
          <p:nvPr/>
        </p:nvSpPr>
        <p:spPr>
          <a:xfrm>
            <a:off x="251520" y="4187988"/>
            <a:ext cx="8712968" cy="100811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  <a:softEdge rad="635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5" name="Скругленный прямоугольник 104"/>
          <p:cNvSpPr/>
          <p:nvPr/>
        </p:nvSpPr>
        <p:spPr>
          <a:xfrm>
            <a:off x="251520" y="5500681"/>
            <a:ext cx="8712968" cy="100811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  <a:softEdge rad="635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3" name="Скругленный прямоугольник 102"/>
          <p:cNvSpPr/>
          <p:nvPr/>
        </p:nvSpPr>
        <p:spPr>
          <a:xfrm>
            <a:off x="251520" y="2891844"/>
            <a:ext cx="8712968" cy="100811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  <a:softEdge rad="635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251520" y="1612250"/>
            <a:ext cx="8712968" cy="100811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  <a:softEdge rad="635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1" name="Скругленный прямоугольник 100"/>
          <p:cNvSpPr/>
          <p:nvPr/>
        </p:nvSpPr>
        <p:spPr>
          <a:xfrm>
            <a:off x="251520" y="388114"/>
            <a:ext cx="8712968" cy="100811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  <a:softEdge rad="635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332656"/>
            <a:ext cx="2448272" cy="115212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Числа  и вычисления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Овал 8">
            <a:hlinkClick r:id="rId2" action="ppaction://hlinksldjump"/>
          </p:cNvPr>
          <p:cNvSpPr/>
          <p:nvPr/>
        </p:nvSpPr>
        <p:spPr>
          <a:xfrm>
            <a:off x="2771800" y="388114"/>
            <a:ext cx="1152128" cy="1008112"/>
          </a:xfrm>
          <a:prstGeom prst="ellipse">
            <a:avLst/>
          </a:prstGeom>
          <a:solidFill>
            <a:srgbClr val="97F3E4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779912" y="388114"/>
            <a:ext cx="1368152" cy="1008112"/>
          </a:xfrm>
          <a:prstGeom prst="ellipse">
            <a:avLst/>
          </a:prstGeom>
          <a:solidFill>
            <a:srgbClr val="97F3E4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5220072" y="388114"/>
            <a:ext cx="1152128" cy="1008112"/>
          </a:xfrm>
          <a:prstGeom prst="ellipse">
            <a:avLst/>
          </a:prstGeom>
          <a:solidFill>
            <a:srgbClr val="97F3E4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6444208" y="388114"/>
            <a:ext cx="1152128" cy="1008112"/>
          </a:xfrm>
          <a:prstGeom prst="ellipse">
            <a:avLst/>
          </a:prstGeom>
          <a:solidFill>
            <a:srgbClr val="97F3E4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668344" y="388114"/>
            <a:ext cx="1152128" cy="1008112"/>
          </a:xfrm>
          <a:prstGeom prst="ellipse">
            <a:avLst/>
          </a:prstGeom>
          <a:solidFill>
            <a:srgbClr val="97F3E4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771800" y="1612250"/>
            <a:ext cx="1152128" cy="1008112"/>
          </a:xfrm>
          <a:prstGeom prst="ellipse">
            <a:avLst/>
          </a:prstGeom>
          <a:solidFill>
            <a:srgbClr val="97F3E4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4747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3995936" y="1612250"/>
            <a:ext cx="1152128" cy="1096670"/>
          </a:xfrm>
          <a:prstGeom prst="ellipse">
            <a:avLst/>
          </a:prstGeom>
          <a:solidFill>
            <a:srgbClr val="97F3E4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5220072" y="1612250"/>
            <a:ext cx="1152128" cy="1008112"/>
          </a:xfrm>
          <a:prstGeom prst="ellipse">
            <a:avLst/>
          </a:prstGeom>
          <a:solidFill>
            <a:srgbClr val="97F3E4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6444208" y="1612250"/>
            <a:ext cx="1152128" cy="1008112"/>
          </a:xfrm>
          <a:prstGeom prst="ellipse">
            <a:avLst/>
          </a:prstGeom>
          <a:solidFill>
            <a:srgbClr val="97F3E4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7668344" y="1612250"/>
            <a:ext cx="1152128" cy="1008112"/>
          </a:xfrm>
          <a:prstGeom prst="ellipse">
            <a:avLst/>
          </a:prstGeom>
          <a:solidFill>
            <a:srgbClr val="97F3E4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4747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2771800" y="2908394"/>
            <a:ext cx="1152128" cy="1008112"/>
          </a:xfrm>
          <a:prstGeom prst="ellipse">
            <a:avLst/>
          </a:prstGeom>
          <a:solidFill>
            <a:srgbClr val="97F3E4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3995936" y="2908394"/>
            <a:ext cx="1152128" cy="1008112"/>
          </a:xfrm>
          <a:prstGeom prst="ellipse">
            <a:avLst/>
          </a:prstGeom>
          <a:solidFill>
            <a:srgbClr val="97F3E4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5220072" y="2908394"/>
            <a:ext cx="1152128" cy="1008112"/>
          </a:xfrm>
          <a:prstGeom prst="ellipse">
            <a:avLst/>
          </a:prstGeom>
          <a:solidFill>
            <a:srgbClr val="97F3E4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444208" y="2908394"/>
            <a:ext cx="1152128" cy="1008112"/>
          </a:xfrm>
          <a:prstGeom prst="ellipse">
            <a:avLst/>
          </a:prstGeom>
          <a:solidFill>
            <a:srgbClr val="97F3E4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7668344" y="2908394"/>
            <a:ext cx="1152128" cy="1008112"/>
          </a:xfrm>
          <a:prstGeom prst="ellipse">
            <a:avLst/>
          </a:prstGeom>
          <a:solidFill>
            <a:srgbClr val="97F3E4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2771800" y="4204538"/>
            <a:ext cx="1152128" cy="1008112"/>
          </a:xfrm>
          <a:prstGeom prst="ellipse">
            <a:avLst/>
          </a:prstGeom>
          <a:solidFill>
            <a:srgbClr val="97F3E4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3995936" y="4204538"/>
            <a:ext cx="1152128" cy="1008112"/>
          </a:xfrm>
          <a:prstGeom prst="ellipse">
            <a:avLst/>
          </a:prstGeom>
          <a:solidFill>
            <a:srgbClr val="97F3E4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5220072" y="4204538"/>
            <a:ext cx="1152128" cy="1008112"/>
          </a:xfrm>
          <a:prstGeom prst="ellipse">
            <a:avLst/>
          </a:prstGeom>
          <a:solidFill>
            <a:srgbClr val="97F3E4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6444208" y="4204538"/>
            <a:ext cx="1152128" cy="1008112"/>
          </a:xfrm>
          <a:prstGeom prst="ellipse">
            <a:avLst/>
          </a:prstGeom>
          <a:solidFill>
            <a:srgbClr val="97F3E4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7668344" y="4204538"/>
            <a:ext cx="1152128" cy="1008112"/>
          </a:xfrm>
          <a:prstGeom prst="ellipse">
            <a:avLst/>
          </a:prstGeom>
          <a:solidFill>
            <a:srgbClr val="97F3E4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2771800" y="5517231"/>
            <a:ext cx="1152128" cy="1008112"/>
          </a:xfrm>
          <a:prstGeom prst="ellipse">
            <a:avLst/>
          </a:prstGeom>
          <a:solidFill>
            <a:srgbClr val="97F3E4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3995936" y="5517231"/>
            <a:ext cx="1152128" cy="1008112"/>
          </a:xfrm>
          <a:prstGeom prst="ellipse">
            <a:avLst/>
          </a:prstGeom>
          <a:solidFill>
            <a:srgbClr val="97F3E4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5148064" y="5517232"/>
            <a:ext cx="1152128" cy="1008112"/>
          </a:xfrm>
          <a:prstGeom prst="ellipse">
            <a:avLst/>
          </a:prstGeom>
          <a:solidFill>
            <a:srgbClr val="97F3E4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6444208" y="5517231"/>
            <a:ext cx="1152128" cy="1008112"/>
          </a:xfrm>
          <a:prstGeom prst="ellipse">
            <a:avLst/>
          </a:prstGeom>
          <a:solidFill>
            <a:srgbClr val="97F3E4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7668344" y="5517231"/>
            <a:ext cx="1152128" cy="1008112"/>
          </a:xfrm>
          <a:prstGeom prst="ellipse">
            <a:avLst/>
          </a:prstGeom>
          <a:solidFill>
            <a:srgbClr val="97F3E4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TextBox 46"/>
          <p:cNvSpPr txBox="1"/>
          <p:nvPr/>
        </p:nvSpPr>
        <p:spPr>
          <a:xfrm>
            <a:off x="2771800" y="460122"/>
            <a:ext cx="1152128" cy="707886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100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771800" y="1684258"/>
            <a:ext cx="1152128" cy="707886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13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100</a:t>
            </a:r>
            <a:endParaRPr lang="ru-RU" sz="4000" b="1" dirty="0">
              <a:ln w="31550" cmpd="sng">
                <a:gradFill>
                  <a:gsLst>
                    <a:gs pos="13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771800" y="2980402"/>
            <a:ext cx="1152128" cy="707886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100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771800" y="4276546"/>
            <a:ext cx="1152128" cy="707886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100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771800" y="5589239"/>
            <a:ext cx="1152128" cy="707886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100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995936" y="460122"/>
            <a:ext cx="1152128" cy="707886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</a:rPr>
              <a:t>200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995936" y="1684258"/>
            <a:ext cx="1152128" cy="707886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200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995936" y="2980402"/>
            <a:ext cx="1152128" cy="707886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200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995936" y="4276546"/>
            <a:ext cx="1152128" cy="707886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200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995936" y="5589239"/>
            <a:ext cx="1152128" cy="707886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200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220072" y="460122"/>
            <a:ext cx="1152128" cy="707886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300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220072" y="1684258"/>
            <a:ext cx="1152128" cy="707886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300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220072" y="2980402"/>
            <a:ext cx="1152128" cy="707886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300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220072" y="4276546"/>
            <a:ext cx="1152128" cy="707886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300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220072" y="5589239"/>
            <a:ext cx="1152128" cy="707886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300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444208" y="460122"/>
            <a:ext cx="1152128" cy="707886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400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444208" y="1684258"/>
            <a:ext cx="1152128" cy="707886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400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444208" y="2980402"/>
            <a:ext cx="1152128" cy="707886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400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444208" y="4276546"/>
            <a:ext cx="1152128" cy="707886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400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444208" y="5589239"/>
            <a:ext cx="1152128" cy="707886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400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668344" y="460122"/>
            <a:ext cx="1152128" cy="707886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500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668344" y="1684258"/>
            <a:ext cx="1152128" cy="707886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500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668344" y="2980402"/>
            <a:ext cx="1152128" cy="707886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500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668344" y="4276546"/>
            <a:ext cx="1152128" cy="707886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500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668344" y="5589239"/>
            <a:ext cx="1152128" cy="707886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500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7" name="Скругленный прямоугольник 96"/>
          <p:cNvSpPr/>
          <p:nvPr/>
        </p:nvSpPr>
        <p:spPr>
          <a:xfrm>
            <a:off x="251520" y="1540242"/>
            <a:ext cx="2448272" cy="115212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Уравнение неравенства и их системы  </a:t>
            </a:r>
            <a:endParaRPr lang="ru-RU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8" name="Скругленный прямоугольник 97"/>
          <p:cNvSpPr/>
          <p:nvPr/>
        </p:nvSpPr>
        <p:spPr>
          <a:xfrm>
            <a:off x="251520" y="2819836"/>
            <a:ext cx="2448272" cy="115212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Прогрессия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9" name="Скругленный прямоугольник 98"/>
          <p:cNvSpPr/>
          <p:nvPr/>
        </p:nvSpPr>
        <p:spPr>
          <a:xfrm>
            <a:off x="251520" y="4115980"/>
            <a:ext cx="2448272" cy="115212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Геометрия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0" name="Скругленный прямоугольник 99"/>
          <p:cNvSpPr/>
          <p:nvPr/>
        </p:nvSpPr>
        <p:spPr>
          <a:xfrm>
            <a:off x="251520" y="5445223"/>
            <a:ext cx="2448272" cy="115212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Реальная математика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0-конечная звезда 7"/>
          <p:cNvSpPr/>
          <p:nvPr/>
        </p:nvSpPr>
        <p:spPr>
          <a:xfrm>
            <a:off x="7452320" y="80808"/>
            <a:ext cx="1620000" cy="1620000"/>
          </a:xfrm>
          <a:prstGeom prst="star10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Реальная математика</a:t>
            </a:r>
          </a:p>
        </p:txBody>
      </p:sp>
      <p:sp>
        <p:nvSpPr>
          <p:cNvPr id="10" name="Овал 9"/>
          <p:cNvSpPr/>
          <p:nvPr/>
        </p:nvSpPr>
        <p:spPr>
          <a:xfrm>
            <a:off x="7632320" y="260648"/>
            <a:ext cx="1260000" cy="1260000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00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64564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Из пункта </a:t>
            </a:r>
            <a:r>
              <a:rPr lang="ru-RU" i="1" dirty="0" smtClean="0"/>
              <a:t>А</a:t>
            </a:r>
            <a:r>
              <a:rPr lang="ru-RU" dirty="0" smtClean="0"/>
              <a:t> в пункт </a:t>
            </a:r>
            <a:r>
              <a:rPr lang="ru-RU" i="1" dirty="0" smtClean="0"/>
              <a:t>В</a:t>
            </a:r>
            <a:r>
              <a:rPr lang="ru-RU" dirty="0" smtClean="0"/>
              <a:t>, расстояние между которыми 27 км, вышел турист. Через полчаса навстречу ему из пункта В вышел пешеход и встретил туриста в 12 км от </a:t>
            </a:r>
            <a:r>
              <a:rPr lang="ru-RU" i="1" dirty="0" smtClean="0"/>
              <a:t>А</a:t>
            </a:r>
            <a:r>
              <a:rPr lang="ru-RU" dirty="0" smtClean="0"/>
              <a:t>. Найдите скорость туриста, если известно, что она была на 2 км/ч меньше скорости пешехода.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13" name="Скругленный прямоугольник 12">
            <a:hlinkClick r:id="rId4" action="ppaction://hlinksldjump"/>
          </p:cNvPr>
          <p:cNvSpPr/>
          <p:nvPr/>
        </p:nvSpPr>
        <p:spPr>
          <a:xfrm>
            <a:off x="2555776" y="5517232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pic>
        <p:nvPicPr>
          <p:cNvPr id="15" name="Рисунок 14" descr="Рисунок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4653136"/>
            <a:ext cx="1526650" cy="19604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0-конечная звезда 7"/>
          <p:cNvSpPr/>
          <p:nvPr/>
        </p:nvSpPr>
        <p:spPr>
          <a:xfrm>
            <a:off x="7452320" y="80808"/>
            <a:ext cx="1620000" cy="1620000"/>
          </a:xfrm>
          <a:prstGeom prst="star10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Реальная математика</a:t>
            </a:r>
          </a:p>
        </p:txBody>
      </p:sp>
      <p:sp>
        <p:nvSpPr>
          <p:cNvPr id="10" name="Овал 9"/>
          <p:cNvSpPr/>
          <p:nvPr/>
        </p:nvSpPr>
        <p:spPr>
          <a:xfrm>
            <a:off x="7632320" y="260648"/>
            <a:ext cx="1260000" cy="1260000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00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Из пункта </a:t>
            </a:r>
            <a:r>
              <a:rPr lang="ru-RU" i="1" dirty="0" smtClean="0"/>
              <a:t>А</a:t>
            </a:r>
            <a:r>
              <a:rPr lang="ru-RU" dirty="0" smtClean="0"/>
              <a:t> в пункт </a:t>
            </a:r>
            <a:r>
              <a:rPr lang="ru-RU" i="1" dirty="0" smtClean="0"/>
              <a:t>В</a:t>
            </a:r>
            <a:r>
              <a:rPr lang="ru-RU" dirty="0" smtClean="0"/>
              <a:t>, расстояние между которыми 27 км, вышел турист. Через полчаса навстречу ему из пункта В вышел пешеход и встретил туриста в 12 км от </a:t>
            </a:r>
            <a:r>
              <a:rPr lang="ru-RU" i="1" dirty="0" smtClean="0"/>
              <a:t>А</a:t>
            </a:r>
            <a:r>
              <a:rPr lang="ru-RU" dirty="0" smtClean="0"/>
              <a:t>. Найдите скорость туриста, если известно, что она была на 2 км/ч меньше скорости пешехода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14228" y="5852120"/>
            <a:ext cx="3528392" cy="4572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4</a:t>
            </a:r>
            <a:endParaRPr lang="ru-RU" sz="2800" dirty="0"/>
          </a:p>
        </p:txBody>
      </p:sp>
      <p:sp>
        <p:nvSpPr>
          <p:cNvPr id="14" name="Скругленный прямоугольник 13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pic>
        <p:nvPicPr>
          <p:cNvPr id="12" name="Рисунок 11" descr="Рисунок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5157192"/>
            <a:ext cx="1456944" cy="1304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43785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0-конечная звезда 6"/>
          <p:cNvSpPr/>
          <p:nvPr/>
        </p:nvSpPr>
        <p:spPr>
          <a:xfrm>
            <a:off x="7380312" y="0"/>
            <a:ext cx="1763688" cy="1628800"/>
          </a:xfrm>
          <a:prstGeom prst="star10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Реальная математика</a:t>
            </a:r>
          </a:p>
        </p:txBody>
      </p:sp>
      <p:sp>
        <p:nvSpPr>
          <p:cNvPr id="9" name="Овал 8"/>
          <p:cNvSpPr/>
          <p:nvPr/>
        </p:nvSpPr>
        <p:spPr>
          <a:xfrm>
            <a:off x="7524328" y="188640"/>
            <a:ext cx="1367992" cy="1260000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00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Расстояние между города­ми А и В равно 750 км. Из города А в город В со скоростью 50 км/ч выехал первый автомобиль, а через три часа после этого навстречу ему из города В выехал со скоростью 70 км/ч второй автомобиль. На каком расстоянии от города А автомоби­ли встретятся?</a:t>
            </a:r>
          </a:p>
        </p:txBody>
      </p:sp>
      <p:sp>
        <p:nvSpPr>
          <p:cNvPr id="12" name="Скругленный прямоугольник 11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pic>
        <p:nvPicPr>
          <p:cNvPr id="13" name="Рисунок 12" descr="Рисунок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528" y="4653136"/>
            <a:ext cx="1526650" cy="19604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0-конечная звезда 6"/>
          <p:cNvSpPr/>
          <p:nvPr/>
        </p:nvSpPr>
        <p:spPr>
          <a:xfrm>
            <a:off x="7380312" y="80808"/>
            <a:ext cx="1692008" cy="1692008"/>
          </a:xfrm>
          <a:prstGeom prst="star10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Реальная математика</a:t>
            </a:r>
          </a:p>
        </p:txBody>
      </p:sp>
      <p:pic>
        <p:nvPicPr>
          <p:cNvPr id="10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Расстояние между города­ми А и В равно 750 км. Из города А в город В со скоростью 50 км/ч выехал первый автомобиль, а через три часа после этого навстречу ему из города В выехал со скоростью 70 км/ч второй автомобиль. На каком расстоянии от города А автомоби­ли встретятся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514228" y="5852120"/>
            <a:ext cx="3528392" cy="4572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400</a:t>
            </a:r>
            <a:endParaRPr lang="ru-RU" sz="2800" dirty="0"/>
          </a:p>
        </p:txBody>
      </p:sp>
      <p:sp>
        <p:nvSpPr>
          <p:cNvPr id="14" name="Овал 13"/>
          <p:cNvSpPr/>
          <p:nvPr/>
        </p:nvSpPr>
        <p:spPr>
          <a:xfrm>
            <a:off x="7524328" y="260648"/>
            <a:ext cx="1367992" cy="1260000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00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Скругленный прямоугольник 14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544" y="5085184"/>
            <a:ext cx="1456944" cy="1304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12365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0-конечная звезда 9"/>
          <p:cNvSpPr/>
          <p:nvPr/>
        </p:nvSpPr>
        <p:spPr>
          <a:xfrm>
            <a:off x="7452320" y="80808"/>
            <a:ext cx="1620000" cy="1620000"/>
          </a:xfrm>
          <a:prstGeom prst="star10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Реальная математика</a:t>
            </a:r>
          </a:p>
        </p:txBody>
      </p:sp>
      <p:sp>
        <p:nvSpPr>
          <p:cNvPr id="12" name="Овал 11"/>
          <p:cNvSpPr/>
          <p:nvPr/>
        </p:nvSpPr>
        <p:spPr>
          <a:xfrm>
            <a:off x="7596336" y="260648"/>
            <a:ext cx="1295984" cy="1260000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500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3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Зная длину своего шага, человек может приближённо подсчитать пройденное им расстояние </a:t>
            </a:r>
            <a:r>
              <a:rPr lang="ru-RU" dirty="0" err="1" smtClean="0"/>
              <a:t>s</a:t>
            </a:r>
            <a:r>
              <a:rPr lang="ru-RU" dirty="0" smtClean="0"/>
              <a:t> по формуле </a:t>
            </a:r>
            <a:r>
              <a:rPr lang="ru-RU" i="1" dirty="0" err="1" smtClean="0"/>
              <a:t>s</a:t>
            </a:r>
            <a:r>
              <a:rPr lang="ru-RU" dirty="0" smtClean="0"/>
              <a:t> = </a:t>
            </a:r>
            <a:r>
              <a:rPr lang="ru-RU" i="1" dirty="0" err="1" smtClean="0"/>
              <a:t>nl</a:t>
            </a:r>
            <a:r>
              <a:rPr lang="ru-RU" dirty="0" smtClean="0"/>
              <a:t>, где </a:t>
            </a:r>
            <a:r>
              <a:rPr lang="ru-RU" i="1" dirty="0" err="1" smtClean="0"/>
              <a:t>n</a:t>
            </a:r>
            <a:r>
              <a:rPr lang="ru-RU" dirty="0" smtClean="0"/>
              <a:t> — число шагов, </a:t>
            </a:r>
            <a:r>
              <a:rPr lang="ru-RU" i="1" dirty="0" err="1" smtClean="0"/>
              <a:t>l</a:t>
            </a:r>
            <a:r>
              <a:rPr lang="ru-RU" dirty="0" smtClean="0"/>
              <a:t> — длина шага. Какое расстояние прошёл человек, если </a:t>
            </a:r>
            <a:r>
              <a:rPr lang="ru-RU" i="1" dirty="0" err="1" smtClean="0"/>
              <a:t>l</a:t>
            </a:r>
            <a:r>
              <a:rPr lang="ru-RU" dirty="0" smtClean="0"/>
              <a:t> = 50 см, </a:t>
            </a:r>
            <a:r>
              <a:rPr lang="ru-RU" i="1" dirty="0" err="1" smtClean="0"/>
              <a:t>n</a:t>
            </a:r>
            <a:r>
              <a:rPr lang="ru-RU" dirty="0" smtClean="0"/>
              <a:t> = 1100? Ответ выразите в километрах.  </a:t>
            </a:r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9" name="Скругленный прямоугольник 8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pic>
        <p:nvPicPr>
          <p:cNvPr id="14" name="Рисунок 13" descr="Рисунок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9552" y="4509120"/>
            <a:ext cx="1526650" cy="19604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0-конечная звезда 9"/>
          <p:cNvSpPr/>
          <p:nvPr/>
        </p:nvSpPr>
        <p:spPr>
          <a:xfrm>
            <a:off x="7452320" y="80808"/>
            <a:ext cx="1620000" cy="1620000"/>
          </a:xfrm>
          <a:prstGeom prst="star10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Реальная математика</a:t>
            </a:r>
          </a:p>
        </p:txBody>
      </p:sp>
      <p:sp>
        <p:nvSpPr>
          <p:cNvPr id="12" name="Овал 11"/>
          <p:cNvSpPr/>
          <p:nvPr/>
        </p:nvSpPr>
        <p:spPr>
          <a:xfrm>
            <a:off x="7596336" y="260648"/>
            <a:ext cx="1295984" cy="1260000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500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3" name="Picture 2" descr="http://rmfa.yolasite.com/resources/Images/Company/back_button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14228" y="5852120"/>
            <a:ext cx="3528392" cy="4572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0,55</a:t>
            </a:r>
            <a:endParaRPr lang="ru-RU" sz="2800" dirty="0"/>
          </a:p>
        </p:txBody>
      </p:sp>
      <p:sp>
        <p:nvSpPr>
          <p:cNvPr id="15" name="Скругленный прямоугольник 14">
            <a:hlinkClick r:id="rId4" action="ppaction://hlinksldjump"/>
          </p:cNvPr>
          <p:cNvSpPr/>
          <p:nvPr/>
        </p:nvSpPr>
        <p:spPr>
          <a:xfrm>
            <a:off x="2483768" y="5301208"/>
            <a:ext cx="3528392" cy="457200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5373216"/>
            <a:ext cx="1456944" cy="1304544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1115616" y="2132856"/>
            <a:ext cx="667848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/>
              <a:t>Зная длину своего шага, человек может приближённо подсчитать пройденное им расстояние </a:t>
            </a:r>
            <a:r>
              <a:rPr lang="ru-RU" sz="2600" dirty="0" err="1" smtClean="0"/>
              <a:t>s</a:t>
            </a:r>
            <a:r>
              <a:rPr lang="ru-RU" sz="2600" dirty="0" smtClean="0"/>
              <a:t> по формуле </a:t>
            </a:r>
            <a:r>
              <a:rPr lang="ru-RU" sz="2600" i="1" dirty="0" err="1" smtClean="0"/>
              <a:t>s</a:t>
            </a:r>
            <a:r>
              <a:rPr lang="ru-RU" sz="2600" dirty="0" smtClean="0"/>
              <a:t> = </a:t>
            </a:r>
            <a:r>
              <a:rPr lang="ru-RU" sz="2600" i="1" dirty="0" err="1" smtClean="0"/>
              <a:t>nl</a:t>
            </a:r>
            <a:r>
              <a:rPr lang="ru-RU" sz="2600" dirty="0" smtClean="0"/>
              <a:t>, где </a:t>
            </a:r>
            <a:r>
              <a:rPr lang="ru-RU" sz="2600" i="1" dirty="0" err="1" smtClean="0"/>
              <a:t>n</a:t>
            </a:r>
            <a:r>
              <a:rPr lang="ru-RU" sz="2600" dirty="0" smtClean="0"/>
              <a:t> — число шагов, </a:t>
            </a:r>
            <a:r>
              <a:rPr lang="ru-RU" sz="2600" i="1" dirty="0" err="1" smtClean="0"/>
              <a:t>l</a:t>
            </a:r>
            <a:r>
              <a:rPr lang="ru-RU" sz="2600" dirty="0" smtClean="0"/>
              <a:t> — длина шага. Какое расстояние прошёл человек, если </a:t>
            </a:r>
            <a:r>
              <a:rPr lang="ru-RU" sz="2600" i="1" dirty="0" err="1" smtClean="0"/>
              <a:t>l</a:t>
            </a:r>
            <a:r>
              <a:rPr lang="ru-RU" sz="2600" dirty="0" smtClean="0"/>
              <a:t> = 50 см, </a:t>
            </a:r>
            <a:r>
              <a:rPr lang="ru-RU" sz="2600" i="1" dirty="0" err="1" smtClean="0"/>
              <a:t>n</a:t>
            </a:r>
            <a:r>
              <a:rPr lang="ru-RU" sz="2600" dirty="0" smtClean="0"/>
              <a:t> = 1100? Ответ выразите в километрах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xmlns="" val="2398304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источников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hlinkClick r:id="rId2"/>
              </a:rPr>
              <a:t>https://vpr.sdamgia.ru/</a:t>
            </a:r>
            <a:r>
              <a:rPr lang="ru-RU" dirty="0" smtClean="0"/>
              <a:t> сайт «Решу ОГЭ»</a:t>
            </a:r>
          </a:p>
          <a:p>
            <a:pPr>
              <a:buNone/>
            </a:pPr>
            <a:r>
              <a:rPr lang="en-US" dirty="0" smtClean="0">
                <a:hlinkClick r:id="rId3"/>
              </a:rPr>
              <a:t>https://fipi.ru/oge/otkrytyy-bank-zadaniy-oge</a:t>
            </a:r>
            <a:r>
              <a:rPr lang="ru-RU" dirty="0" smtClean="0"/>
              <a:t> сайт «</a:t>
            </a:r>
            <a:r>
              <a:rPr lang="ru-RU" dirty="0" err="1" smtClean="0"/>
              <a:t>Фипи</a:t>
            </a:r>
            <a:r>
              <a:rPr lang="ru-RU" dirty="0" smtClean="0"/>
              <a:t>»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0-конечная звезда 6"/>
          <p:cNvSpPr/>
          <p:nvPr/>
        </p:nvSpPr>
        <p:spPr>
          <a:xfrm>
            <a:off x="7452320" y="80808"/>
            <a:ext cx="1620000" cy="1620000"/>
          </a:xfrm>
          <a:prstGeom prst="star10">
            <a:avLst>
              <a:gd name="adj" fmla="val 0"/>
              <a:gd name="hf" fmla="val 105146"/>
            </a:avLst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Действия с обыкновенными дробями</a:t>
            </a:r>
            <a:endParaRPr lang="ru-RU" sz="2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10" name="Схема 9"/>
          <p:cNvGraphicFramePr/>
          <p:nvPr/>
        </p:nvGraphicFramePr>
        <p:xfrm>
          <a:off x="7812360" y="980728"/>
          <a:ext cx="1080120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http://rmfa.yolasite.com/resources/Images/Company/back_button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кругленный прямоугольник 12">
            <a:hlinkClick r:id="rId9" action="ppaction://hlinksldjump"/>
          </p:cNvPr>
          <p:cNvSpPr/>
          <p:nvPr/>
        </p:nvSpPr>
        <p:spPr>
          <a:xfrm>
            <a:off x="2514228" y="5322912"/>
            <a:ext cx="3528392" cy="457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sp>
        <p:nvSpPr>
          <p:cNvPr id="16" name="Овал 15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100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8" name="Содержимое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           Вычислите:</a:t>
            </a:r>
            <a:endParaRPr lang="ru-RU" dirty="0"/>
          </a:p>
        </p:txBody>
      </p:sp>
      <p:pic>
        <p:nvPicPr>
          <p:cNvPr id="19" name="Рисунок 18" descr="https://oge.sdamgia.ru/formula/78/784e058c7a1308f2ed52de4e8e600cacp.png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59832" y="3140968"/>
            <a:ext cx="252028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Схема 13"/>
          <p:cNvGraphicFramePr/>
          <p:nvPr/>
        </p:nvGraphicFramePr>
        <p:xfrm>
          <a:off x="7632320" y="620688"/>
          <a:ext cx="1260000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http://rmfa.yolasite.com/resources/Images/Company/back_button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Скругленный прямоугольник 8"/>
          <p:cNvSpPr/>
          <p:nvPr/>
        </p:nvSpPr>
        <p:spPr>
          <a:xfrm>
            <a:off x="2514228" y="5322912"/>
            <a:ext cx="3528392" cy="457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14228" y="5852120"/>
            <a:ext cx="3528392" cy="4572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 -0,3</a:t>
            </a:r>
            <a:endParaRPr lang="ru-RU" sz="28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Действия с обыкновенными дробями</a:t>
            </a:r>
            <a:endParaRPr lang="ru-RU" sz="2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100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18" name="Содержимое 17" descr="https://oge.sdamgia.ru/formula/78/784e058c7a1308f2ed52de4e8e600cacp.png"/>
          <p:cNvPicPr>
            <a:picLocks noGrp="1"/>
          </p:cNvPicPr>
          <p:nvPr>
            <p:ph idx="1"/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699792" y="2996952"/>
            <a:ext cx="309634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2627784" y="2132856"/>
            <a:ext cx="2881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Вычислите: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56889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Схема 12"/>
          <p:cNvGraphicFramePr/>
          <p:nvPr/>
        </p:nvGraphicFramePr>
        <p:xfrm>
          <a:off x="7632320" y="476672"/>
          <a:ext cx="1260000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Picture 2" descr="http://rmfa.yolasite.com/resources/Images/Company/back_button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234208"/>
            <a:ext cx="8219256" cy="4623792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Найдите </a:t>
            </a:r>
            <a:r>
              <a:rPr lang="ru-RU" b="1" dirty="0"/>
              <a:t>значение </a:t>
            </a:r>
            <a:r>
              <a:rPr lang="ru-RU" b="1" dirty="0" smtClean="0"/>
              <a:t>выражения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 algn="ctr">
              <a:buNone/>
            </a:pPr>
            <a:endParaRPr lang="ru-RU" b="1" dirty="0"/>
          </a:p>
          <a:p>
            <a:endParaRPr lang="ru-RU" dirty="0"/>
          </a:p>
        </p:txBody>
      </p:sp>
      <p:sp>
        <p:nvSpPr>
          <p:cNvPr id="12" name="Скругленный прямоугольник 11">
            <a:hlinkClick r:id="rId9" action="ppaction://hlinksldjump"/>
          </p:cNvPr>
          <p:cNvSpPr/>
          <p:nvPr/>
        </p:nvSpPr>
        <p:spPr>
          <a:xfrm>
            <a:off x="2514228" y="5322912"/>
            <a:ext cx="3528392" cy="457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sp>
        <p:nvSpPr>
          <p:cNvPr id="10" name="Овал 9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200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Вычисление</a:t>
            </a:r>
            <a:endParaRPr lang="ru-RU" sz="2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9" name="Рисунок 8" descr="https://oge.sdamgia.ru/formula/48/482583b5d08c361db46b8c66ebb909cap.png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23728" y="3356991"/>
            <a:ext cx="4032448" cy="122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Схема 13"/>
          <p:cNvGraphicFramePr/>
          <p:nvPr/>
        </p:nvGraphicFramePr>
        <p:xfrm>
          <a:off x="7632320" y="2708920"/>
          <a:ext cx="1260000" cy="144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Picture 2" descr="http://rmfa.yolasite.com/resources/Images/Company/back_button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1856" y="55172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/>
              <a:t>Найдите значение выражения</a:t>
            </a:r>
          </a:p>
          <a:p>
            <a:pPr marL="0" indent="0">
              <a:buNone/>
            </a:pPr>
            <a:endParaRPr lang="ru-RU" b="1" dirty="0"/>
          </a:p>
          <a:p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514228" y="5322912"/>
            <a:ext cx="3528392" cy="457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Ответ</a:t>
            </a:r>
            <a:endParaRPr lang="ru-RU" sz="28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14228" y="5852120"/>
            <a:ext cx="3528392" cy="45720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220</a:t>
            </a:r>
            <a:endParaRPr lang="ru-RU" sz="28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458600"/>
            <a:ext cx="7128792" cy="864096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Вычисление</a:t>
            </a:r>
            <a:endParaRPr lang="ru-RU" sz="2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7524328" y="476672"/>
            <a:ext cx="1296144" cy="9144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i="1" dirty="0" smtClean="0">
                <a:ln>
                  <a:solidFill>
                    <a:schemeClr val="bg1"/>
                  </a:solidFill>
                </a:ln>
              </a:rPr>
              <a:t>200</a:t>
            </a:r>
            <a:endParaRPr lang="ru-RU" sz="3500" i="1" dirty="0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17" name="Рисунок 16" descr="https://oge.sdamgia.ru/formula/48/482583b5d08c361db46b8c66ebb909cap.pn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23728" y="3356991"/>
            <a:ext cx="4032448" cy="122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85980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1701</TotalTime>
  <Words>1194</Words>
  <Application>Microsoft Office PowerPoint</Application>
  <PresentationFormat>Экран (4:3)</PresentationFormat>
  <Paragraphs>350</Paragraphs>
  <Slides>56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56</vt:i4>
      </vt:variant>
    </vt:vector>
  </HeadingPairs>
  <TitlesOfParts>
    <vt:vector size="58" baseType="lpstr">
      <vt:lpstr>Поток</vt:lpstr>
      <vt:lpstr>Формула</vt:lpstr>
      <vt:lpstr>Слайд 1</vt:lpstr>
      <vt:lpstr>Цель и задачи</vt:lpstr>
      <vt:lpstr>Правила игры</vt:lpstr>
      <vt:lpstr>Критерии выставления баллов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Список источников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«Своя игра» для  выпускников 11-ых классов</dc:title>
  <dc:creator>user</dc:creator>
  <cp:lastModifiedBy>кузьмина</cp:lastModifiedBy>
  <cp:revision>180</cp:revision>
  <dcterms:created xsi:type="dcterms:W3CDTF">2015-01-20T11:34:04Z</dcterms:created>
  <dcterms:modified xsi:type="dcterms:W3CDTF">2023-11-26T04:34:35Z</dcterms:modified>
</cp:coreProperties>
</file>