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61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60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Georgia" panose="02040502050405020303" pitchFamily="18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109" d="100"/>
          <a:sy n="109" d="100"/>
        </p:scale>
        <p:origin x="16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2F337-CA6F-4264-9878-8D55812222E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26C1F-0F00-41B4-BDD4-A519829F69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82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26C1F-0F00-41B4-BDD4-A519829F696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50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26C1F-0F00-41B4-BDD4-A519829F696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3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ettersponsoringsystem.webstarts.com/uploads/white-frame2.png" TargetMode="External"/><Relationship Id="rId2" Type="http://schemas.openxmlformats.org/officeDocument/2006/relationships/hyperlink" Target="https://docs.edu.gov.ru/document/84ca152ac7c91d812856252ad41fd9f7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2267744" y="2276872"/>
            <a:ext cx="6624736" cy="3877399"/>
            <a:chOff x="1115616" y="2955212"/>
            <a:chExt cx="7165477" cy="451235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955212"/>
              <a:ext cx="7165477" cy="1181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8A0000"/>
                  </a:solidFill>
                  <a:latin typeface="Comic Sans MS" panose="030F0702030302020204" pitchFamily="66" charset="0"/>
                  <a:cs typeface="Arial" charset="0"/>
                </a:rPr>
                <a:t>  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8A0000"/>
                </a:solidFill>
                <a:latin typeface="Comic Sans MS" panose="030F0702030302020204" pitchFamily="66" charset="0"/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115616" y="7145207"/>
              <a:ext cx="7165477" cy="322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dirty="0" smtClean="0">
                  <a:solidFill>
                    <a:srgbClr val="8A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 </a:t>
              </a:r>
              <a:endParaRPr lang="ru-RU" sz="12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411760" y="1556791"/>
            <a:ext cx="5760640" cy="3281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Наставничество как способ развития педагогических компетенции учителей истории</a:t>
            </a:r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11760" y="286876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A0000"/>
                </a:solidFill>
                <a:latin typeface="Comic Sans MS" panose="030F0702030302020204" pitchFamily="66" charset="0"/>
              </a:rPr>
              <a:t>      </a:t>
            </a:r>
            <a:endParaRPr lang="ru-RU" sz="2400" b="1" dirty="0" smtClean="0">
              <a:solidFill>
                <a:srgbClr val="8A0000"/>
              </a:solidFill>
              <a:latin typeface="Comic Sans MS" panose="030F0702030302020204" pitchFamily="66" charset="0"/>
            </a:endParaRPr>
          </a:p>
          <a:p>
            <a:r>
              <a:rPr lang="en-US" sz="1600" dirty="0">
                <a:solidFill>
                  <a:srgbClr val="8A0000"/>
                </a:solidFill>
                <a:hlinkClick r:id="rId2"/>
              </a:rPr>
              <a:t>https://docs.edu.gov.ru/document/84ca152ac7c91d812856252ad41fd9f7</a:t>
            </a:r>
            <a:r>
              <a:rPr lang="en-US" sz="1600" dirty="0" smtClean="0">
                <a:solidFill>
                  <a:srgbClr val="8A0000"/>
                </a:solidFill>
                <a:hlinkClick r:id="rId2"/>
              </a:rPr>
              <a:t>/</a:t>
            </a:r>
            <a:r>
              <a:rPr lang="ru-RU" sz="1600" dirty="0" smtClean="0">
                <a:solidFill>
                  <a:srgbClr val="8A0000"/>
                </a:solidFill>
              </a:rPr>
              <a:t> </a:t>
            </a:r>
            <a:endParaRPr lang="en-US" sz="1600" dirty="0">
              <a:solidFill>
                <a:srgbClr val="8A0000"/>
              </a:solidFill>
            </a:endParaRPr>
          </a:p>
          <a:p>
            <a:r>
              <a:rPr lang="en-US" sz="1600" dirty="0">
                <a:solidFill>
                  <a:srgbClr val="8A0000"/>
                </a:solidFill>
                <a:hlinkClick r:id="rId3"/>
              </a:rPr>
              <a:t>http://</a:t>
            </a:r>
            <a:r>
              <a:rPr lang="en-US" sz="1600" dirty="0" smtClean="0">
                <a:solidFill>
                  <a:srgbClr val="8A0000"/>
                </a:solidFill>
                <a:hlinkClick r:id="rId3"/>
              </a:rPr>
              <a:t>bettersponsoringsystem.webstarts.com/uploads/white-frame2.png</a:t>
            </a:r>
            <a:r>
              <a:rPr lang="ru-RU" sz="1600" dirty="0" smtClean="0">
                <a:solidFill>
                  <a:srgbClr val="8A0000"/>
                </a:solidFill>
              </a:rPr>
              <a:t> </a:t>
            </a:r>
            <a:r>
              <a:rPr lang="en-US" sz="1600" dirty="0" smtClean="0">
                <a:solidFill>
                  <a:srgbClr val="8A0000"/>
                </a:solidFill>
              </a:rPr>
              <a:t> </a:t>
            </a:r>
            <a:endParaRPr lang="en-US" sz="1600" dirty="0">
              <a:solidFill>
                <a:srgbClr val="8A0000"/>
              </a:solidFill>
            </a:endParaRPr>
          </a:p>
          <a:p>
            <a:r>
              <a:rPr lang="ru-RU" sz="1600" dirty="0" smtClean="0">
                <a:solidFill>
                  <a:srgbClr val="8A0000"/>
                </a:solidFill>
              </a:rPr>
              <a:t> </a:t>
            </a:r>
            <a:r>
              <a:rPr lang="en-US" sz="1600" dirty="0" smtClean="0">
                <a:solidFill>
                  <a:srgbClr val="8A0000"/>
                </a:solidFill>
              </a:rPr>
              <a:t> </a:t>
            </a:r>
            <a:endParaRPr lang="en-US" sz="1600" dirty="0">
              <a:solidFill>
                <a:srgbClr val="8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Происхождение и развитие наставничества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835696" y="1484784"/>
            <a:ext cx="3024336" cy="464137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Georgia" panose="02040502050405020303" pitchFamily="18" charset="0"/>
              </a:rPr>
              <a:t>Первым профессиональным наставником был древнегреческий герой Ментор, друг Одиссея, которому последний поручил воспитание своего сына </a:t>
            </a:r>
            <a:r>
              <a:rPr lang="ru-RU" sz="2400" dirty="0" err="1" smtClean="0">
                <a:latin typeface="Georgia" panose="02040502050405020303" pitchFamily="18" charset="0"/>
              </a:rPr>
              <a:t>Телемаха</a:t>
            </a:r>
            <a:r>
              <a:rPr lang="ru-RU" sz="2400" dirty="0" smtClean="0">
                <a:latin typeface="Georgia" panose="02040502050405020303" pitchFamily="18" charset="0"/>
              </a:rPr>
              <a:t>, во время своего путешествия в Трою.</a:t>
            </a:r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8024" y="3140968"/>
            <a:ext cx="4042710" cy="235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851104" cy="1084982"/>
          </a:xfrm>
        </p:spPr>
        <p:txBody>
          <a:bodyPr/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Происхождение и развитие наставничества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35696" y="1772816"/>
            <a:ext cx="3744415" cy="4065315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Сократ главной задачей наставника считал  пробуждение его духовных сил.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 поисках истины наставник и ученик должны быть в равном положении, и руководствоваться тезисом: «Я знаю только то, что ничего не знаю»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08104" y="2276872"/>
            <a:ext cx="3297634" cy="329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6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851104" cy="1084982"/>
          </a:xfrm>
        </p:spPr>
        <p:txBody>
          <a:bodyPr/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Происхождение и развитие наставничества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35696" y="1484784"/>
            <a:ext cx="3744415" cy="4353347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 СССР система наставничества родилась, как система подготовки кадров для решения задачи успешного выполнения пятилетних планов.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1576" y="1773238"/>
            <a:ext cx="3156372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24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851104" cy="1084982"/>
          </a:xfrm>
        </p:spPr>
        <p:txBody>
          <a:bodyPr/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Происхождение и развитие наставничества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484784"/>
            <a:ext cx="3601045" cy="4353347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Долгое время в школе наставничество имело одну конкретную цель - поддержка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молодых специалистов, а также вновь прибывших специалистов в конкретное  образовательное учреждение 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2725" y="1929702"/>
            <a:ext cx="3394075" cy="41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3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851104" cy="1084982"/>
          </a:xfrm>
        </p:spPr>
        <p:txBody>
          <a:bodyPr/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Происхождение и развитие наставничества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417638"/>
            <a:ext cx="4464496" cy="5251722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23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декабря 2013 года на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совместном заседании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Государственного совета РФ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и Комиссии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при Президенте РФ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по мониторингу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достижения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целевых показателей социально-экономического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развития В. В. Путин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подчеркнул, что необходимо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возрождать институт наставничества. С этого момента наставничество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становится одним из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приоритетов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федеральной образовательной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и кадровой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политики.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2160" y="2132856"/>
            <a:ext cx="2582326" cy="28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16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04664"/>
            <a:ext cx="710652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27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44624"/>
            <a:ext cx="7067128" cy="129614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Каждый педагог сегодня должен определить собственную роль в наставничестве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19672" y="1340768"/>
            <a:ext cx="7488832" cy="4785395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err="1" smtClean="0">
                <a:solidFill>
                  <a:srgbClr val="C00000"/>
                </a:solidFill>
              </a:rPr>
              <a:t>Коучинг</a:t>
            </a:r>
            <a:r>
              <a:rPr lang="ru-RU" sz="2000" b="1" dirty="0" smtClean="0"/>
              <a:t> </a:t>
            </a:r>
            <a:r>
              <a:rPr lang="ru-RU" sz="2000" b="1" dirty="0"/>
              <a:t>– это персональный и конфиденциальный процесс обучения. Обычно результатами </a:t>
            </a:r>
            <a:r>
              <a:rPr lang="ru-RU" sz="2000" b="1" dirty="0" err="1"/>
              <a:t>коучинга</a:t>
            </a:r>
            <a:r>
              <a:rPr lang="ru-RU" sz="2000" b="1" dirty="0"/>
              <a:t> являются успешная реализация поставленных задач, повышение эффективности деятельности, личностный рост отдельного </a:t>
            </a:r>
            <a:r>
              <a:rPr lang="ru-RU" sz="2000" b="1" dirty="0" smtClean="0"/>
              <a:t>человека.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</a:rPr>
              <a:t>Ментор</a:t>
            </a:r>
            <a:r>
              <a:rPr lang="ru-RU" sz="2000" b="1" dirty="0"/>
              <a:t> – это опытный советник или учитель. </a:t>
            </a:r>
            <a:r>
              <a:rPr lang="ru-RU" sz="2000" b="1" dirty="0" err="1"/>
              <a:t>Менторинг</a:t>
            </a:r>
            <a:r>
              <a:rPr lang="ru-RU" sz="2000" b="1" dirty="0"/>
              <a:t> – это технология обучения, при которой учащийся имеет возможность наблюдать за </a:t>
            </a:r>
            <a:r>
              <a:rPr lang="ru-RU" sz="2000" b="1" dirty="0" smtClean="0"/>
              <a:t>ментором/наставником </a:t>
            </a:r>
            <a:r>
              <a:rPr lang="ru-RU" sz="2000" b="1" dirty="0"/>
              <a:t>и учиться у </a:t>
            </a:r>
            <a:r>
              <a:rPr lang="ru-RU" sz="2000" b="1" dirty="0" smtClean="0"/>
              <a:t>него в </a:t>
            </a:r>
            <a:r>
              <a:rPr lang="ru-RU" sz="2000" b="1" dirty="0"/>
              <a:t>разных ситуациях (неотступный </a:t>
            </a:r>
            <a:r>
              <a:rPr lang="ru-RU" sz="2000" b="1" dirty="0" smtClean="0"/>
              <a:t>надзиратель)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rgbClr val="C00000"/>
                </a:solidFill>
              </a:rPr>
              <a:t>Тьютор</a:t>
            </a:r>
            <a:r>
              <a:rPr lang="ru-RU" sz="2000" b="1" dirty="0"/>
              <a:t> – (от лат. </a:t>
            </a:r>
            <a:r>
              <a:rPr lang="ru-RU" sz="2000" b="1" dirty="0" err="1"/>
              <a:t>tutorem</a:t>
            </a:r>
            <a:r>
              <a:rPr lang="ru-RU" sz="2000" b="1" dirty="0"/>
              <a:t> – наставник, опекун</a:t>
            </a:r>
            <a:r>
              <a:rPr lang="ru-RU" sz="2000" b="1" dirty="0" smtClean="0"/>
              <a:t>). Сопровождение конкретного подопечного.</a:t>
            </a:r>
          </a:p>
          <a:p>
            <a:pPr marL="0" indent="0">
              <a:buNone/>
            </a:pPr>
            <a:r>
              <a:rPr lang="ru-RU" sz="2000" b="1" dirty="0" err="1" smtClean="0">
                <a:solidFill>
                  <a:srgbClr val="C00000"/>
                </a:solidFill>
              </a:rPr>
              <a:t>Эдвайзер</a:t>
            </a:r>
            <a:r>
              <a:rPr lang="ru-RU" sz="2000" b="1" dirty="0" smtClean="0"/>
              <a:t> </a:t>
            </a:r>
            <a:r>
              <a:rPr lang="ru-RU" sz="2000" b="1" dirty="0"/>
              <a:t>– это педагог, выполняющий функции академического наставника обучающегося по </a:t>
            </a:r>
            <a:r>
              <a:rPr lang="ru-RU" sz="2000" b="1" dirty="0" smtClean="0"/>
              <a:t>соответствующему предмету, </a:t>
            </a:r>
            <a:r>
              <a:rPr lang="ru-RU" sz="2000" b="1" dirty="0"/>
              <a:t>оказывающий содействие в выборе траектории обучения и освоения образовательной программы в период обучения</a:t>
            </a:r>
            <a:r>
              <a:rPr lang="ru-RU" sz="2000" b="1" dirty="0" smtClean="0"/>
              <a:t>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rgbClr val="C00000"/>
                </a:solidFill>
              </a:rPr>
              <a:t>Фасилитатор</a:t>
            </a:r>
            <a:r>
              <a:rPr lang="ru-RU" sz="2000" b="1" dirty="0"/>
              <a:t> </a:t>
            </a:r>
            <a:r>
              <a:rPr lang="ru-RU" sz="2000" b="1" dirty="0" smtClean="0"/>
              <a:t>– </a:t>
            </a:r>
            <a:r>
              <a:rPr lang="ru-RU" sz="2000" b="1" dirty="0"/>
              <a:t>это человек, обеспечивающий успешную групповую коммуникацию.</a:t>
            </a:r>
          </a:p>
        </p:txBody>
      </p:sp>
    </p:spTree>
    <p:extLst>
      <p:ext uri="{BB962C8B-B14F-4D97-AF65-F5344CB8AC3E}">
        <p14:creationId xmlns:p14="http://schemas.microsoft.com/office/powerpoint/2010/main" val="4875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Основные модели наставничества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475656" y="1268760"/>
            <a:ext cx="5112568" cy="485740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/>
              <a:t>1. Традиционное наставничество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2. Партнерское (равный – равному)</a:t>
            </a:r>
          </a:p>
          <a:p>
            <a:pPr marL="0" indent="0">
              <a:buNone/>
            </a:pPr>
            <a:r>
              <a:rPr lang="ru-RU" b="1" dirty="0" smtClean="0"/>
              <a:t>3. </a:t>
            </a:r>
            <a:r>
              <a:rPr lang="ru-RU" b="1" dirty="0" err="1" smtClean="0"/>
              <a:t>Флеш</a:t>
            </a:r>
            <a:r>
              <a:rPr lang="ru-RU" b="1" dirty="0" smtClean="0"/>
              <a:t> – наставничество</a:t>
            </a:r>
          </a:p>
          <a:p>
            <a:pPr marL="0" indent="0">
              <a:buNone/>
            </a:pPr>
            <a:r>
              <a:rPr lang="ru-RU" b="1" dirty="0" smtClean="0"/>
              <a:t>4. Групповое наставничество</a:t>
            </a:r>
          </a:p>
          <a:p>
            <a:pPr marL="0" indent="0">
              <a:buNone/>
            </a:pPr>
            <a:r>
              <a:rPr lang="ru-RU" b="1" dirty="0" smtClean="0"/>
              <a:t>5. Скоростное наставничество</a:t>
            </a:r>
          </a:p>
          <a:p>
            <a:pPr marL="0" indent="0">
              <a:buNone/>
            </a:pPr>
            <a:r>
              <a:rPr lang="ru-RU" b="1" dirty="0" smtClean="0"/>
              <a:t>6. Реверсивное наставничество</a:t>
            </a:r>
          </a:p>
          <a:p>
            <a:pPr marL="0" indent="0">
              <a:buNone/>
            </a:pPr>
            <a:r>
              <a:rPr lang="ru-RU" b="1" dirty="0" smtClean="0"/>
              <a:t>7.Виртуальное наставничество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8144" y="1628800"/>
            <a:ext cx="2818656" cy="211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6304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8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355</Words>
  <Application>Microsoft Office PowerPoint</Application>
  <PresentationFormat>Экран (4:3)</PresentationFormat>
  <Paragraphs>41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Comic Sans MS</vt:lpstr>
      <vt:lpstr>Georgia</vt:lpstr>
      <vt:lpstr>Arial</vt:lpstr>
      <vt:lpstr>1_Тема Office</vt:lpstr>
      <vt:lpstr>Презентация PowerPoint</vt:lpstr>
      <vt:lpstr>Происхождение и развитие наставничества</vt:lpstr>
      <vt:lpstr>Происхождение и развитие наставничества</vt:lpstr>
      <vt:lpstr>Происхождение и развитие наставничества</vt:lpstr>
      <vt:lpstr>Происхождение и развитие наставничества</vt:lpstr>
      <vt:lpstr>Происхождение и развитие наставничества</vt:lpstr>
      <vt:lpstr>Презентация PowerPoint</vt:lpstr>
      <vt:lpstr>Каждый педагог сегодня должен определить собственную роль в наставничестве</vt:lpstr>
      <vt:lpstr>Основные модели наставничества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центр</cp:lastModifiedBy>
  <cp:revision>101</cp:revision>
  <dcterms:created xsi:type="dcterms:W3CDTF">2014-07-06T18:18:01Z</dcterms:created>
  <dcterms:modified xsi:type="dcterms:W3CDTF">2023-10-30T15:19:11Z</dcterms:modified>
</cp:coreProperties>
</file>