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86" r:id="rId5"/>
    <p:sldId id="285" r:id="rId6"/>
    <p:sldId id="288" r:id="rId7"/>
    <p:sldId id="287" r:id="rId8"/>
    <p:sldId id="256" r:id="rId9"/>
    <p:sldId id="289" r:id="rId10"/>
    <p:sldId id="259" r:id="rId11"/>
    <p:sldId id="292" r:id="rId12"/>
    <p:sldId id="263" r:id="rId13"/>
    <p:sldId id="269" r:id="rId14"/>
    <p:sldId id="262" r:id="rId15"/>
    <p:sldId id="264" r:id="rId16"/>
    <p:sldId id="293" r:id="rId17"/>
    <p:sldId id="280" r:id="rId18"/>
    <p:sldId id="265" r:id="rId19"/>
    <p:sldId id="279" r:id="rId20"/>
    <p:sldId id="266" r:id="rId21"/>
    <p:sldId id="270" r:id="rId22"/>
    <p:sldId id="267" r:id="rId23"/>
    <p:sldId id="268" r:id="rId24"/>
    <p:sldId id="295" r:id="rId25"/>
    <p:sldId id="275" r:id="rId26"/>
    <p:sldId id="271" r:id="rId27"/>
    <p:sldId id="281" r:id="rId28"/>
    <p:sldId id="278" r:id="rId29"/>
    <p:sldId id="260" r:id="rId30"/>
    <p:sldId id="282" r:id="rId31"/>
    <p:sldId id="261" r:id="rId32"/>
    <p:sldId id="296" r:id="rId33"/>
    <p:sldId id="283" r:id="rId34"/>
    <p:sldId id="274" r:id="rId35"/>
    <p:sldId id="297" r:id="rId36"/>
    <p:sldId id="273" r:id="rId37"/>
    <p:sldId id="272" r:id="rId38"/>
    <p:sldId id="276" r:id="rId39"/>
    <p:sldId id="277" r:id="rId40"/>
    <p:sldId id="29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35504-03A1-4ABD-A083-64B2F1F3387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FC36-BC41-4FA9-8C82-4D7ACB09A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11.radikal.ru/i183/0911/2d/f3079932b3e8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cii.ucoz.ru/photo/shkola/128" TargetMode="External"/><Relationship Id="rId2" Type="http://schemas.openxmlformats.org/officeDocument/2006/relationships/hyperlink" Target="https://yandex.ru/images?parent-reqid=1490597056223731-3796477777012270449401897-myt1-2099&amp;uinfo=sw-1280-sh-960-ww-1251-wh-811-pd-1-wp-4x3_1280x960-lt-5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-savchen.ucoz.ru/index/0-7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eg.ru/upimg/photo/93901.jpg"/>
          <p:cNvPicPr>
            <a:picLocks noChangeAspect="1" noChangeArrowheads="1"/>
          </p:cNvPicPr>
          <p:nvPr/>
        </p:nvPicPr>
        <p:blipFill>
          <a:blip r:embed="rId2" cstate="print"/>
          <a:srcRect l="-3375" t="-122133" r="-164229" b="-24427"/>
          <a:stretch>
            <a:fillRect/>
          </a:stretch>
        </p:blipFill>
        <p:spPr bwMode="auto">
          <a:xfrm>
            <a:off x="285719" y="214290"/>
            <a:ext cx="8643999" cy="6429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785786" y="571480"/>
            <a:ext cx="764386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</a:rPr>
              <a:t>МБОУ  «</a:t>
            </a:r>
            <a:r>
              <a:rPr lang="ru-RU" b="1" i="1" dirty="0" err="1" smtClean="0">
                <a:solidFill>
                  <a:srgbClr val="FF3300"/>
                </a:solidFill>
                <a:latin typeface="Times New Roman" pitchFamily="18" charset="0"/>
              </a:rPr>
              <a:t>Сычевская</a:t>
            </a:r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3300"/>
                </a:solidFill>
                <a:latin typeface="Times New Roman" pitchFamily="18" charset="0"/>
              </a:rPr>
              <a:t>сош</a:t>
            </a:r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</a:rPr>
              <a:t> имени К.Ф.Лебединской</a:t>
            </a:r>
            <a:r>
              <a:rPr lang="ru-RU" b="1" i="1" smtClean="0">
                <a:solidFill>
                  <a:srgbClr val="FF3300"/>
                </a:solidFill>
                <a:latin typeface="Times New Roman" pitchFamily="18" charset="0"/>
              </a:rPr>
              <a:t>» </a:t>
            </a:r>
          </a:p>
          <a:p>
            <a:pPr algn="ctr"/>
            <a:r>
              <a:rPr lang="ru-RU" b="1" i="1" smtClean="0">
                <a:solidFill>
                  <a:srgbClr val="FF3300"/>
                </a:solidFill>
                <a:latin typeface="Times New Roman" pitchFamily="18" charset="0"/>
              </a:rPr>
              <a:t>Смоленского </a:t>
            </a:r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</a:rPr>
              <a:t>района </a:t>
            </a:r>
            <a:r>
              <a:rPr lang="ru-RU" b="1" i="1" smtClean="0">
                <a:solidFill>
                  <a:srgbClr val="FF3300"/>
                </a:solidFill>
                <a:latin typeface="Times New Roman" pitchFamily="18" charset="0"/>
              </a:rPr>
              <a:t>Алтайского края</a:t>
            </a:r>
            <a:endParaRPr lang="ru-RU" b="1" i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3300"/>
                </a:solidFill>
                <a:latin typeface="Times New Roman" pitchFamily="18" charset="0"/>
              </a:rPr>
              <a:t>Презентация </a:t>
            </a:r>
            <a:r>
              <a:rPr lang="ru-RU" sz="3600" b="1" i="1" dirty="0" smtClean="0">
                <a:solidFill>
                  <a:srgbClr val="FF3300"/>
                </a:solidFill>
                <a:latin typeface="Times New Roman" pitchFamily="18" charset="0"/>
              </a:rPr>
              <a:t>проекта урока по теме «Деление и все, все действия </a:t>
            </a:r>
          </a:p>
          <a:p>
            <a:pPr algn="ctr"/>
            <a:r>
              <a:rPr lang="ru-RU" sz="3600" b="1" i="1" dirty="0" smtClean="0">
                <a:solidFill>
                  <a:srgbClr val="FF3300"/>
                </a:solidFill>
                <a:latin typeface="Times New Roman" pitchFamily="18" charset="0"/>
              </a:rPr>
              <a:t>над натуральными числами»</a:t>
            </a:r>
          </a:p>
          <a:p>
            <a:pPr algn="ctr"/>
            <a:r>
              <a:rPr lang="ru-RU" sz="3600" b="1" i="1" dirty="0" smtClean="0">
                <a:solidFill>
                  <a:srgbClr val="FF3300"/>
                </a:solidFill>
                <a:latin typeface="Times New Roman" pitchFamily="18" charset="0"/>
              </a:rPr>
              <a:t>5 класс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pPr algn="ctr"/>
            <a:endParaRPr lang="ru-RU" sz="3600" dirty="0" smtClean="0"/>
          </a:p>
          <a:p>
            <a:pPr algn="r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Учитель: Коротких Альбина Анатольевна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28 0.03402 L 0.59479 -0.4386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Теоретическая разминка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Назовите компоненты деления</a:t>
            </a:r>
          </a:p>
          <a:p>
            <a:pPr marL="514350" indent="-514350">
              <a:buAutoNum type="arabicPeriod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Что показывает частное?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Назовите свойства деления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4. Как найти неизвестный множитель?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5. Как найти делимое?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6. Как найти делитель?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7. Как найти уменьшаемое?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8. Назовите свойства умножения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9. Как найти слагаемое?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10. Как найти вычитаемое?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11. Как выполняется деление многозначных чисел?</a:t>
            </a:r>
          </a:p>
          <a:p>
            <a:pPr>
              <a:buNone/>
            </a:pPr>
            <a:endParaRPr lang="ru-RU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Кто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быстрее вычислит значение выражения:</a:t>
            </a:r>
          </a:p>
          <a:p>
            <a:pPr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596*(83756-83755)+27035:27035+(86*4-4*86):439-11*15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i-main-pic" descr="Картинка 11 из 240126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928670"/>
            <a:ext cx="1504950" cy="20955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329642" cy="611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157442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Этапы урока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учащихся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Универсальные учебные действия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71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Воспроизведение и коррекция опорных знаний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: выявление обучающимися знаний, развитие умения находить ответы на проблемные вопросы, подведение детей к самостоятельному выводу способа действия с информацией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Организует учащихся на исследование проблемной ситуации.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Учитель поддерживает ситуацию успеха.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Совместная работа с учителем.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Чтобы отправиться в путешествие, надо загрузить продукты на корабль.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Слайд 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Решение задачи  у доски.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Анализ задачи, что знаем, что умеем. Похвала учителя, сверстников.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На пути большой барьерный риф, чтобы его преодолеть, надо упростить и вычислить выражения.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Слайд 6,7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Сформулируйте правила, запишите на математическом языке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Проверка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Слайд 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Показали знания и умения? Прокомментируйте.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Вернуться к плану урока, что осталось, что нового узнали7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Дети учатся самостоятельно делать выводы. Мыслительные приёмы сравнения, сопоставления, анализа, синтеза.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Развитие аккуратности сотрудничества.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Качественная самооценка деятельности учащихся.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Дети решают в тетради и у доски.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Формулируют правила, записывают на математическом языке.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Высказывают свое мнение по поводу заданий.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Регулятивные: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вносить необходимые коррективы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основе его оценки и учёта характера сделанных ошибок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 УУД: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общеучебные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умение структурировать знания, умение осознанно и произвольно строить речевое высказывание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УУД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слушать и понимать речь других;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Личностные УУД: 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умение определять и высказывать самые простые, общие для всех людей правила.</a:t>
                      </a:r>
                      <a:endParaRPr lang="ru-RU" sz="1100" dirty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Предметные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использовать математический язык.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79"/>
            <a:ext cx="4186238" cy="542928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корабль нужно погрузить продукты. Известно, что в первом ящике 110 бананов, во втором ящике в 3 раза больше, а в третьем сидит обезьянка и ест бананы со скоростью 44 штуки в минуту. Сколько времени потребуется обезьянке, чтобы опустошить первые два ящика?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356"/>
            <a:ext cx="3494091" cy="510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bolshoj_barernyj_rif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882497" cy="59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Прямо по курсу Большой барьерный риф, чтобы преодолеть его, необходимо упростить и вычислить  выражения: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1.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371х+15х-17х=?                         65·12+65·88=?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 124а-89а+19а=?                          17·288-288·15=?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Сравните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выражения, что в них общего,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найдите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значения всех выражений,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сформулируйте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свойство деления,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запишите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его с помощью букв на математическом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языке.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48:24=(48:6):(24:6)                 48:24 =(48·10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):(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24·10)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5286380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Проверка: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48:24=(48:6):(24:6)       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А:В=(А:С):(В:С)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48:24=(48·10):(24·10)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: В=(А·С):(В·С)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22530" name="Picture 2" descr="C:\Documents and Settings\User\Рабочий стол\800pxCoral_reef_in_Ras_Muhammad_nature_park_Iolanda_reef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857232"/>
            <a:ext cx="3571901" cy="507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625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2786082"/>
                <a:gridCol w="2057400"/>
                <a:gridCol w="2057400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Этапы урока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учащихся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Универсальные учебные действия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71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4.Обобщение и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систематизация знаний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освоение способа действия с полученными знаниями в практической деятельности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Устанавливает осознанность восприятия. Первичное обобщение.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Акцентирует внимание на конечных результатах учебной деятельности обучающихся на уроке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Акула гонится за дельфином и оттого как быстро и правильно вы выполните самостоятельную работу, зависит, догонит она его или нет.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Слайд 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Слайд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Проверка осуществляется соседом по парте, ставится оценка.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Слайд 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 Что проверялось при решении с/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какие умения вы показали?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Охрана здоровья детей, снимается утомляемость.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Физминутка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Слайд 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Слайд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Слайд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Решить задачу 2 способами. С помощью учителя и самостоятельно.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Слайд 15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Какой способ легче? Почему?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Какие умения пригодились?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Самостоятельная работа, взаимопроверка  в парах.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Дети должны выполнить с/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(у каждого карточка на парте) согласно критериям оценки, выбрав посильный набор заданий.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Прокомментировать  соседу, почему именно такая у него оценка.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Высказать мнение, какими умениями пользовались.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Дети выполняют физические упражнения, отдыхают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Дети пробуют, предлагают разные способы, решают, сравнивают, каким способом проще, легче, делают вывод.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Регулятивные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контроль, оценка, коррекция;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выбор наиболее эффективных способов решения задач в зависимости от конкретных условий.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solidFill>
                            <a:srgbClr val="170E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совместно договариваться о правилах поведения общения в группе и следовать им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акула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-2143164"/>
            <a:ext cx="10400751" cy="6215082"/>
          </a:xfrm>
          <a:prstGeom prst="rect">
            <a:avLst/>
          </a:prstGeom>
          <a:noFill/>
        </p:spPr>
      </p:pic>
      <p:pic>
        <p:nvPicPr>
          <p:cNvPr id="5" name="Picture 4" descr="a4258110bdc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510" y="3071810"/>
            <a:ext cx="519549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0.00046 L -0.32136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6 -1.48148E-6 L -0.43368 -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Самостоятельная работа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1) 176 : 8 – 44 : 11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2) 3900 : 30 – 480 : 4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3) (138 – 14) : 4 + 48 : 6</a:t>
            </a:r>
            <a:endParaRPr lang="ru-RU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4)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(2910 – 150) : 2 + 136 : 8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5)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 6 часов одна цветочница продала 210 цветов, а другая за 4 часа – 420 цветов. Во сколько раз больше цветов в час продавала вторая цветочница? </a:t>
            </a:r>
            <a:endParaRPr lang="ru-RU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«3» - 3 задания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«4» - 4 задания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«5» - 5 заданий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66"/>
            <a:ext cx="2089145" cy="25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Взаимопроверка: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1) 18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2) 10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3) 39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4) 1397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5) В 3 раза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Поставьте оценку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«3» - 3 задания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«4» - 4 задания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«5» - 5 заданий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71480"/>
            <a:ext cx="4559431" cy="25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85728"/>
            <a:ext cx="7786742" cy="60324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План работы над проектом урока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Изучила структуру каждого типа урока по ФГОС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Урок систематизации и обобщения знаний и умений:</a:t>
            </a:r>
          </a:p>
          <a:p>
            <a:pPr marL="457200" indent="-4572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а) Название и порядок этапов урока</a:t>
            </a:r>
          </a:p>
          <a:p>
            <a:pPr marL="457200" indent="-4572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б) Цели и задачи урока</a:t>
            </a:r>
          </a:p>
          <a:p>
            <a:pPr marL="457200" indent="-4572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в) УУД</a:t>
            </a:r>
          </a:p>
          <a:p>
            <a:pPr marL="457200" indent="-4572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г) Планируемый результат</a:t>
            </a:r>
          </a:p>
          <a:p>
            <a:pPr marL="457200" indent="-457200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Межпредметные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связи</a:t>
            </a:r>
          </a:p>
          <a:p>
            <a:pPr marL="457200" indent="-4572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е) Основные понятия</a:t>
            </a:r>
          </a:p>
          <a:p>
            <a:pPr marL="457200" indent="-45720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ж) Ресурсы</a:t>
            </a:r>
          </a:p>
          <a:p>
            <a:pPr marL="457200" indent="-457200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 Формы работы</a:t>
            </a:r>
          </a:p>
          <a:p>
            <a:pPr marL="457200" indent="-457200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 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- подняться,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потянуться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- согнуться, разогнуться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- в ладоши три хлопка, головою три кивка.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четыре - ноги шире.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- руками помахать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Шесть - за стол тихонько сесть.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341765872_coscahzs3glf6op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42"/>
            <a:ext cx="5834881" cy="58348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Остров Сказок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Остановка на Острове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казок. Вот что увидел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здесь матрос Саша.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По тропинке вдоль кустов шло 11 хвостов.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Насчитать он также смог, что шагало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тридцать ног.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Это вместе шли куда-то индюки и жеребята.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А теперь вопрос таков : сколько было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индюков?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Спросим у ребят: сколько было жеребят?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(решите задачу двумя способами)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 способ: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Разница в количестве ног. Если бы у всех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11 «хвостов» было по 4 ноги, то их всего было бы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11∙4=44, но ног 30. Следовательно, у (44-30)</a:t>
            </a:r>
            <a:r>
              <a:rPr lang="he-IL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2=7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животных только по две ноги. Это индюки, тогда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жеребят 11-7=4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 способ: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Пусть жеребят –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, тогда индюков - (11-х).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У жеребят 4х ног, у индюков (11-х)∙2 ног. Зная, что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всего 30 ног, составим и решим уравнение: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4х+ (11-х)∙2 =30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4х+22-2х=30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2х+22=30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614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2286016"/>
                <a:gridCol w="2057400"/>
                <a:gridCol w="2057400"/>
              </a:tblGrid>
              <a:tr h="85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Этапы урока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учащихся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Универсальные учебные действия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5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9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Контроль и коррекция знаний.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Цель: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осознание каждым обучающимся степени овладения полученных знаний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Организует деятельность по применению новых знаний, самопроверку учащихся по эталону,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беседу, связывая результаты урока с его целями.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Впереди шторм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Слайд 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Чтобы его перенести, необходимо решить уравнения на все арифметические действия, используя правила решения уравнений, по вариантам. </a:t>
                      </a: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Слайд 17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Проверка</a:t>
                      </a:r>
                      <a:r>
                        <a:rPr lang="ru-RU" sz="1000" b="1">
                          <a:latin typeface="Times New Roman"/>
                          <a:ea typeface="Times New Roman"/>
                        </a:rPr>
                        <a:t> Слайд 18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Кому нужен спасательный круг?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Оказать помощь тем, кто затруднился.      </a:t>
                      </a: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Слайд 19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Какие умения проверялись?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Что усвоено хорошо,  над чем поработать?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И еще одну задачку хотелось бы вам дать на закуску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Слайд 21, 22, 23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Эта задача приводит нас к теме будущих уроков «Деление с остатком», а еще к ЕГЭ.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Выполнить задание на индивидуальных карточках, самопроверка со слайда.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 решают уравнения. Проверяют, ставят оценки, выявляют трудности, показывают чему научились.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Если кому- из детей нужна помощь, назначить консультантов-помощников.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(Дополнительные задания, если позволяет время    </a:t>
                      </a: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Слайд 20)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Регулятивные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контроль, коррекция, выделение и осознание того, что уже усвоено и что еще подлежит усвоению,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выделение и осознание учащимся того что уже усвоено и что еще подлежит усвоению, осознание качества и уровня усвоения;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Личностные: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личностное, профессиональное, жизненное самоопределение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ANd9GcTZJH3PqS1K4pJ2Zu7v_DAOttSMIZ5R0XnFOnJekI4lnBowt0w&amp;t=1&amp;usg=__jC3rUMrOGc_FvhB0wsb3dh04Gyg=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0105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Решите уравнения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Вариант 1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а) 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- 12 ) ∙ 8 = 56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б) (у + 25) : 8 = 16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7х – 71 = 293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          Вариант 2     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         а)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18 ∙ (15 –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) = 216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         б)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23х – 27 = 2250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         в)  124 : (у - 5) = 31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27495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Самопроверка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Вариант 1                                  Вариант 2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а) 19                                          а)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б) 103                                        б)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99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в)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52                                          в)  4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y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143248"/>
            <a:ext cx="3071834" cy="3048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ebpodarok.com/pictures/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42"/>
            <a:ext cx="5643602" cy="5474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12800" indent="-812800">
              <a:lnSpc>
                <a:spcPct val="9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14356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Фрегат рассчитан на   150  пассажиров  и  51 члена команды.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Каждая спасательная шлюпка может вместить 16 человек. Какое наименьшее число шлюпок должно быть на фрегате, чтобы в случае необходимости в них можно было разместить всех пассажиров и всех членов команды?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6" descr="по морю_по_океану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28728" y="4786322"/>
            <a:ext cx="2484438" cy="180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97317E-7 L 0.45209 -0.0668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Основное содержание проекта урока</a:t>
            </a:r>
            <a:endParaRPr lang="ru-RU" sz="3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Тема урока:</a:t>
            </a:r>
            <a:r>
              <a:rPr lang="ru-RU" sz="3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Деление и все, все действия над натуральными числами</a:t>
            </a:r>
          </a:p>
          <a:p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Цель урока: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 проверить умение сложения, вычитания, умножения и деления натуральных чисел </a:t>
            </a:r>
          </a:p>
          <a:p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Задачи урока:</a:t>
            </a:r>
          </a:p>
          <a:p>
            <a:pPr>
              <a:buNone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 - вырабатывать навык применения правил  сложения, вычитания, умножения и деления в действии (в примерах и решении задач); </a:t>
            </a:r>
          </a:p>
          <a:p>
            <a:pPr>
              <a:buNone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- формировать навыки математического мышления;</a:t>
            </a:r>
          </a:p>
          <a:p>
            <a:pPr>
              <a:buNone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- повторить правила выполнения арифметических действий над натуральными числами, правила решения уравнений и упрощения буквенных выражений;</a:t>
            </a:r>
          </a:p>
          <a:p>
            <a:pPr>
              <a:buNone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- продолжить воспитание культуры поведения и культуры диалогового общения;</a:t>
            </a:r>
          </a:p>
          <a:p>
            <a:pPr>
              <a:buNone/>
            </a:pP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- продолжить формирование интереса к математике через нестандартную форму урока и наполнение содержание занимательными задачами.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Решение задачи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1.  150+ 51 = 201 ( чел)  на фрегате</a:t>
            </a:r>
          </a:p>
          <a:p>
            <a:pPr marL="514350" indent="-514350" algn="ctr">
              <a:buAutoNum type="arabicPeriod" startAt="2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201  : 16 =  12  (9 ост)  ( шлюпок)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             Ответ: 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?</a:t>
            </a:r>
          </a:p>
          <a:p>
            <a:endParaRPr lang="ru-RU" dirty="0"/>
          </a:p>
        </p:txBody>
      </p:sp>
      <p:pic>
        <p:nvPicPr>
          <p:cNvPr id="4" name="Picture 4" descr="http://t3.gstatic.com/images?q=tbn:ANd9GcQLtYH5LP6ywZzCRhGlcAM3Tf21ofQIHrtvgMhvASrgRWil6uo&amp;t=1&amp;usg=__BJUDwOaIxYgwPvA2LymE46wuF-4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71744"/>
            <a:ext cx="3286148" cy="3786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otoarsenal.com/thumb_catalog.php?file=tmc-810-12.jpg&amp;thumb_width=120&amp;thumb_height=2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14554"/>
            <a:ext cx="2071698" cy="2261604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285720" y="3429000"/>
            <a:ext cx="2643206" cy="15001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12</a:t>
            </a:r>
            <a:endParaRPr lang="ru-RU" sz="7200" dirty="0"/>
          </a:p>
        </p:txBody>
      </p:sp>
      <p:sp>
        <p:nvSpPr>
          <p:cNvPr id="7" name="AutoShape 33"/>
          <p:cNvSpPr txBox="1">
            <a:spLocks noChangeArrowheads="1"/>
          </p:cNvSpPr>
          <p:nvPr/>
        </p:nvSpPr>
        <p:spPr bwMode="auto">
          <a:xfrm>
            <a:off x="928662" y="714356"/>
            <a:ext cx="3071834" cy="1643074"/>
          </a:xfrm>
          <a:prstGeom prst="wedgeEllipseCallout">
            <a:avLst>
              <a:gd name="adj1" fmla="val -71444"/>
              <a:gd name="adj2" fmla="val 120093"/>
            </a:avLst>
          </a:prstGeom>
          <a:gradFill rotWithShape="1">
            <a:gsLst>
              <a:gs pos="0">
                <a:srgbClr val="00FFCC"/>
              </a:gs>
              <a:gs pos="50000">
                <a:srgbClr val="FFFFFF"/>
              </a:gs>
              <a:gs pos="100000">
                <a:srgbClr val="00FFCC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 vert="horz" lIns="91440" tIns="45720" rIns="91440" bIns="45720" rtlCol="0">
            <a:norm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Н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  верно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baseline="0" dirty="0" smtClean="0">
                <a:solidFill>
                  <a:schemeClr val="tx1">
                    <a:tint val="75000"/>
                  </a:schemeClr>
                </a:solidFill>
              </a:rPr>
              <a:t>Подумай</a:t>
            </a:r>
            <a:r>
              <a:rPr lang="ru-RU" sz="2000" b="1" dirty="0" smtClean="0">
                <a:solidFill>
                  <a:schemeClr val="tx1">
                    <a:tint val="75000"/>
                  </a:schemeClr>
                </a:solidFill>
              </a:rPr>
              <a:t> !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36"/>
          <p:cNvSpPr>
            <a:spLocks noChangeArrowheads="1"/>
          </p:cNvSpPr>
          <p:nvPr/>
        </p:nvSpPr>
        <p:spPr bwMode="auto">
          <a:xfrm>
            <a:off x="6143636" y="714356"/>
            <a:ext cx="2428893" cy="1714512"/>
          </a:xfrm>
          <a:prstGeom prst="wedgeEllipseCallout">
            <a:avLst>
              <a:gd name="adj1" fmla="val -105907"/>
              <a:gd name="adj2" fmla="val 187421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Верно</a:t>
            </a:r>
            <a:r>
              <a:rPr lang="ru-RU" sz="2000" b="1" dirty="0">
                <a:solidFill>
                  <a:srgbClr val="FF0000"/>
                </a:solidFill>
              </a:rPr>
              <a:t>! </a:t>
            </a:r>
          </a:p>
        </p:txBody>
      </p:sp>
      <p:pic>
        <p:nvPicPr>
          <p:cNvPr id="9" name="Picture 24" descr="по морю_по_океан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357694"/>
            <a:ext cx="2370138" cy="1612900"/>
          </a:xfrm>
          <a:prstGeom prst="rect">
            <a:avLst/>
          </a:prstGeo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6357950" y="2571744"/>
            <a:ext cx="2357454" cy="1428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13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022E-7 L -0.49062 0.10407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614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2286016"/>
                <a:gridCol w="2057400"/>
                <a:gridCol w="2057400"/>
              </a:tblGrid>
              <a:tr h="85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Этапы урока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учащихся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Универсальные учебные действия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8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6.Итог урока. Рефлексия деятельности.</a:t>
                      </a:r>
                      <a:r>
                        <a:rPr lang="ru-RU" sz="900" i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Цель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: соотнесение поставленных задач с достигнутым результатом, фиксация нового знания, постановка дальнейших целей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Проверяет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умение учащихся оценивать свою работу, делать выводы.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Добивается чувства удовлетворённости результатами урока.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Вызвать у детей чувство радости, чувство равноценности.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Идем к родным берегам 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Слайд 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Чему мы сегодня учились и чему научились?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Для чего это нужно знать?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Какие виды заданий мы выполняли?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Зачем человеку необходимы органы чувств?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Что у вас получилось лучше всего?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В ч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mbria Math"/>
                        </a:rPr>
                        <a:t>ѐ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 испытали затруднения?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Оцените себя и своих одноклассников, прокомментируйте.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– Как бы оценили сво</a:t>
                      </a:r>
                      <a:r>
                        <a:rPr lang="ru-RU" sz="1000">
                          <a:latin typeface="Cambria Math"/>
                          <a:ea typeface="Times New Roman"/>
                          <a:cs typeface="Cambria Math"/>
                        </a:rPr>
                        <a:t>ѐ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 настроение после урока? </a:t>
                      </a: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Слайд 25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Осуществляют самооценку собственной учебной деятельности, соотносят цель и результаты, степень их соответствия.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Намечают перспективу последующей работы.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Дети отвечают на вопросы, соотносят план работы на урок и результаты.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Коммуникативные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умение с достаточной полнотой и точностью выражать свои мысли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Познавательные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рефлексия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martpei.typepad.com/robert_patersons_weblog/images/2007/05/28/surpri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82685" cy="5507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947378" cy="451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283"/>
          <a:ext cx="8229600" cy="624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2286016"/>
                <a:gridCol w="2057400"/>
                <a:gridCol w="2057400"/>
              </a:tblGrid>
              <a:tr h="456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Этапы урока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учащихся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Универсальные учебные действия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6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Домашнее задание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домашнего задания постановкой вопросов для самопроверки,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постановка дальнейших целей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Подводит детей к выбору заданий того уровня, с которым ребенок справится.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- 1 уровень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Составить и решить 5 уравнений с компонентами на сложение и вычитание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- 2 уровень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Составить и решить 5 уравнений с компонентами на умножение или на деление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- 3 уровень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Составить и решить 5 уравнений с компонентами на умножение и деление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Слайд 26, 27, 28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Дети учатся самостоятельно составлять уравнения по заданным уровням и выбирать наиболее приемлемые для себя.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Регулятивные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коррекция, выделение и осознание того, что уже усвоено и что еще подлежит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усвоению.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Познавательные:</a:t>
                      </a:r>
                      <a:endParaRPr lang="ru-RU" sz="105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формирование  умения устанавливать аналогии; </a:t>
                      </a:r>
                      <a:endParaRPr lang="ru-RU" sz="105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формирование умения обобщать и систематизировать. </a:t>
                      </a:r>
                      <a:endParaRPr lang="ru-RU" sz="105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ТЕТРАДЬ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743012">
            <a:off x="6714827" y="421855"/>
            <a:ext cx="2164887" cy="16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429132"/>
            <a:ext cx="1590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642918"/>
            <a:ext cx="621510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1 уровень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Составить и решить 5 уравнений с компонентами на сложение и вычитание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2 уровень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Составить и решить 5 уравнений с компонентами на умножение или на деление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3 уровень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Составить и решить 5 уравнений с компонентами на умножение и деление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758138" cy="5768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Дополнительные задания</a:t>
            </a:r>
          </a:p>
          <a:p>
            <a:pPr marL="0" indent="0"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1) 1904 : 56 </a:t>
            </a:r>
          </a:p>
          <a:p>
            <a:pPr marL="0" indent="0"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2) 1748 : 76 </a:t>
            </a:r>
          </a:p>
          <a:p>
            <a:pPr marL="0" indent="0"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3) 1564 : 92   </a:t>
            </a:r>
          </a:p>
          <a:p>
            <a:pPr marL="0" indent="0"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4) 61596 : 87</a:t>
            </a:r>
          </a:p>
          <a:p>
            <a:pPr marL="533400" indent="-533400"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5) 1320 : 88</a:t>
            </a:r>
          </a:p>
          <a:p>
            <a:pPr marL="533400" indent="-533400"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6) 35088 : 86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250033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040.radikal.ru/0805/97/4a2684a181b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76" b="5952"/>
          <a:stretch>
            <a:fillRect/>
          </a:stretch>
        </p:blipFill>
        <p:spPr bwMode="auto">
          <a:xfrm>
            <a:off x="2357422" y="1857364"/>
            <a:ext cx="4410098" cy="4322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071546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урок 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072494" cy="4857784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b="1" i="1" dirty="0" smtClean="0"/>
              <a:t>Задача, конечно, не слишком простая:</a:t>
            </a:r>
            <a:endParaRPr lang="ru-RU" b="1" dirty="0" smtClean="0"/>
          </a:p>
          <a:p>
            <a:pPr algn="r">
              <a:buNone/>
            </a:pPr>
            <a:r>
              <a:rPr lang="ru-RU" b="1" i="1" dirty="0" smtClean="0"/>
              <a:t>                                                                           </a:t>
            </a:r>
          </a:p>
          <a:p>
            <a:pPr algn="r">
              <a:buNone/>
            </a:pPr>
            <a:r>
              <a:rPr lang="ru-RU" b="1" i="1" dirty="0" smtClean="0"/>
              <a:t>    Играя учить и учиться играя.</a:t>
            </a: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b="1" i="1" dirty="0" smtClean="0"/>
              <a:t>    Но если с учебой сложить    развлеченье,</a:t>
            </a:r>
            <a:endParaRPr lang="ru-RU" b="1" dirty="0" smtClean="0"/>
          </a:p>
          <a:p>
            <a:pPr algn="r">
              <a:buNone/>
            </a:pPr>
            <a:r>
              <a:rPr lang="ru-RU" b="1" i="1" dirty="0" smtClean="0"/>
              <a:t>                                                                           </a:t>
            </a:r>
          </a:p>
          <a:p>
            <a:pPr algn="r">
              <a:buNone/>
            </a:pPr>
            <a:r>
              <a:rPr lang="ru-RU" b="1" i="1" dirty="0" smtClean="0"/>
              <a:t>                                                      То праздником </a:t>
            </a:r>
          </a:p>
          <a:p>
            <a:pPr algn="r">
              <a:buNone/>
            </a:pPr>
            <a:r>
              <a:rPr lang="ru-RU" b="1" i="1" dirty="0" smtClean="0"/>
              <a:t>                                                                 станет     </a:t>
            </a:r>
          </a:p>
          <a:p>
            <a:pPr algn="r">
              <a:buNone/>
            </a:pPr>
            <a:r>
              <a:rPr lang="ru-RU" b="1" i="1" dirty="0" smtClean="0"/>
              <a:t>                                                                                               </a:t>
            </a:r>
          </a:p>
          <a:p>
            <a:pPr algn="r">
              <a:buNone/>
            </a:pPr>
            <a:r>
              <a:rPr lang="ru-RU" b="1" i="1" dirty="0" smtClean="0"/>
              <a:t>                                                              любое ученье</a:t>
            </a:r>
            <a:r>
              <a:rPr lang="ru-RU" i="1" dirty="0" smtClean="0"/>
              <a:t>!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grafmania.net/uploads/posts/2009-12/1261683100_6-school-vect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46434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УУД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Личностные УУД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проявлять способность к самооценке на основе критерия успешности учебной деятельности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Регулятивные УУД: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определять и формулировать тему и цель урока с помощью учителя;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планировать свои действия в соответствии с поставленной задачей с помощью учителя;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вносить необходимые коррективы в действие после его завершения на основе его оценки и учёта характера сделанных ошибок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Познавательные УУД: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использовать различные способы обработки, анализа и представления информации;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строить монологическую речь в устной форме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Коммуникативные УУД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-слушать и понимать речь других;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-совместно договариваться о правилах поведения общения в группе и следовать им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pPr marL="342900" indent="-342900"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Математика 5 класс  А.Г. Мерзляк и др.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2013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Методическое пособие по  математике 5 класс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А.Г. Мерзляк и др.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2013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hlinkClick r:id="rId2"/>
              </a:rPr>
              <a:t>yandex.ru/images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en-US" sz="1400" b="1" dirty="0" smtClean="0">
                <a:hlinkClick r:id="rId3"/>
              </a:rPr>
              <a:t>http://</a:t>
            </a:r>
            <a:r>
              <a:rPr lang="en-US" sz="1400" b="1" dirty="0" smtClean="0">
                <a:hlinkClick r:id="rId3"/>
              </a:rPr>
              <a:t>animacii.ucoz.ru/photo/shkola/128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en-US" sz="1400" b="1" dirty="0" smtClean="0">
                <a:hlinkClick r:id="rId4"/>
              </a:rPr>
              <a:t>http://</a:t>
            </a:r>
            <a:r>
              <a:rPr lang="en-US" sz="1400" b="1" dirty="0" smtClean="0">
                <a:hlinkClick r:id="rId4"/>
              </a:rPr>
              <a:t>le-savchen.ucoz.ru/index/0-74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Планируемый результат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Знать: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правила и свойства деления;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правила решения уравнения со всеми арифметическими действиями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Уметь: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определять и формулировать тему и цель урока с помощью учителя;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применять правила и свойства деления;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систематизировать учебный материал;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делать обобщения по теме урока;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ставить оценку себе и другим  (с обоснованием).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Ресурсы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dirty="0" smtClean="0"/>
              <a:t>Математика 5 класс, А.Г. Мерзляк и др.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dirty="0" smtClean="0"/>
              <a:t>Методическое пособие. Математика 5 класс. Е. В. </a:t>
            </a:r>
            <a:r>
              <a:rPr lang="ru-RU" dirty="0" err="1" smtClean="0"/>
              <a:t>Буцко</a:t>
            </a:r>
            <a:r>
              <a:rPr lang="ru-RU" dirty="0" smtClean="0"/>
              <a:t>, А. Г. Мерзляк, В. Б. Полонский, М. С. Якир.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мультимедийный</a:t>
            </a:r>
            <a:r>
              <a:rPr lang="ru-RU" dirty="0" smtClean="0"/>
              <a:t> проектор, карточки с заданиями, индивидуальные карточки для учащихся для выполнения заданий, книги и журналы.</a:t>
            </a:r>
          </a:p>
          <a:p>
            <a:pPr>
              <a:buFontTx/>
              <a:buChar char="-"/>
            </a:pPr>
            <a:r>
              <a:rPr lang="ru-RU" dirty="0" smtClean="0"/>
              <a:t>Интернет-ресурсы</a:t>
            </a:r>
          </a:p>
          <a:p>
            <a:pPr algn="ctr">
              <a:buNone/>
            </a:pPr>
            <a:r>
              <a:rPr lang="ru-RU" b="1" dirty="0" smtClean="0"/>
              <a:t>Формы работы</a:t>
            </a:r>
          </a:p>
          <a:p>
            <a:pPr>
              <a:buFontTx/>
              <a:buChar char="-"/>
            </a:pPr>
            <a:r>
              <a:rPr lang="ru-RU" dirty="0" smtClean="0"/>
              <a:t>Индивидуальная работа, фронтальный опрос, работа в парах, самостоятельная работа, работа у доски.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600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45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Этапы урока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учащихся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Универсальные учебные действия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5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1.Мотивация к учебной деятельности.</a:t>
                      </a:r>
                      <a:r>
                        <a:rPr lang="ru-RU" sz="900" b="1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проверка готовности обучающихся, их настроя на работу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Настрой на работу.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Ребята, сегодня у нас необычный урок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Посмотрите на картинку, что на ней нарисовано?  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Слайд 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Выскажите свои предположения, что нас ожидает?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С каким настроением мы отправимся в путешествие?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Подготовка класса к работе.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Настрой на дальнейшую работу.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Дети высказывают предположение, что отправимся в путешествие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Личностные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личностное, профессиональное, жизненное самоопределение и построение жизненных планов во временной перспективе.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Регулятивные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постановка учебной задачи на основе соотнесения того, что уже известно и усвоено учащимся, и того, что еще неизвестно.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Коммуникативные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планирование учебного сотрудничества с учителем и сверстниками.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usyena.ru/wp-content/uploads/Pallada-1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858180" cy="5565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600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Этапы урока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учителя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Деятельность учащихся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Универсальные учебные действия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71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Формулирование темы и целей урока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подведение детей к формулированию темы и постановке задач урока. Составление плана работы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Подводит детей к формулированию темы  и постановке задач урока. Уточняет понимание учащимися поставленных целей урока.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Выдвигает проблему.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Как вы думаете, какая у нас будет тема урока?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Что мы узнаем на уроке?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учитель повторяет наиболее правильную и общую формулировку.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Слайд 2</a:t>
                      </a: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Что знаете по теме?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Какими умениями владеете?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Какие результаты получим?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На какие вопросы вам хотелось бы получить ответ?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Учитель фиксирует вопросы на доске, которые, по сути, становятся планом урока.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Что мы сейчас сделали? (Составили план урока.) 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Слайд 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Давайте его выполнять. 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Теоретическая разминка + пример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Анализ работы, характер ошибок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Ставят цели, формулируют (уточняют) тему урока совместно с учителем.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Дети высказывают предположение о теме урока, составляют план урока, что знают, что умеют, что хотят узнать, что узнают, какой будет результат.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Записывают тему  в тетрадь.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Отвечают на вопросы, записывают ответ  к примеру в тетрадь.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Дети анализируют, где возникли трудности, где достигнуты успехи, вносят коррективы.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Регулятивные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определять и формулировать тему и цель урока с помощью учителя.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Познавательные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использовать различные способы обработки, анализа и представления информации.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Коммуникативные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: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планирование учебного сотрудничества с учителем и сверстниками.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2341</Words>
  <Application>Microsoft Office PowerPoint</Application>
  <PresentationFormat>Экран (4:3)</PresentationFormat>
  <Paragraphs>382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    Литература: 1. Математика 5 класс  А.Г. Мерзляк и др. Вентана-Граф 2013 2. Методическое пособие по  математике 5 класс А.Г. Мерзляк и др. Вентана-Граф 2013   Интернет-ресурсы yandex.ru/images http://animacii.ucoz.ru/photo/shkola/128 http://le-savchen.ucoz.ru/index/0-74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53</cp:revision>
  <dcterms:created xsi:type="dcterms:W3CDTF">2013-12-05T09:51:43Z</dcterms:created>
  <dcterms:modified xsi:type="dcterms:W3CDTF">2017-03-23T17:19:55Z</dcterms:modified>
</cp:coreProperties>
</file>