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9"/>
  </p:notesMasterIdLst>
  <p:sldIdLst>
    <p:sldId id="256" r:id="rId2"/>
    <p:sldId id="257" r:id="rId3"/>
    <p:sldId id="307" r:id="rId4"/>
    <p:sldId id="305" r:id="rId5"/>
    <p:sldId id="303" r:id="rId6"/>
    <p:sldId id="306" r:id="rId7"/>
    <p:sldId id="258" r:id="rId8"/>
    <p:sldId id="315" r:id="rId9"/>
    <p:sldId id="308" r:id="rId10"/>
    <p:sldId id="312" r:id="rId11"/>
    <p:sldId id="259" r:id="rId12"/>
    <p:sldId id="270" r:id="rId13"/>
    <p:sldId id="263" r:id="rId14"/>
    <p:sldId id="271" r:id="rId15"/>
    <p:sldId id="310" r:id="rId16"/>
    <p:sldId id="261" r:id="rId17"/>
    <p:sldId id="309" r:id="rId18"/>
    <p:sldId id="260" r:id="rId19"/>
    <p:sldId id="316" r:id="rId20"/>
    <p:sldId id="314" r:id="rId21"/>
    <p:sldId id="274" r:id="rId22"/>
    <p:sldId id="294" r:id="rId23"/>
    <p:sldId id="295" r:id="rId24"/>
    <p:sldId id="304" r:id="rId25"/>
    <p:sldId id="311" r:id="rId26"/>
    <p:sldId id="284" r:id="rId27"/>
    <p:sldId id="30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A755D6-B585-4480-AE97-2745F102BDCF}" type="datetimeFigureOut">
              <a:rPr lang="ru-RU" smtClean="0"/>
              <a:t>25.10.2022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6A0F20-5010-4048-AE1E-A726E4A598CA}" type="slidenum">
              <a:rPr lang="ru-RU" smtClean="0"/>
              <a:t>‹#›</a:t>
            </a:fld>
            <a:endParaRPr lang="ru-RU"/>
          </a:p>
        </p:txBody>
      </p:sp>
    </p:spTree>
    <p:extLst>
      <p:ext uri="{BB962C8B-B14F-4D97-AF65-F5344CB8AC3E}">
        <p14:creationId xmlns:p14="http://schemas.microsoft.com/office/powerpoint/2010/main" val="418571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46A0F20-5010-4048-AE1E-A726E4A598CA}" type="slidenum">
              <a:rPr lang="ru-RU" smtClean="0"/>
              <a:t>16</a:t>
            </a:fld>
            <a:endParaRPr lang="ru-RU"/>
          </a:p>
        </p:txBody>
      </p:sp>
    </p:spTree>
    <p:extLst>
      <p:ext uri="{BB962C8B-B14F-4D97-AF65-F5344CB8AC3E}">
        <p14:creationId xmlns:p14="http://schemas.microsoft.com/office/powerpoint/2010/main" val="326137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02FD92-202B-4A5A-BE39-5B6E4CD09AF5}" type="slidenum">
              <a:rPr lang="ru-RU" smtClean="0"/>
              <a:pPr/>
              <a:t>‹#›</a:t>
            </a:fld>
            <a:endParaRPr lang="ru-RU"/>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54BCCF8-0DE4-4D78-86CE-14A998552BE2}"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BC02FD92-202B-4A5A-BE39-5B6E4CD09AF5}"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5000" b="-25000"/>
          </a:stretch>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4BCCF8-0DE4-4D78-86CE-14A998552BE2}" type="datetimeFigureOut">
              <a:rPr lang="ru-RU" smtClean="0"/>
              <a:pPr/>
              <a:t>25.10.2022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02FD92-202B-4A5A-BE39-5B6E4CD09AF5}"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jpeg"/>
          <p:cNvPicPr>
            <a:picLocks noChangeAspect="1"/>
          </p:cNvPicPr>
          <p:nvPr/>
        </p:nvPicPr>
        <p:blipFill>
          <a:blip r:embed="rId2" cstate="print"/>
          <a:stretch>
            <a:fillRect/>
          </a:stretch>
        </p:blipFill>
        <p:spPr>
          <a:xfrm>
            <a:off x="0" y="-49338"/>
            <a:ext cx="9144000" cy="6907338"/>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4800" dirty="0" smtClean="0"/>
              <a:t>Синтаксический разбор </a:t>
            </a:r>
          </a:p>
          <a:p>
            <a:pPr marL="0" indent="0">
              <a:buNone/>
            </a:pPr>
            <a:r>
              <a:rPr lang="ru-RU" sz="4800" dirty="0" smtClean="0"/>
              <a:t>         предложения</a:t>
            </a:r>
            <a:endParaRPr lang="ru-RU" sz="4800" dirty="0"/>
          </a:p>
        </p:txBody>
      </p:sp>
    </p:spTree>
    <p:extLst>
      <p:ext uri="{BB962C8B-B14F-4D97-AF65-F5344CB8AC3E}">
        <p14:creationId xmlns:p14="http://schemas.microsoft.com/office/powerpoint/2010/main" val="238824805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251520" y="1268760"/>
            <a:ext cx="8712968" cy="4317429"/>
          </a:xfrm>
        </p:spPr>
        <p:txBody>
          <a:bodyPr>
            <a:noAutofit/>
          </a:bodyPr>
          <a:lstStyle/>
          <a:p>
            <a:pPr>
              <a:buNone/>
            </a:pPr>
            <a:r>
              <a:rPr lang="ru-RU" sz="4000" dirty="0" smtClean="0"/>
              <a:t> 1.Люди, проявляющие великодушие, заслуживают уважение</a:t>
            </a:r>
            <a:endParaRPr lang="ru-RU" sz="4000" dirty="0"/>
          </a:p>
          <a:p>
            <a:pPr>
              <a:buNone/>
            </a:pPr>
            <a:r>
              <a:rPr lang="ru-RU" sz="4000" dirty="0" smtClean="0"/>
              <a:t>2.Люди, совершающие благодеяния, становятся добрее душой.</a:t>
            </a:r>
          </a:p>
          <a:p>
            <a:pPr>
              <a:buNone/>
            </a:pPr>
            <a:endParaRPr lang="ru-RU" sz="40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04850"/>
            <a:ext cx="8229600" cy="1143000"/>
          </a:xfrm>
        </p:spPr>
        <p:txBody>
          <a:bodyPr/>
          <a:lstStyle/>
          <a:p>
            <a:r>
              <a:rPr lang="ru-RU" dirty="0" smtClean="0"/>
              <a:t>  </a:t>
            </a:r>
            <a:endParaRPr lang="ru-RU"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2719742"/>
            <a:ext cx="8440042" cy="1385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836712"/>
            <a:ext cx="9144000" cy="5688632"/>
          </a:xfrm>
        </p:spPr>
        <p:txBody>
          <a:bodyPr>
            <a:noAutofit/>
          </a:bodyPr>
          <a:lstStyle/>
          <a:p>
            <a:pPr>
              <a:buNone/>
            </a:pPr>
            <a:endParaRPr lang="ru-RU" sz="3600" dirty="0" smtClean="0"/>
          </a:p>
          <a:p>
            <a:pPr>
              <a:buNone/>
            </a:pPr>
            <a:r>
              <a:rPr lang="ru-RU" sz="3600" dirty="0" smtClean="0"/>
              <a:t>  (1.Повествовательное,                                   2. невосклицательное, 3.простое, 4. двусоставное,</a:t>
            </a:r>
            <a:r>
              <a:rPr lang="ru-RU" sz="3600" dirty="0"/>
              <a:t> </a:t>
            </a:r>
            <a:r>
              <a:rPr lang="ru-RU" sz="3600" dirty="0" smtClean="0"/>
              <a:t>5.распространенное, 6.осложнено обособленным определением, выраженным причастным оборотом)</a:t>
            </a:r>
            <a:endParaRPr lang="ru-RU" sz="36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539552" y="332656"/>
            <a:ext cx="8229600" cy="1143000"/>
          </a:xfrm>
        </p:spPr>
        <p:txBody>
          <a:bodyPr/>
          <a:lstStyle/>
          <a:p>
            <a:r>
              <a:rPr lang="ru-RU" dirty="0" smtClean="0"/>
              <a:t>           Физкультминутка</a:t>
            </a:r>
            <a:endParaRPr lang="ru-RU" dirty="0"/>
          </a:p>
        </p:txBody>
      </p:sp>
      <p:pic>
        <p:nvPicPr>
          <p:cNvPr id="5" name="Picture 4" descr="CATS"/>
          <p:cNvPicPr>
            <a:picLocks noChangeAspect="1" noChangeArrowheads="1" noCrop="1"/>
          </p:cNvPicPr>
          <p:nvPr/>
        </p:nvPicPr>
        <p:blipFill>
          <a:blip r:embed="rId2" cstate="print"/>
          <a:srcRect/>
          <a:stretch>
            <a:fillRect/>
          </a:stretch>
        </p:blipFill>
        <p:spPr>
          <a:xfrm>
            <a:off x="3275856" y="1988840"/>
            <a:ext cx="2286000" cy="3048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4000" dirty="0" smtClean="0"/>
              <a:t>Руки медленно поднять</a:t>
            </a:r>
          </a:p>
          <a:p>
            <a:pPr marL="0" indent="0">
              <a:buNone/>
            </a:pPr>
            <a:r>
              <a:rPr lang="ru-RU" sz="4000" dirty="0" smtClean="0"/>
              <a:t>Пальцы </a:t>
            </a:r>
            <a:r>
              <a:rPr lang="ru-RU" sz="4000" dirty="0" err="1" smtClean="0"/>
              <a:t>сжать,потом</a:t>
            </a:r>
            <a:r>
              <a:rPr lang="ru-RU" sz="4000" dirty="0" smtClean="0"/>
              <a:t> разжать</a:t>
            </a:r>
          </a:p>
          <a:p>
            <a:pPr marL="0" indent="0">
              <a:buNone/>
            </a:pPr>
            <a:r>
              <a:rPr lang="ru-RU" sz="4000" dirty="0" smtClean="0"/>
              <a:t>Руки </a:t>
            </a:r>
            <a:r>
              <a:rPr lang="ru-RU" sz="4000" dirty="0" err="1" smtClean="0"/>
              <a:t>вниз,потом</a:t>
            </a:r>
            <a:r>
              <a:rPr lang="ru-RU" sz="4000" dirty="0" smtClean="0"/>
              <a:t> наверх.</a:t>
            </a:r>
          </a:p>
          <a:p>
            <a:pPr marL="0" indent="0">
              <a:buNone/>
            </a:pPr>
            <a:r>
              <a:rPr lang="ru-RU" sz="4000" dirty="0" smtClean="0"/>
              <a:t>Наклонились </a:t>
            </a:r>
            <a:r>
              <a:rPr lang="ru-RU" sz="4000" dirty="0" err="1" smtClean="0"/>
              <a:t>вправо,влево</a:t>
            </a:r>
            <a:endParaRPr lang="ru-RU" sz="4000" dirty="0" smtClean="0"/>
          </a:p>
          <a:p>
            <a:pPr marL="0" indent="0">
              <a:buNone/>
            </a:pPr>
            <a:r>
              <a:rPr lang="ru-RU" sz="4000" dirty="0" smtClean="0"/>
              <a:t>И беремся вновь за дело</a:t>
            </a:r>
            <a:endParaRPr lang="ru-RU" sz="4000" dirty="0"/>
          </a:p>
        </p:txBody>
      </p:sp>
    </p:spTree>
    <p:extLst>
      <p:ext uri="{BB962C8B-B14F-4D97-AF65-F5344CB8AC3E}">
        <p14:creationId xmlns:p14="http://schemas.microsoft.com/office/powerpoint/2010/main" val="3970431875"/>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txBody>
          <a:bodyPr/>
          <a:lstStyle/>
          <a:p>
            <a:r>
              <a:rPr lang="ru-RU" dirty="0" smtClean="0"/>
              <a:t>Познавательная</a:t>
            </a:r>
            <a:endParaRPr lang="ru-RU" dirty="0"/>
          </a:p>
        </p:txBody>
      </p:sp>
      <p:sp>
        <p:nvSpPr>
          <p:cNvPr id="3" name="Содержимое 2"/>
          <p:cNvSpPr>
            <a:spLocks noGrp="1"/>
          </p:cNvSpPr>
          <p:nvPr>
            <p:ph idx="1"/>
          </p:nvPr>
        </p:nvSpPr>
        <p:spPr>
          <a:xfrm>
            <a:off x="467544" y="1556792"/>
            <a:ext cx="8229600" cy="4824536"/>
          </a:xfrm>
        </p:spPr>
        <p:txBody>
          <a:bodyPr>
            <a:normAutofit/>
          </a:bodyPr>
          <a:lstStyle/>
          <a:p>
            <a:pPr>
              <a:spcBef>
                <a:spcPct val="50000"/>
              </a:spcBef>
              <a:buNone/>
              <a:defRPr/>
            </a:pPr>
            <a:r>
              <a:rPr lang="ru-RU" sz="4800" b="1" i="1" dirty="0" smtClean="0">
                <a:latin typeface="Times New Roman" pitchFamily="18" charset="0"/>
                <a:cs typeface="Times New Roman" pitchFamily="18" charset="0"/>
              </a:rPr>
              <a:t>  Причастие- это часть речи, причастная к глаголу в образе прилагательного</a:t>
            </a:r>
          </a:p>
          <a:p>
            <a:pPr>
              <a:spcBef>
                <a:spcPct val="50000"/>
              </a:spcBef>
              <a:buNone/>
              <a:defRPr/>
            </a:pPr>
            <a:r>
              <a:rPr lang="ru-RU" sz="4800" b="1" i="1" dirty="0">
                <a:latin typeface="Times New Roman" pitchFamily="18" charset="0"/>
                <a:cs typeface="Times New Roman" pitchFamily="18" charset="0"/>
              </a:rPr>
              <a:t> </a:t>
            </a:r>
            <a:r>
              <a:rPr lang="ru-RU" sz="4800" b="1" i="1" dirty="0" smtClean="0">
                <a:latin typeface="Times New Roman" pitchFamily="18" charset="0"/>
                <a:cs typeface="Times New Roman" pitchFamily="18" charset="0"/>
              </a:rPr>
              <a:t>                                     </a:t>
            </a:r>
            <a:r>
              <a:rPr lang="ru-RU" sz="4800" b="1" i="1" dirty="0" err="1" smtClean="0">
                <a:latin typeface="Times New Roman" pitchFamily="18" charset="0"/>
                <a:cs typeface="Times New Roman" pitchFamily="18" charset="0"/>
              </a:rPr>
              <a:t>В.Даль</a:t>
            </a:r>
            <a:endParaRPr lang="ru-RU" sz="4800" b="1" i="1"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Творческая</a:t>
            </a:r>
            <a:endParaRPr lang="ru-RU" dirty="0"/>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2173808732"/>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996952"/>
            <a:ext cx="8305800" cy="1143000"/>
          </a:xfrm>
        </p:spPr>
        <p:txBody>
          <a:bodyPr>
            <a:noAutofit/>
          </a:bodyPr>
          <a:lstStyle/>
          <a:p>
            <a:r>
              <a:rPr lang="ru-RU" sz="6000" b="1" dirty="0" smtClean="0"/>
              <a:t>Тема урока : Морфологический разбор причастия</a:t>
            </a:r>
            <a:endParaRPr lang="ru-RU" sz="6000" b="1" dirty="0"/>
          </a:p>
        </p:txBody>
      </p:sp>
      <p:pic>
        <p:nvPicPr>
          <p:cNvPr id="4" name="Рисунок 3" descr="12.png"/>
          <p:cNvPicPr>
            <a:picLocks noChangeAspect="1"/>
          </p:cNvPicPr>
          <p:nvPr/>
        </p:nvPicPr>
        <p:blipFill>
          <a:blip r:embed="rId2" cstate="print"/>
          <a:srcRect/>
          <a:stretch>
            <a:fillRect/>
          </a:stretch>
        </p:blipFill>
        <p:spPr bwMode="auto">
          <a:xfrm>
            <a:off x="4585818" y="2996952"/>
            <a:ext cx="3545571" cy="3332411"/>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Порядок  </a:t>
            </a:r>
            <a:br>
              <a:rPr lang="ru-RU" dirty="0" smtClean="0"/>
            </a:br>
            <a:r>
              <a:rPr lang="ru-RU" dirty="0"/>
              <a:t> </a:t>
            </a:r>
            <a:r>
              <a:rPr lang="ru-RU" dirty="0" smtClean="0"/>
              <a:t>          морфологического разбора</a:t>
            </a:r>
            <a:endParaRPr lang="ru-RU" dirty="0"/>
          </a:p>
        </p:txBody>
      </p:sp>
      <p:sp>
        <p:nvSpPr>
          <p:cNvPr id="3" name="Прямоугольник 2"/>
          <p:cNvSpPr/>
          <p:nvPr/>
        </p:nvSpPr>
        <p:spPr>
          <a:xfrm>
            <a:off x="755576" y="1988840"/>
            <a:ext cx="2478564" cy="584775"/>
          </a:xfrm>
          <a:prstGeom prst="rect">
            <a:avLst/>
          </a:prstGeom>
        </p:spPr>
        <p:txBody>
          <a:bodyPr wrap="none">
            <a:spAutoFit/>
          </a:bodyPr>
          <a:lstStyle/>
          <a:p>
            <a:r>
              <a:rPr lang="en-US" sz="3200" dirty="0" smtClean="0"/>
              <a:t>I</a:t>
            </a:r>
            <a:r>
              <a:rPr lang="ru-RU" sz="3200" dirty="0" smtClean="0"/>
              <a:t>.Часть </a:t>
            </a:r>
            <a:r>
              <a:rPr lang="ru-RU" sz="3200" dirty="0"/>
              <a:t>речи</a:t>
            </a:r>
          </a:p>
        </p:txBody>
      </p:sp>
      <p:sp>
        <p:nvSpPr>
          <p:cNvPr id="4" name="Прямоугольник 3"/>
          <p:cNvSpPr/>
          <p:nvPr/>
        </p:nvSpPr>
        <p:spPr>
          <a:xfrm>
            <a:off x="672538" y="2895473"/>
            <a:ext cx="6025624" cy="584775"/>
          </a:xfrm>
          <a:prstGeom prst="rect">
            <a:avLst/>
          </a:prstGeom>
        </p:spPr>
        <p:txBody>
          <a:bodyPr wrap="none">
            <a:spAutoFit/>
          </a:bodyPr>
          <a:lstStyle/>
          <a:p>
            <a:r>
              <a:rPr lang="en-US" sz="3200" dirty="0" smtClean="0"/>
              <a:t>II</a:t>
            </a:r>
            <a:r>
              <a:rPr lang="ru-RU" sz="3200" dirty="0" smtClean="0"/>
              <a:t>.Морфологические </a:t>
            </a:r>
            <a:r>
              <a:rPr lang="ru-RU" sz="3200" dirty="0"/>
              <a:t>признаки.</a:t>
            </a:r>
          </a:p>
        </p:txBody>
      </p:sp>
      <p:sp>
        <p:nvSpPr>
          <p:cNvPr id="5" name="Прямоугольник 4"/>
          <p:cNvSpPr/>
          <p:nvPr/>
        </p:nvSpPr>
        <p:spPr>
          <a:xfrm>
            <a:off x="669839" y="3761030"/>
            <a:ext cx="4792722" cy="584775"/>
          </a:xfrm>
          <a:prstGeom prst="rect">
            <a:avLst/>
          </a:prstGeom>
        </p:spPr>
        <p:txBody>
          <a:bodyPr wrap="none">
            <a:spAutoFit/>
          </a:bodyPr>
          <a:lstStyle/>
          <a:p>
            <a:r>
              <a:rPr lang="en-US" sz="3200" dirty="0" smtClean="0"/>
              <a:t>III. </a:t>
            </a:r>
            <a:r>
              <a:rPr lang="ru-RU" sz="3200" dirty="0" smtClean="0"/>
              <a:t>Синтаксическая </a:t>
            </a:r>
            <a:r>
              <a:rPr lang="ru-RU" sz="3200" dirty="0"/>
              <a:t>роль</a:t>
            </a:r>
          </a:p>
        </p:txBody>
      </p:sp>
    </p:spTree>
    <p:extLst>
      <p:ext uri="{BB962C8B-B14F-4D97-AF65-F5344CB8AC3E}">
        <p14:creationId xmlns:p14="http://schemas.microsoft.com/office/powerpoint/2010/main" val="249302716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txBody>
          <a:bodyPr>
            <a:normAutofit/>
          </a:bodyPr>
          <a:lstStyle/>
          <a:p>
            <a:r>
              <a:rPr lang="ru-RU" dirty="0" smtClean="0"/>
              <a:t>      Орфографическая  </a:t>
            </a:r>
            <a:endParaRPr lang="ru-RU" dirty="0"/>
          </a:p>
        </p:txBody>
      </p:sp>
      <p:sp>
        <p:nvSpPr>
          <p:cNvPr id="3" name="Содержимое 2"/>
          <p:cNvSpPr>
            <a:spLocks noGrp="1"/>
          </p:cNvSpPr>
          <p:nvPr>
            <p:ph idx="1"/>
          </p:nvPr>
        </p:nvSpPr>
        <p:spPr>
          <a:xfrm>
            <a:off x="457200" y="1556792"/>
            <a:ext cx="8291264" cy="4968552"/>
          </a:xfrm>
        </p:spPr>
        <p:txBody>
          <a:bodyPr>
            <a:normAutofit/>
          </a:bodyPr>
          <a:lstStyle/>
          <a:p>
            <a:pPr>
              <a:buNone/>
            </a:pPr>
            <a:r>
              <a:rPr lang="ru-RU" sz="3500" dirty="0" smtClean="0"/>
              <a:t> Д….</a:t>
            </a:r>
            <a:r>
              <a:rPr lang="ru-RU" sz="3500" dirty="0" err="1" smtClean="0"/>
              <a:t>брота</a:t>
            </a:r>
            <a:r>
              <a:rPr lang="ru-RU" sz="3500" dirty="0" smtClean="0"/>
              <a:t>, мил…</a:t>
            </a:r>
            <a:r>
              <a:rPr lang="ru-RU" sz="3500" dirty="0" err="1" smtClean="0"/>
              <a:t>сердие</a:t>
            </a:r>
            <a:r>
              <a:rPr lang="ru-RU" sz="3500" dirty="0" smtClean="0"/>
              <a:t>,</a:t>
            </a:r>
          </a:p>
          <a:p>
            <a:pPr>
              <a:buNone/>
            </a:pPr>
            <a:r>
              <a:rPr lang="ru-RU" sz="3500" dirty="0" smtClean="0"/>
              <a:t> в…лик…душный,</a:t>
            </a:r>
            <a:r>
              <a:rPr lang="en-US" sz="3500" dirty="0" smtClean="0"/>
              <a:t> </a:t>
            </a:r>
            <a:endParaRPr lang="ru-RU" sz="3500" dirty="0" smtClean="0"/>
          </a:p>
          <a:p>
            <a:pPr>
              <a:buNone/>
            </a:pPr>
            <a:r>
              <a:rPr lang="ru-RU" sz="3500" dirty="0" smtClean="0"/>
              <a:t>про…</a:t>
            </a:r>
            <a:r>
              <a:rPr lang="ru-RU" sz="3500" dirty="0" err="1" smtClean="0"/>
              <a:t>влять,в</a:t>
            </a:r>
            <a:r>
              <a:rPr lang="ru-RU" sz="3500" dirty="0" smtClean="0"/>
              <a:t>…</a:t>
            </a:r>
            <a:r>
              <a:rPr lang="ru-RU" sz="3500" dirty="0" err="1" smtClean="0"/>
              <a:t>схищат</a:t>
            </a:r>
            <a:r>
              <a:rPr lang="ru-RU" sz="3500" dirty="0" smtClean="0"/>
              <a:t>…</a:t>
            </a:r>
            <a:r>
              <a:rPr lang="ru-RU" sz="3500" dirty="0" err="1" smtClean="0"/>
              <a:t>ся</a:t>
            </a:r>
            <a:endParaRPr lang="ru-RU" sz="3500" dirty="0" smtClean="0"/>
          </a:p>
          <a:p>
            <a:pPr>
              <a:buNone/>
            </a:pPr>
            <a:r>
              <a:rPr lang="ru-RU" sz="3500" b="1" dirty="0" smtClean="0"/>
              <a:t>Уд….</a:t>
            </a:r>
            <a:r>
              <a:rPr lang="ru-RU" sz="3500" b="1" dirty="0" err="1" smtClean="0"/>
              <a:t>вляющий,ж</a:t>
            </a:r>
            <a:r>
              <a:rPr lang="ru-RU" sz="3500" b="1" dirty="0" smtClean="0"/>
              <a:t>…</a:t>
            </a:r>
            <a:r>
              <a:rPr lang="ru-RU" sz="3500" b="1" dirty="0" err="1" smtClean="0"/>
              <a:t>лавший</a:t>
            </a:r>
            <a:r>
              <a:rPr lang="ru-RU" sz="3500" b="1" dirty="0" smtClean="0"/>
              <a:t>,</a:t>
            </a:r>
          </a:p>
          <a:p>
            <a:pPr>
              <a:buNone/>
            </a:pPr>
            <a:r>
              <a:rPr lang="ru-RU" sz="3500" b="1" dirty="0" err="1" smtClean="0"/>
              <a:t>сост</a:t>
            </a:r>
            <a:r>
              <a:rPr lang="ru-RU" sz="3500" b="1" dirty="0" smtClean="0"/>
              <a:t>…</a:t>
            </a:r>
            <a:r>
              <a:rPr lang="ru-RU" sz="3500" b="1" dirty="0" err="1" smtClean="0"/>
              <a:t>вляемый,сп</a:t>
            </a:r>
            <a:r>
              <a:rPr lang="ru-RU" sz="3500" b="1" dirty="0" smtClean="0"/>
              <a:t>…</a:t>
            </a:r>
            <a:r>
              <a:rPr lang="ru-RU" sz="3500" b="1" dirty="0" err="1" smtClean="0"/>
              <a:t>сённый</a:t>
            </a:r>
            <a:endParaRPr lang="ru-RU" sz="3500" b="1" dirty="0" smtClean="0"/>
          </a:p>
          <a:p>
            <a:pPr>
              <a:buNone/>
            </a:pPr>
            <a:endParaRPr lang="ru-RU" dirty="0" smtClean="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91264" cy="648072"/>
          </a:xfrm>
        </p:spPr>
        <p:txBody>
          <a:bodyPr>
            <a:normAutofit fontScale="90000"/>
          </a:bodyPr>
          <a:lstStyle/>
          <a:p>
            <a:r>
              <a:rPr lang="ru-RU" dirty="0" smtClean="0"/>
              <a:t>    Порядок разбора причастия</a:t>
            </a:r>
            <a:endParaRPr lang="ru-RU" dirty="0"/>
          </a:p>
        </p:txBody>
      </p:sp>
      <p:sp>
        <p:nvSpPr>
          <p:cNvPr id="3" name="Объект 2"/>
          <p:cNvSpPr>
            <a:spLocks noGrp="1"/>
          </p:cNvSpPr>
          <p:nvPr>
            <p:ph idx="1"/>
          </p:nvPr>
        </p:nvSpPr>
        <p:spPr>
          <a:xfrm>
            <a:off x="251520" y="764704"/>
            <a:ext cx="8435280" cy="5559896"/>
          </a:xfrm>
        </p:spPr>
        <p:txBody>
          <a:bodyPr>
            <a:normAutofit lnSpcReduction="10000"/>
          </a:bodyPr>
          <a:lstStyle/>
          <a:p>
            <a:pPr marL="0" indent="0">
              <a:buNone/>
            </a:pPr>
            <a:r>
              <a:rPr lang="ru-RU" dirty="0" smtClean="0"/>
              <a:t>1.Часть речи</a:t>
            </a:r>
          </a:p>
          <a:p>
            <a:pPr marL="0" indent="0">
              <a:buNone/>
            </a:pPr>
            <a:r>
              <a:rPr lang="ru-RU" dirty="0" smtClean="0"/>
              <a:t>2.Морфологические признаки.</a:t>
            </a:r>
          </a:p>
          <a:p>
            <a:pPr marL="0" indent="0">
              <a:buNone/>
            </a:pPr>
            <a:r>
              <a:rPr lang="ru-RU" dirty="0"/>
              <a:t> </a:t>
            </a:r>
            <a:r>
              <a:rPr lang="ru-RU" dirty="0" smtClean="0"/>
              <a:t>   </a:t>
            </a:r>
            <a:r>
              <a:rPr lang="ru-RU" dirty="0" err="1" smtClean="0"/>
              <a:t>н.ф</a:t>
            </a:r>
            <a:r>
              <a:rPr lang="ru-RU" dirty="0" smtClean="0"/>
              <a:t>.(И.П.,ед.ч.,</a:t>
            </a:r>
            <a:r>
              <a:rPr lang="ru-RU" dirty="0" err="1" smtClean="0"/>
              <a:t>м.р</a:t>
            </a:r>
            <a:r>
              <a:rPr lang="ru-RU" dirty="0" smtClean="0"/>
              <a:t>.)</a:t>
            </a:r>
          </a:p>
          <a:p>
            <a:pPr marL="0" indent="0">
              <a:buNone/>
            </a:pPr>
            <a:r>
              <a:rPr lang="ru-RU" dirty="0"/>
              <a:t> </a:t>
            </a:r>
            <a:r>
              <a:rPr lang="ru-RU" dirty="0" smtClean="0"/>
              <a:t>  Пост.признаки:1)действ. </a:t>
            </a:r>
            <a:r>
              <a:rPr lang="ru-RU" dirty="0"/>
              <a:t>и</a:t>
            </a:r>
            <a:r>
              <a:rPr lang="ru-RU" dirty="0" smtClean="0"/>
              <a:t>ли страд.,</a:t>
            </a:r>
          </a:p>
          <a:p>
            <a:pPr marL="0" indent="0">
              <a:buNone/>
            </a:pPr>
            <a:r>
              <a:rPr lang="ru-RU" dirty="0" smtClean="0"/>
              <a:t>                                 2)вид,</a:t>
            </a:r>
          </a:p>
          <a:p>
            <a:pPr marL="0" indent="0">
              <a:buNone/>
            </a:pPr>
            <a:r>
              <a:rPr lang="ru-RU" dirty="0"/>
              <a:t> </a:t>
            </a:r>
            <a:r>
              <a:rPr lang="ru-RU" dirty="0" smtClean="0"/>
              <a:t>                                3)время,</a:t>
            </a:r>
          </a:p>
          <a:p>
            <a:pPr marL="0" indent="0">
              <a:buNone/>
            </a:pPr>
            <a:r>
              <a:rPr lang="ru-RU" dirty="0"/>
              <a:t> </a:t>
            </a:r>
            <a:r>
              <a:rPr lang="ru-RU" dirty="0" smtClean="0"/>
              <a:t>                                4)возвратность</a:t>
            </a:r>
          </a:p>
          <a:p>
            <a:pPr marL="0" indent="0">
              <a:buNone/>
            </a:pPr>
            <a:r>
              <a:rPr lang="ru-RU" dirty="0"/>
              <a:t> </a:t>
            </a:r>
            <a:r>
              <a:rPr lang="ru-RU" dirty="0" smtClean="0"/>
              <a:t>  Непост.признаки:1)полная или краткая форма</a:t>
            </a:r>
          </a:p>
          <a:p>
            <a:pPr marL="0" indent="0">
              <a:buNone/>
            </a:pPr>
            <a:r>
              <a:rPr lang="ru-RU" dirty="0"/>
              <a:t> </a:t>
            </a:r>
            <a:r>
              <a:rPr lang="ru-RU" dirty="0" smtClean="0"/>
              <a:t>                                   2)род(в </a:t>
            </a:r>
            <a:r>
              <a:rPr lang="ru-RU" dirty="0" err="1" smtClean="0"/>
              <a:t>ед.ч</a:t>
            </a:r>
            <a:r>
              <a:rPr lang="ru-RU" dirty="0" smtClean="0"/>
              <a:t>.)</a:t>
            </a:r>
          </a:p>
          <a:p>
            <a:pPr marL="0" indent="0">
              <a:buNone/>
            </a:pPr>
            <a:r>
              <a:rPr lang="ru-RU" dirty="0"/>
              <a:t> </a:t>
            </a:r>
            <a:r>
              <a:rPr lang="ru-RU" dirty="0" smtClean="0"/>
              <a:t>                                   3)число</a:t>
            </a:r>
          </a:p>
          <a:p>
            <a:pPr marL="0" indent="0">
              <a:buNone/>
            </a:pPr>
            <a:r>
              <a:rPr lang="ru-RU" dirty="0"/>
              <a:t> </a:t>
            </a:r>
            <a:r>
              <a:rPr lang="ru-RU" dirty="0" smtClean="0"/>
              <a:t>                                   4)падеж(в полной форме)</a:t>
            </a:r>
          </a:p>
          <a:p>
            <a:pPr marL="0" indent="0">
              <a:buNone/>
            </a:pPr>
            <a:r>
              <a:rPr lang="ru-RU" dirty="0" smtClean="0"/>
              <a:t>3.Синтаксическая роль</a:t>
            </a:r>
          </a:p>
          <a:p>
            <a:pPr marL="0" indent="0">
              <a:buNone/>
            </a:pPr>
            <a:endParaRPr lang="ru-RU" dirty="0"/>
          </a:p>
        </p:txBody>
      </p:sp>
    </p:spTree>
    <p:extLst>
      <p:ext uri="{BB962C8B-B14F-4D97-AF65-F5344CB8AC3E}">
        <p14:creationId xmlns:p14="http://schemas.microsoft.com/office/powerpoint/2010/main" val="934765743"/>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143000"/>
          </a:xfrm>
        </p:spPr>
        <p:txBody>
          <a:bodyPr>
            <a:normAutofit/>
          </a:bodyPr>
          <a:lstStyle/>
          <a:p>
            <a:r>
              <a:rPr lang="ru-RU" dirty="0" smtClean="0"/>
              <a:t> Михаил Васильевич Нестеров</a:t>
            </a:r>
            <a:endParaRPr lang="ru-R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979712" y="1916832"/>
            <a:ext cx="5616622" cy="4493298"/>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Администратор\Рабочий стол\мама из инета\image19740367_06916b15fd5ca5a5124a4817ee59a76d.jpg"/>
          <p:cNvPicPr>
            <a:picLocks noChangeAspect="1" noChangeArrowheads="1"/>
          </p:cNvPicPr>
          <p:nvPr/>
        </p:nvPicPr>
        <p:blipFill>
          <a:blip r:embed="rId2" cstate="print"/>
          <a:srcRect/>
          <a:stretch>
            <a:fillRect/>
          </a:stretch>
        </p:blipFill>
        <p:spPr bwMode="auto">
          <a:xfrm>
            <a:off x="214282" y="428604"/>
            <a:ext cx="4546055" cy="2857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2"/>
          <p:cNvPicPr>
            <a:picLocks noGrp="1" noChangeAspect="1" noChangeArrowheads="1"/>
          </p:cNvPicPr>
          <p:nvPr>
            <p:ph idx="1"/>
          </p:nvPr>
        </p:nvPicPr>
        <p:blipFill>
          <a:blip r:embed="rId3" cstate="print"/>
          <a:stretch>
            <a:fillRect/>
          </a:stretch>
        </p:blipFill>
        <p:spPr bwMode="auto">
          <a:xfrm>
            <a:off x="4860032" y="3429000"/>
            <a:ext cx="3960440" cy="3236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Прямоугольник 6"/>
          <p:cNvSpPr/>
          <p:nvPr/>
        </p:nvSpPr>
        <p:spPr>
          <a:xfrm>
            <a:off x="4932040" y="332656"/>
            <a:ext cx="3857652" cy="3108543"/>
          </a:xfrm>
          <a:prstGeom prst="rect">
            <a:avLst/>
          </a:prstGeom>
        </p:spPr>
        <p:txBody>
          <a:bodyPr wrap="square">
            <a:spAutoFit/>
          </a:bodyPr>
          <a:lstStyle/>
          <a:p>
            <a:pPr>
              <a:buNone/>
            </a:pPr>
            <a:r>
              <a:rPr lang="ru-RU" sz="2800" dirty="0" smtClean="0"/>
              <a:t>В уфимском музее изобразительного    искусства имени Нестерова собрана коллекция картин знаменитого художника.</a:t>
            </a:r>
          </a:p>
        </p:txBody>
      </p:sp>
      <p:sp>
        <p:nvSpPr>
          <p:cNvPr id="10" name="Прямоугольник 9"/>
          <p:cNvSpPr/>
          <p:nvPr/>
        </p:nvSpPr>
        <p:spPr>
          <a:xfrm>
            <a:off x="251520" y="4077072"/>
            <a:ext cx="4429156" cy="1815882"/>
          </a:xfrm>
          <a:prstGeom prst="rect">
            <a:avLst/>
          </a:prstGeom>
        </p:spPr>
        <p:txBody>
          <a:bodyPr wrap="square">
            <a:spAutoFit/>
          </a:bodyPr>
          <a:lstStyle/>
          <a:p>
            <a:r>
              <a:rPr lang="ru-RU" sz="2800" dirty="0" smtClean="0"/>
              <a:t>Картина М.В.Нестерова </a:t>
            </a:r>
          </a:p>
          <a:p>
            <a:r>
              <a:rPr lang="ru-RU" sz="2800" dirty="0" smtClean="0"/>
              <a:t>«Видение отроку Варфоломею»</a:t>
            </a:r>
          </a:p>
          <a:p>
            <a:r>
              <a:rPr lang="ru-RU" sz="2800" dirty="0" smtClean="0"/>
              <a:t>написана в 1895 году</a:t>
            </a:r>
            <a:endParaRPr lang="ru-RU" sz="28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00034" y="260648"/>
            <a:ext cx="8392446" cy="369332"/>
          </a:xfrm>
          <a:prstGeom prst="rect">
            <a:avLst/>
          </a:prstGeom>
        </p:spPr>
        <p:txBody>
          <a:bodyPr wrap="square">
            <a:spAutoFit/>
          </a:bodyPr>
          <a:lstStyle/>
          <a:p>
            <a:pPr>
              <a:buNone/>
            </a:pPr>
            <a:endParaRPr lang="ru-RU" dirty="0"/>
          </a:p>
        </p:txBody>
      </p:sp>
      <p:sp>
        <p:nvSpPr>
          <p:cNvPr id="2" name="Прямоугольник 1"/>
          <p:cNvSpPr/>
          <p:nvPr/>
        </p:nvSpPr>
        <p:spPr>
          <a:xfrm>
            <a:off x="179512" y="260648"/>
            <a:ext cx="8712968" cy="5632311"/>
          </a:xfrm>
          <a:prstGeom prst="rect">
            <a:avLst/>
          </a:prstGeom>
        </p:spPr>
        <p:txBody>
          <a:bodyPr wrap="square">
            <a:spAutoFit/>
          </a:bodyPr>
          <a:lstStyle/>
          <a:p>
            <a:r>
              <a:rPr lang="ru-RU" dirty="0"/>
              <a:t> </a:t>
            </a:r>
            <a:r>
              <a:rPr lang="ru-RU" sz="2400" dirty="0" err="1"/>
              <a:t>М.В.Нестеров</a:t>
            </a:r>
            <a:r>
              <a:rPr lang="ru-RU" sz="2400" dirty="0"/>
              <a:t> - замечательный  русский художник конца 19 начала 20 века. Он с детства проявлял интерес к искусству.  Отец ,увидевший в сыне талант, старался  во всём ему помочь. Миша, прислушиваясь  к советам отца</a:t>
            </a:r>
            <a:r>
              <a:rPr lang="ru-RU" sz="2400" dirty="0" smtClean="0"/>
              <a:t>, усиленно </a:t>
            </a:r>
            <a:r>
              <a:rPr lang="ru-RU" sz="2400" dirty="0"/>
              <a:t>работал. Вскоре о художнике узнала вся Россия.</a:t>
            </a:r>
            <a:br>
              <a:rPr lang="ru-RU" sz="2400" dirty="0"/>
            </a:br>
            <a:r>
              <a:rPr lang="ru-RU" sz="2400" dirty="0"/>
              <a:t>      Нестеров  создал  цикл  картин, изображающих жизнь преподобного Сергия Радонежского. Одной из таких является картина «Видение отроку Варфоломею», написанная в 1895. В центре полотна мы видим смиренного отрока. Недалеко от него стоит старец, наклонивший вниз голову. Черная ряса монаха ярко выделяется на фоне осеннего пейзажа, который представляет перед нами Россию во всей незатейливой красоте. </a:t>
            </a:r>
            <a:br>
              <a:rPr lang="ru-RU" sz="2400" dirty="0"/>
            </a:br>
            <a:r>
              <a:rPr lang="ru-RU" sz="2400" dirty="0"/>
              <a:t>        Это картина - хрустальный светильник, зажженный художником во славу своей Родины.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Готовимся к ОГЭ</a:t>
            </a:r>
            <a:endParaRPr lang="ru-RU" dirty="0"/>
          </a:p>
        </p:txBody>
      </p:sp>
      <p:sp>
        <p:nvSpPr>
          <p:cNvPr id="3" name="Содержимое 2"/>
          <p:cNvSpPr>
            <a:spLocks noGrp="1"/>
          </p:cNvSpPr>
          <p:nvPr>
            <p:ph idx="1"/>
          </p:nvPr>
        </p:nvSpPr>
        <p:spPr/>
        <p:txBody>
          <a:bodyPr/>
          <a:lstStyle/>
          <a:p>
            <a:pPr>
              <a:buNone/>
            </a:pPr>
            <a:r>
              <a:rPr lang="ru-RU" dirty="0" smtClean="0"/>
              <a:t>2.Указать цифрами обособленное определение</a:t>
            </a:r>
          </a:p>
          <a:p>
            <a:pPr>
              <a:buNone/>
            </a:pPr>
            <a:endParaRPr lang="ru-RU" dirty="0" smtClean="0"/>
          </a:p>
          <a:p>
            <a:pPr>
              <a:buNone/>
            </a:pPr>
            <a:r>
              <a:rPr lang="ru-RU" dirty="0" smtClean="0"/>
              <a:t>   Солнце,(1)выглянувшее из-за туч,(2)добавило красок,(3)и осенний лес предстал перед нами во всей красе.</a:t>
            </a:r>
            <a:endParaRPr lang="ru-RU" dirty="0"/>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ответ</a:t>
            </a:r>
            <a:endParaRPr lang="ru-RU" dirty="0"/>
          </a:p>
        </p:txBody>
      </p:sp>
      <p:sp>
        <p:nvSpPr>
          <p:cNvPr id="3" name="Объект 2"/>
          <p:cNvSpPr>
            <a:spLocks noGrp="1"/>
          </p:cNvSpPr>
          <p:nvPr>
            <p:ph idx="1"/>
          </p:nvPr>
        </p:nvSpPr>
        <p:spPr/>
        <p:txBody>
          <a:bodyPr>
            <a:normAutofit/>
          </a:bodyPr>
          <a:lstStyle/>
          <a:p>
            <a:pPr marL="0" indent="0">
              <a:buNone/>
            </a:pPr>
            <a:r>
              <a:rPr lang="ru-RU" sz="6000" dirty="0"/>
              <a:t> </a:t>
            </a:r>
            <a:r>
              <a:rPr lang="ru-RU" sz="6000" dirty="0" smtClean="0"/>
              <a:t>                  1,2</a:t>
            </a:r>
            <a:endParaRPr lang="ru-RU" sz="6000" dirty="0"/>
          </a:p>
        </p:txBody>
      </p:sp>
    </p:spTree>
    <p:extLst>
      <p:ext uri="{BB962C8B-B14F-4D97-AF65-F5344CB8AC3E}">
        <p14:creationId xmlns:p14="http://schemas.microsoft.com/office/powerpoint/2010/main" val="196703506"/>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468880"/>
            <a:ext cx="8229600" cy="4389120"/>
          </a:xfrm>
        </p:spPr>
        <p:txBody>
          <a:bodyPr/>
          <a:lstStyle/>
          <a:p>
            <a:r>
              <a:rPr lang="ru-RU" dirty="0" smtClean="0"/>
              <a:t>                                 </a:t>
            </a:r>
          </a:p>
          <a:p>
            <a:r>
              <a:rPr lang="ru-RU" dirty="0" smtClean="0"/>
              <a:t>                         Сегодня я узнал…</a:t>
            </a:r>
          </a:p>
          <a:p>
            <a:pPr>
              <a:buNone/>
            </a:pPr>
            <a:r>
              <a:rPr lang="ru-RU" dirty="0" smtClean="0"/>
              <a:t>                            Мне было трудно…</a:t>
            </a:r>
          </a:p>
          <a:p>
            <a:pPr>
              <a:buNone/>
            </a:pPr>
            <a:r>
              <a:rPr lang="ru-RU" dirty="0" smtClean="0"/>
              <a:t>                            Мне было интересно…</a:t>
            </a:r>
          </a:p>
          <a:p>
            <a:pPr>
              <a:buNone/>
            </a:pPr>
            <a:r>
              <a:rPr lang="ru-RU" dirty="0" smtClean="0"/>
              <a:t>                           </a:t>
            </a:r>
          </a:p>
          <a:p>
            <a:endParaRPr lang="ru-RU" dirty="0"/>
          </a:p>
        </p:txBody>
      </p:sp>
      <p:pic>
        <p:nvPicPr>
          <p:cNvPr id="5" name="Picture 12" descr="315288020"/>
          <p:cNvPicPr>
            <a:picLocks noChangeAspect="1" noChangeArrowheads="1" noCrop="1"/>
          </p:cNvPicPr>
          <p:nvPr/>
        </p:nvPicPr>
        <p:blipFill>
          <a:blip r:embed="rId2" cstate="print"/>
          <a:srcRect/>
          <a:stretch>
            <a:fillRect/>
          </a:stretch>
        </p:blipFill>
        <p:spPr bwMode="auto">
          <a:xfrm>
            <a:off x="0" y="0"/>
            <a:ext cx="3389313" cy="27717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ru-RU" sz="4800" dirty="0" smtClean="0"/>
              <a:t>Ученик, проявляющий старание, добьётся больших успехов.</a:t>
            </a:r>
            <a:endParaRPr lang="ru-RU" sz="48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764704"/>
            <a:ext cx="8229600" cy="1143000"/>
          </a:xfrm>
        </p:spPr>
        <p:txBody>
          <a:bodyPr/>
          <a:lstStyle/>
          <a:p>
            <a:r>
              <a:rPr lang="ru-RU" dirty="0" smtClean="0"/>
              <a:t>Проверим вместе</a:t>
            </a:r>
            <a:endParaRPr lang="ru-RU" dirty="0"/>
          </a:p>
        </p:txBody>
      </p:sp>
      <p:sp>
        <p:nvSpPr>
          <p:cNvPr id="3" name="Объект 2"/>
          <p:cNvSpPr>
            <a:spLocks noGrp="1"/>
          </p:cNvSpPr>
          <p:nvPr>
            <p:ph idx="1"/>
          </p:nvPr>
        </p:nvSpPr>
        <p:spPr>
          <a:xfrm>
            <a:off x="755576" y="2132856"/>
            <a:ext cx="6984776" cy="4191744"/>
          </a:xfrm>
        </p:spPr>
        <p:txBody>
          <a:bodyPr>
            <a:normAutofit/>
          </a:bodyPr>
          <a:lstStyle/>
          <a:p>
            <a:pPr marL="0" indent="0">
              <a:buNone/>
            </a:pPr>
            <a:r>
              <a:rPr lang="ru-RU" sz="3200" dirty="0" err="1" smtClean="0"/>
              <a:t>Д</a:t>
            </a:r>
            <a:r>
              <a:rPr lang="ru-RU" sz="3200" b="1" dirty="0" err="1" smtClean="0"/>
              <a:t>о</a:t>
            </a:r>
            <a:r>
              <a:rPr lang="ru-RU" sz="3200" dirty="0" err="1" smtClean="0"/>
              <a:t>брота,мил</a:t>
            </a:r>
            <a:r>
              <a:rPr lang="ru-RU" sz="3200" b="1" dirty="0" err="1" smtClean="0"/>
              <a:t>о</a:t>
            </a:r>
            <a:r>
              <a:rPr lang="ru-RU" sz="3200" dirty="0" err="1" smtClean="0"/>
              <a:t>сердие</a:t>
            </a:r>
            <a:r>
              <a:rPr lang="ru-RU" sz="3200" dirty="0" smtClean="0"/>
              <a:t>,</a:t>
            </a:r>
          </a:p>
          <a:p>
            <a:pPr marL="0" indent="0">
              <a:buNone/>
            </a:pPr>
            <a:r>
              <a:rPr lang="ru-RU" sz="3200" dirty="0" err="1" smtClean="0"/>
              <a:t>д</a:t>
            </a:r>
            <a:r>
              <a:rPr lang="ru-RU" sz="3200" b="1" dirty="0" err="1" smtClean="0"/>
              <a:t>о</a:t>
            </a:r>
            <a:r>
              <a:rPr lang="ru-RU" sz="3200" dirty="0" err="1" smtClean="0"/>
              <a:t>брож</a:t>
            </a:r>
            <a:r>
              <a:rPr lang="ru-RU" sz="3200" b="1" dirty="0" err="1" smtClean="0"/>
              <a:t>е</a:t>
            </a:r>
            <a:r>
              <a:rPr lang="ru-RU" sz="3200" dirty="0" err="1" smtClean="0"/>
              <a:t>лательный,в</a:t>
            </a:r>
            <a:r>
              <a:rPr lang="ru-RU" sz="3200" b="1" dirty="0" err="1" smtClean="0"/>
              <a:t>е</a:t>
            </a:r>
            <a:r>
              <a:rPr lang="ru-RU" sz="3200" dirty="0" err="1" smtClean="0"/>
              <a:t>лик</a:t>
            </a:r>
            <a:r>
              <a:rPr lang="ru-RU" sz="3200" b="1" dirty="0" err="1" smtClean="0"/>
              <a:t>о</a:t>
            </a:r>
            <a:r>
              <a:rPr lang="ru-RU" sz="3200" dirty="0" err="1" smtClean="0"/>
              <a:t>душный</a:t>
            </a:r>
            <a:r>
              <a:rPr lang="ru-RU" sz="3200" dirty="0" smtClean="0"/>
              <a:t>,</a:t>
            </a:r>
          </a:p>
          <a:p>
            <a:pPr marL="0" indent="0">
              <a:buNone/>
            </a:pPr>
            <a:r>
              <a:rPr lang="ru-RU" sz="3200" dirty="0" smtClean="0"/>
              <a:t>про</a:t>
            </a:r>
            <a:r>
              <a:rPr lang="ru-RU" sz="3200" b="1" dirty="0" smtClean="0"/>
              <a:t>я</a:t>
            </a:r>
            <a:r>
              <a:rPr lang="ru-RU" sz="3200" dirty="0" smtClean="0"/>
              <a:t>влять </a:t>
            </a:r>
            <a:r>
              <a:rPr lang="ru-RU" sz="3200" b="1" dirty="0" err="1" smtClean="0"/>
              <a:t>комментирующий,подумавший</a:t>
            </a:r>
            <a:r>
              <a:rPr lang="ru-RU" sz="3200" b="1" dirty="0" smtClean="0"/>
              <a:t>,</a:t>
            </a:r>
          </a:p>
          <a:p>
            <a:pPr marL="0" indent="0">
              <a:buNone/>
            </a:pPr>
            <a:r>
              <a:rPr lang="ru-RU" sz="3200" b="1" dirty="0" err="1" smtClean="0"/>
              <a:t>составляемый,решённый</a:t>
            </a:r>
            <a:endParaRPr lang="ru-RU" sz="3200" b="1" dirty="0"/>
          </a:p>
        </p:txBody>
      </p:sp>
    </p:spTree>
    <p:extLst>
      <p:ext uri="{BB962C8B-B14F-4D97-AF65-F5344CB8AC3E}">
        <p14:creationId xmlns:p14="http://schemas.microsoft.com/office/powerpoint/2010/main" val="1572415564"/>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     Работа в команде</a:t>
            </a:r>
            <a:endParaRPr lang="ru-RU" dirty="0"/>
          </a:p>
        </p:txBody>
      </p:sp>
      <p:pic>
        <p:nvPicPr>
          <p:cNvPr id="6" name="Содержимое 5" descr="anaokulu_1.jpg"/>
          <p:cNvPicPr>
            <a:picLocks noGrp="1" noChangeAspect="1"/>
          </p:cNvPicPr>
          <p:nvPr>
            <p:ph idx="1"/>
          </p:nvPr>
        </p:nvPicPr>
        <p:blipFill>
          <a:blip r:embed="rId2" cstate="print"/>
          <a:stretch>
            <a:fillRect/>
          </a:stretch>
        </p:blipFill>
        <p:spPr>
          <a:xfrm>
            <a:off x="611560" y="2204864"/>
            <a:ext cx="8021224" cy="3818012"/>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Теоретическая</a:t>
            </a:r>
            <a:endParaRPr lang="ru-RU" dirty="0"/>
          </a:p>
        </p:txBody>
      </p:sp>
      <p:pic>
        <p:nvPicPr>
          <p:cNvPr id="1027" name="Picture 3" descr="C:\Documents and Settings\Администратор\Рабочий стол\мама из инета\учебникi.jpeg"/>
          <p:cNvPicPr>
            <a:picLocks noGrp="1" noChangeAspect="1" noChangeArrowheads="1"/>
          </p:cNvPicPr>
          <p:nvPr>
            <p:ph idx="1"/>
          </p:nvPr>
        </p:nvPicPr>
        <p:blipFill>
          <a:blip r:embed="rId2" cstate="print"/>
          <a:srcRect/>
          <a:stretch>
            <a:fillRect/>
          </a:stretch>
        </p:blipFill>
        <p:spPr bwMode="auto">
          <a:xfrm>
            <a:off x="2101321" y="2088865"/>
            <a:ext cx="4630919" cy="3473189"/>
          </a:xfrm>
          <a:prstGeom prst="rect">
            <a:avLst/>
          </a:prstGeom>
          <a:noFill/>
        </p:spPr>
      </p:pic>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Теоретическая</a:t>
            </a:r>
            <a:br>
              <a:rPr lang="ru-RU" dirty="0" smtClean="0"/>
            </a:br>
            <a:r>
              <a:rPr lang="ru-RU" dirty="0"/>
              <a:t>В</a:t>
            </a:r>
            <a:r>
              <a:rPr lang="ru-RU" dirty="0" smtClean="0"/>
              <a:t>спомним правила</a:t>
            </a:r>
            <a:endParaRPr lang="ru-RU" dirty="0"/>
          </a:p>
        </p:txBody>
      </p:sp>
      <p:sp>
        <p:nvSpPr>
          <p:cNvPr id="3" name="Содержимое 2"/>
          <p:cNvSpPr>
            <a:spLocks noGrp="1"/>
          </p:cNvSpPr>
          <p:nvPr>
            <p:ph idx="1"/>
          </p:nvPr>
        </p:nvSpPr>
        <p:spPr>
          <a:xfrm>
            <a:off x="1475656" y="1988840"/>
            <a:ext cx="6635080" cy="4389120"/>
          </a:xfrm>
        </p:spPr>
        <p:txBody>
          <a:bodyPr>
            <a:normAutofit fontScale="92500" lnSpcReduction="20000"/>
          </a:bodyPr>
          <a:lstStyle/>
          <a:p>
            <a:r>
              <a:rPr lang="ru-RU" dirty="0" smtClean="0"/>
              <a:t>1.           </a:t>
            </a:r>
            <a:r>
              <a:rPr lang="ru-RU" dirty="0"/>
              <a:t>П</a:t>
            </a:r>
            <a:r>
              <a:rPr lang="ru-RU" dirty="0" smtClean="0"/>
              <a:t>рич.-</a:t>
            </a:r>
            <a:r>
              <a:rPr lang="ru-RU" dirty="0" err="1" smtClean="0"/>
              <a:t>сам.ч.р</a:t>
            </a:r>
            <a:r>
              <a:rPr lang="ru-RU" dirty="0" smtClean="0"/>
              <a:t>., которая                                                                       обозначает признак предмета по действию</a:t>
            </a:r>
          </a:p>
          <a:p>
            <a:pPr>
              <a:buNone/>
            </a:pPr>
            <a:r>
              <a:rPr lang="ru-RU" dirty="0" smtClean="0"/>
              <a:t>         </a:t>
            </a:r>
            <a:r>
              <a:rPr lang="ru-RU" dirty="0"/>
              <a:t> </a:t>
            </a:r>
            <a:r>
              <a:rPr lang="ru-RU" dirty="0" smtClean="0"/>
              <a:t>        отвечает на  ???  какой?</a:t>
            </a:r>
          </a:p>
          <a:p>
            <a:pPr>
              <a:buNone/>
            </a:pPr>
            <a:r>
              <a:rPr lang="ru-RU" dirty="0" smtClean="0"/>
              <a:t>что делающий?    что делавший?</a:t>
            </a:r>
          </a:p>
          <a:p>
            <a:pPr>
              <a:buNone/>
            </a:pPr>
            <a:r>
              <a:rPr lang="ru-RU" dirty="0" smtClean="0"/>
              <a:t>что делаемый?     что сделанный?</a:t>
            </a:r>
          </a:p>
          <a:p>
            <a:r>
              <a:rPr lang="ru-RU" dirty="0" smtClean="0"/>
              <a:t>2.                    </a:t>
            </a:r>
          </a:p>
          <a:p>
            <a:pPr>
              <a:buNone/>
            </a:pPr>
            <a:r>
              <a:rPr lang="ru-RU" dirty="0" smtClean="0"/>
              <a:t>                          бывает</a:t>
            </a:r>
          </a:p>
          <a:p>
            <a:pPr>
              <a:buNone/>
            </a:pPr>
            <a:r>
              <a:rPr lang="ru-RU" dirty="0" smtClean="0"/>
              <a:t>    действ.                  </a:t>
            </a:r>
            <a:r>
              <a:rPr lang="ru-RU" dirty="0"/>
              <a:t> </a:t>
            </a:r>
            <a:r>
              <a:rPr lang="ru-RU" dirty="0" smtClean="0"/>
              <a:t>       </a:t>
            </a:r>
            <a:r>
              <a:rPr lang="ru-RU" dirty="0" err="1"/>
              <a:t>с</a:t>
            </a:r>
            <a:r>
              <a:rPr lang="ru-RU" dirty="0" err="1" smtClean="0"/>
              <a:t>традат</a:t>
            </a:r>
            <a:r>
              <a:rPr lang="ru-RU" dirty="0" smtClean="0"/>
              <a:t>.</a:t>
            </a:r>
          </a:p>
          <a:p>
            <a:pPr>
              <a:buNone/>
            </a:pPr>
            <a:r>
              <a:rPr lang="ru-RU" dirty="0" smtClean="0"/>
              <a:t>                      образуется</a:t>
            </a:r>
          </a:p>
          <a:p>
            <a:pPr>
              <a:buNone/>
            </a:pPr>
            <a:r>
              <a:rPr lang="ru-RU" dirty="0" smtClean="0"/>
              <a:t>      </a:t>
            </a:r>
            <a:r>
              <a:rPr lang="ru-RU" dirty="0" err="1" smtClean="0"/>
              <a:t>ащ,ящ</a:t>
            </a:r>
            <a:r>
              <a:rPr lang="ru-RU" dirty="0" smtClean="0"/>
              <a:t>    </a:t>
            </a:r>
            <a:r>
              <a:rPr lang="ru-RU" dirty="0" err="1" smtClean="0"/>
              <a:t>вш,ш</a:t>
            </a:r>
            <a:r>
              <a:rPr lang="ru-RU" dirty="0" smtClean="0"/>
              <a:t>               </a:t>
            </a:r>
            <a:r>
              <a:rPr lang="ru-RU" dirty="0" err="1" smtClean="0"/>
              <a:t>ем,им</a:t>
            </a:r>
            <a:r>
              <a:rPr lang="ru-RU" dirty="0" smtClean="0"/>
              <a:t>  </a:t>
            </a:r>
            <a:r>
              <a:rPr lang="ru-RU" dirty="0" err="1" smtClean="0"/>
              <a:t>енн,ённ,нн,т</a:t>
            </a:r>
            <a:endParaRPr lang="ru-RU" dirty="0" smtClean="0"/>
          </a:p>
          <a:p>
            <a:r>
              <a:rPr lang="ru-RU" dirty="0" smtClean="0"/>
              <a:t>3.В </a:t>
            </a:r>
            <a:r>
              <a:rPr lang="ru-RU" dirty="0" err="1" smtClean="0"/>
              <a:t>предл</a:t>
            </a:r>
            <a:r>
              <a:rPr lang="ru-RU" dirty="0" smtClean="0"/>
              <a:t>-и </a:t>
            </a:r>
            <a:r>
              <a:rPr lang="ru-RU" dirty="0" err="1" smtClean="0"/>
              <a:t>явл-ся</a:t>
            </a:r>
            <a:r>
              <a:rPr lang="ru-RU" dirty="0" smtClean="0"/>
              <a:t> определением и сказуемым</a:t>
            </a:r>
          </a:p>
          <a:p>
            <a:endParaRPr lang="ru-RU"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 Синтаксическая  </a:t>
            </a:r>
            <a:endParaRPr lang="ru-RU" dirty="0"/>
          </a:p>
        </p:txBody>
      </p:sp>
      <p:sp>
        <p:nvSpPr>
          <p:cNvPr id="3" name="Содержимое 2"/>
          <p:cNvSpPr>
            <a:spLocks noGrp="1"/>
          </p:cNvSpPr>
          <p:nvPr>
            <p:ph idx="1"/>
          </p:nvPr>
        </p:nvSpPr>
        <p:spPr>
          <a:xfrm>
            <a:off x="323528" y="2060848"/>
            <a:ext cx="7906072" cy="4317112"/>
          </a:xfrm>
        </p:spPr>
        <p:txBody>
          <a:bodyPr>
            <a:normAutofit/>
          </a:bodyPr>
          <a:lstStyle/>
          <a:p>
            <a:pPr>
              <a:buNone/>
            </a:pPr>
            <a:r>
              <a:rPr lang="ru-RU" dirty="0" smtClean="0"/>
              <a:t> </a:t>
            </a:r>
          </a:p>
          <a:p>
            <a:pPr>
              <a:buNone/>
            </a:pPr>
            <a:r>
              <a:rPr lang="ru-RU" dirty="0" smtClean="0"/>
              <a:t>                         </a:t>
            </a:r>
            <a:r>
              <a:rPr lang="ru-RU" sz="4400" b="1" dirty="0" smtClean="0"/>
              <a:t>нарисованная  </a:t>
            </a:r>
          </a:p>
          <a:p>
            <a:pPr>
              <a:buNone/>
            </a:pPr>
            <a:r>
              <a:rPr lang="ru-RU" sz="4400" b="1" dirty="0"/>
              <a:t> </a:t>
            </a:r>
            <a:r>
              <a:rPr lang="ru-RU" sz="4400" b="1" dirty="0" smtClean="0"/>
              <a:t>                        </a:t>
            </a:r>
          </a:p>
          <a:p>
            <a:pPr>
              <a:buNone/>
            </a:pPr>
            <a:r>
              <a:rPr lang="ru-RU" sz="4400" b="1" dirty="0"/>
              <a:t> </a:t>
            </a:r>
            <a:r>
              <a:rPr lang="ru-RU" sz="4400" b="1" dirty="0" smtClean="0"/>
              <a:t>                </a:t>
            </a:r>
            <a:r>
              <a:rPr lang="ru-RU" sz="4400" dirty="0" smtClean="0"/>
              <a:t> (</a:t>
            </a:r>
            <a:r>
              <a:rPr lang="ru-RU" sz="4400" dirty="0" err="1" smtClean="0"/>
              <a:t>прич</a:t>
            </a:r>
            <a:r>
              <a:rPr lang="ru-RU" sz="4400" dirty="0" smtClean="0"/>
              <a:t>.+сущ.)</a:t>
            </a:r>
          </a:p>
          <a:p>
            <a:pPr>
              <a:buNone/>
            </a:pPr>
            <a:r>
              <a:rPr lang="ru-RU" sz="4400" dirty="0" smtClean="0"/>
              <a:t>              словосочетание</a:t>
            </a:r>
          </a:p>
          <a:p>
            <a:pPr>
              <a:buNone/>
            </a:pPr>
            <a:r>
              <a:rPr lang="ru-RU" dirty="0" smtClean="0"/>
              <a:t>                 </a:t>
            </a:r>
          </a:p>
          <a:p>
            <a:pPr>
              <a:buNone/>
            </a:pPr>
            <a:endParaRPr lang="ru-RU" dirty="0" smtClean="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3600" dirty="0" smtClean="0"/>
              <a:t>Нарисованная картина</a:t>
            </a:r>
          </a:p>
          <a:p>
            <a:endParaRPr lang="ru-RU" dirty="0"/>
          </a:p>
          <a:p>
            <a:endParaRPr lang="ru-RU" dirty="0" smtClean="0"/>
          </a:p>
          <a:p>
            <a:endParaRPr lang="ru-RU" dirty="0"/>
          </a:p>
          <a:p>
            <a:r>
              <a:rPr lang="ru-RU" sz="3200" dirty="0" smtClean="0"/>
              <a:t>Нарисованная художником</a:t>
            </a:r>
            <a:endParaRPr lang="ru-RU" sz="3200" dirty="0"/>
          </a:p>
        </p:txBody>
      </p:sp>
    </p:spTree>
    <p:extLst>
      <p:ext uri="{BB962C8B-B14F-4D97-AF65-F5344CB8AC3E}">
        <p14:creationId xmlns:p14="http://schemas.microsoft.com/office/powerpoint/2010/main" val="227888605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Причастный оборот-</a:t>
            </a:r>
            <a:endParaRPr lang="ru-RU" dirty="0"/>
          </a:p>
        </p:txBody>
      </p:sp>
      <p:sp>
        <p:nvSpPr>
          <p:cNvPr id="3" name="Объект 2"/>
          <p:cNvSpPr>
            <a:spLocks noGrp="1"/>
          </p:cNvSpPr>
          <p:nvPr>
            <p:ph idx="1"/>
          </p:nvPr>
        </p:nvSpPr>
        <p:spPr/>
        <p:txBody>
          <a:bodyPr/>
          <a:lstStyle/>
          <a:p>
            <a:pPr marL="0" indent="0">
              <a:buNone/>
            </a:pPr>
            <a:r>
              <a:rPr lang="ru-RU" dirty="0" smtClean="0"/>
              <a:t>      </a:t>
            </a:r>
            <a:r>
              <a:rPr lang="ru-RU" sz="2800" dirty="0" smtClean="0"/>
              <a:t>    </a:t>
            </a:r>
            <a:r>
              <a:rPr lang="ru-RU" sz="2800" dirty="0"/>
              <a:t>э</a:t>
            </a:r>
            <a:r>
              <a:rPr lang="ru-RU" sz="2800" dirty="0" smtClean="0"/>
              <a:t>то причастие с  зависимыми словами</a:t>
            </a:r>
          </a:p>
          <a:p>
            <a:pPr marL="0" indent="0">
              <a:buNone/>
            </a:pPr>
            <a:endParaRPr lang="ru-RU" sz="2800" dirty="0" smtClean="0"/>
          </a:p>
          <a:p>
            <a:pPr marL="0" indent="0">
              <a:buNone/>
            </a:pPr>
            <a:r>
              <a:rPr lang="ru-RU" sz="2800" dirty="0"/>
              <a:t> </a:t>
            </a:r>
            <a:r>
              <a:rPr lang="ru-RU" sz="2800" dirty="0" smtClean="0"/>
              <a:t>                      может находиться</a:t>
            </a:r>
          </a:p>
          <a:p>
            <a:pPr marL="0" indent="0">
              <a:buNone/>
            </a:pPr>
            <a:r>
              <a:rPr lang="ru-RU" sz="2400" dirty="0" smtClean="0"/>
              <a:t>1. в начале предложения</a:t>
            </a:r>
          </a:p>
          <a:p>
            <a:pPr marL="0" indent="0">
              <a:buNone/>
            </a:pPr>
            <a:r>
              <a:rPr lang="ru-RU" sz="2400" dirty="0" smtClean="0"/>
              <a:t>2.в конце предложения</a:t>
            </a:r>
          </a:p>
          <a:p>
            <a:pPr marL="0" indent="0">
              <a:buNone/>
            </a:pPr>
            <a:r>
              <a:rPr lang="ru-RU" sz="2400" dirty="0" smtClean="0"/>
              <a:t>3.посередине</a:t>
            </a:r>
          </a:p>
          <a:p>
            <a:pPr marL="0" indent="0">
              <a:buNone/>
            </a:pPr>
            <a:r>
              <a:rPr lang="ru-RU" sz="2400" dirty="0" smtClean="0"/>
              <a:t>                                </a:t>
            </a:r>
            <a:r>
              <a:rPr lang="ru-RU" sz="3600" dirty="0" smtClean="0"/>
              <a:t>обособляется</a:t>
            </a:r>
          </a:p>
          <a:p>
            <a:pPr marL="0" indent="0">
              <a:buNone/>
            </a:pPr>
            <a:r>
              <a:rPr lang="ru-RU" sz="2800" dirty="0" smtClean="0"/>
              <a:t>                      выделяется запятыми</a:t>
            </a:r>
            <a:endParaRPr lang="ru-RU" sz="2800" dirty="0"/>
          </a:p>
        </p:txBody>
      </p:sp>
    </p:spTree>
    <p:extLst>
      <p:ext uri="{BB962C8B-B14F-4D97-AF65-F5344CB8AC3E}">
        <p14:creationId xmlns:p14="http://schemas.microsoft.com/office/powerpoint/2010/main" val="2296412141"/>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1076</TotalTime>
  <Words>421</Words>
  <Application>Microsoft Office PowerPoint</Application>
  <PresentationFormat>Экран (4:3)</PresentationFormat>
  <Paragraphs>99</Paragraphs>
  <Slides>27</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Calibri</vt:lpstr>
      <vt:lpstr>Constantia</vt:lpstr>
      <vt:lpstr>Times New Roman</vt:lpstr>
      <vt:lpstr>Wingdings 2</vt:lpstr>
      <vt:lpstr>Поток</vt:lpstr>
      <vt:lpstr>Презентация PowerPoint</vt:lpstr>
      <vt:lpstr>      Орфографическая  </vt:lpstr>
      <vt:lpstr>Проверим вместе</vt:lpstr>
      <vt:lpstr>     Работа в команде</vt:lpstr>
      <vt:lpstr>            Теоретическая</vt:lpstr>
      <vt:lpstr>                Теоретическая Вспомним правила</vt:lpstr>
      <vt:lpstr> Синтаксическая  </vt:lpstr>
      <vt:lpstr>Презентация PowerPoint</vt:lpstr>
      <vt:lpstr>        Причастный оборот-</vt:lpstr>
      <vt:lpstr>Презентация PowerPoint</vt:lpstr>
      <vt:lpstr>Презентация PowerPoint</vt:lpstr>
      <vt:lpstr>  </vt:lpstr>
      <vt:lpstr>Презентация PowerPoint</vt:lpstr>
      <vt:lpstr>           Физкультминутка</vt:lpstr>
      <vt:lpstr>Презентация PowerPoint</vt:lpstr>
      <vt:lpstr>Познавательная</vt:lpstr>
      <vt:lpstr>                  Творческая</vt:lpstr>
      <vt:lpstr>Тема урока : Морфологический разбор причастия</vt:lpstr>
      <vt:lpstr>                  Порядок              морфологического разбора</vt:lpstr>
      <vt:lpstr>    Порядок разбора причастия</vt:lpstr>
      <vt:lpstr> Михаил Васильевич Нестеров</vt:lpstr>
      <vt:lpstr>Презентация PowerPoint</vt:lpstr>
      <vt:lpstr>Презентация PowerPoint</vt:lpstr>
      <vt:lpstr>         Готовимся к ОГЭ</vt:lpstr>
      <vt:lpstr>                        ответ</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Деловая игра по русскому языку</dc:title>
  <dc:creator>XTreme</dc:creator>
  <cp:lastModifiedBy>КЕГЭ</cp:lastModifiedBy>
  <cp:revision>192</cp:revision>
  <dcterms:created xsi:type="dcterms:W3CDTF">2014-11-27T13:27:49Z</dcterms:created>
  <dcterms:modified xsi:type="dcterms:W3CDTF">2022-10-25T11:58:03Z</dcterms:modified>
</cp:coreProperties>
</file>