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6" r:id="rId14"/>
  </p:sldIdLst>
  <p:sldSz cx="18288000" cy="10287000"/>
  <p:notesSz cx="6889750" cy="10021888"/>
  <p:embeddedFontLst>
    <p:embeddedFont>
      <p:font typeface="A Day Without Sun Text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 Day Without Sun Text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624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D6E3447C-475B-4D0C-ADBD-025369F89618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CE22826E-B47F-4281-A3FC-1C3671214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72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E961-B026-463B-8AAA-5649AE8C0021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1800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62B53-2B62-44F1-A14D-FB4E9F3F9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4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62B53-2B62-44F1-A14D-FB4E9F3F96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7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71919" y="10099904"/>
            <a:ext cx="19831838" cy="586595"/>
          </a:xfrm>
          <a:prstGeom prst="rect">
            <a:avLst/>
          </a:prstGeom>
          <a:solidFill>
            <a:srgbClr val="975030"/>
          </a:solidFill>
        </p:spPr>
      </p:sp>
      <p:sp>
        <p:nvSpPr>
          <p:cNvPr id="3" name="AutoShape 3"/>
          <p:cNvSpPr/>
          <p:nvPr/>
        </p:nvSpPr>
        <p:spPr>
          <a:xfrm>
            <a:off x="9124950" y="9258300"/>
            <a:ext cx="38100" cy="2171700"/>
          </a:xfrm>
          <a:prstGeom prst="rect">
            <a:avLst/>
          </a:prstGeom>
          <a:solidFill>
            <a:srgbClr val="32323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35782"/>
          <a:stretch>
            <a:fillRect/>
          </a:stretch>
        </p:blipFill>
        <p:spPr>
          <a:xfrm>
            <a:off x="0" y="2240248"/>
            <a:ext cx="6740959" cy="78596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740959" y="1844026"/>
            <a:ext cx="11547041" cy="5364644"/>
            <a:chOff x="0" y="0"/>
            <a:chExt cx="15396054" cy="7152859"/>
          </a:xfrm>
        </p:grpSpPr>
        <p:sp>
          <p:nvSpPr>
            <p:cNvPr id="6" name="TextBox 6"/>
            <p:cNvSpPr txBox="1"/>
            <p:nvPr/>
          </p:nvSpPr>
          <p:spPr>
            <a:xfrm>
              <a:off x="2047987" y="5961345"/>
              <a:ext cx="11300080" cy="112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7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200"/>
              <a:ext cx="15396054" cy="539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64"/>
                </a:lnSpc>
              </a:pPr>
              <a:r>
                <a:rPr lang="en-US" sz="9600" dirty="0" err="1">
                  <a:solidFill>
                    <a:srgbClr val="323232"/>
                  </a:solidFill>
                  <a:latin typeface="A Day Without Sun Text"/>
                </a:rPr>
                <a:t>Батл</a:t>
              </a:r>
              <a:r>
                <a:rPr lang="en-US" sz="9600" dirty="0">
                  <a:solidFill>
                    <a:srgbClr val="323232"/>
                  </a:solidFill>
                  <a:latin typeface="A Day Without Sun Text"/>
                </a:rPr>
                <a:t> </a:t>
              </a:r>
            </a:p>
            <a:p>
              <a:pPr algn="ctr">
                <a:lnSpc>
                  <a:spcPts val="10464"/>
                </a:lnSpc>
              </a:pPr>
              <a:r>
                <a:rPr lang="en-US" sz="9600" dirty="0">
                  <a:solidFill>
                    <a:srgbClr val="323232"/>
                  </a:solidFill>
                  <a:latin typeface="A Day Without Sun Text"/>
                </a:rPr>
                <a:t>"</a:t>
              </a:r>
              <a:r>
                <a:rPr lang="en-US" sz="9600" dirty="0" err="1">
                  <a:solidFill>
                    <a:srgbClr val="323232"/>
                  </a:solidFill>
                  <a:latin typeface="A Day Without Sun Text"/>
                </a:rPr>
                <a:t>Тайна</a:t>
              </a:r>
              <a:r>
                <a:rPr lang="en-US" sz="9600" dirty="0">
                  <a:solidFill>
                    <a:srgbClr val="323232"/>
                  </a:solidFill>
                  <a:latin typeface="A Day Without Sun Text"/>
                </a:rPr>
                <a:t> </a:t>
              </a:r>
              <a:r>
                <a:rPr lang="en-US" sz="9600" dirty="0" err="1">
                  <a:solidFill>
                    <a:srgbClr val="323232"/>
                  </a:solidFill>
                  <a:latin typeface="A Day Without Sun Text"/>
                </a:rPr>
                <a:t>петербургского</a:t>
              </a:r>
              <a:r>
                <a:rPr lang="en-US" sz="9600" dirty="0">
                  <a:solidFill>
                    <a:srgbClr val="323232"/>
                  </a:solidFill>
                  <a:latin typeface="A Day Without Sun Text"/>
                </a:rPr>
                <a:t> </a:t>
              </a:r>
              <a:r>
                <a:rPr lang="en-US" sz="9600" dirty="0" err="1">
                  <a:solidFill>
                    <a:srgbClr val="323232"/>
                  </a:solidFill>
                  <a:latin typeface="A Day Without Sun Text"/>
                </a:rPr>
                <a:t>глагола</a:t>
              </a:r>
              <a:r>
                <a:rPr lang="en-US" sz="9600" dirty="0">
                  <a:solidFill>
                    <a:srgbClr val="323232"/>
                  </a:solidFill>
                  <a:latin typeface="A Day Without Sun Text"/>
                </a:rPr>
                <a:t>"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72800" y="1760220"/>
            <a:ext cx="7315200" cy="3383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869676"/>
            <a:ext cx="9642816" cy="707472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22158" y="404221"/>
            <a:ext cx="7616484" cy="3527645"/>
            <a:chOff x="200856" y="63464"/>
            <a:chExt cx="10155313" cy="4703527"/>
          </a:xfrm>
        </p:grpSpPr>
        <p:sp>
          <p:nvSpPr>
            <p:cNvPr id="5" name="TextBox 5"/>
            <p:cNvSpPr txBox="1"/>
            <p:nvPr/>
          </p:nvSpPr>
          <p:spPr>
            <a:xfrm>
              <a:off x="1350862" y="3998363"/>
              <a:ext cx="7453588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0856" y="63464"/>
              <a:ext cx="10155313" cy="3615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Дело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№3 «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Морфологический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лабиринт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»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7972980"/>
            <a:ext cx="9642816" cy="1702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  <a:spcBef>
                <a:spcPct val="0"/>
              </a:spcBef>
            </a:pPr>
            <a:r>
              <a:rPr lang="en-US" sz="4159">
                <a:solidFill>
                  <a:srgbClr val="323232"/>
                </a:solidFill>
                <a:latin typeface="A Day Without Sun Text"/>
              </a:rPr>
              <a:t> Витебский вокзал: Вокзал «Виктория» </a:t>
            </a:r>
          </a:p>
          <a:p>
            <a:pPr algn="ctr">
              <a:lnSpc>
                <a:spcPts val="4616"/>
              </a:lnSpc>
              <a:spcBef>
                <a:spcPct val="0"/>
              </a:spcBef>
            </a:pPr>
            <a:r>
              <a:rPr lang="en-US" sz="4159">
                <a:solidFill>
                  <a:srgbClr val="323232"/>
                </a:solidFill>
                <a:latin typeface="A Day Without Sun Text"/>
              </a:rPr>
              <a:t>(«Смертельная схватка» и «ХХ век начинается»)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3759">
                <a:solidFill>
                  <a:srgbClr val="323232"/>
                </a:solidFill>
                <a:latin typeface="A Day Without Sun Text"/>
              </a:rPr>
              <a:t>Загородный пр., 52 </a:t>
            </a:r>
          </a:p>
        </p:txBody>
      </p:sp>
      <p:pic>
        <p:nvPicPr>
          <p:cNvPr id="12" name="из к ф Шерлок Холмс и доктор Ватсон - увертю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9200" y="7833681"/>
            <a:ext cx="990600" cy="990600"/>
          </a:xfrm>
          <a:prstGeom prst="rect">
            <a:avLst/>
          </a:prstGeom>
        </p:spPr>
      </p:pic>
      <p:pic>
        <p:nvPicPr>
          <p:cNvPr id="13" name="Camille Berthollet, Julie Berthollet - Sherlock_ The Game Is on (Arr. Go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21000" y="9029700"/>
            <a:ext cx="930275" cy="930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2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6367" y="376095"/>
            <a:ext cx="7331633" cy="3606842"/>
            <a:chOff x="0" y="0"/>
            <a:chExt cx="9775510" cy="4809123"/>
          </a:xfrm>
        </p:grpSpPr>
        <p:sp>
          <p:nvSpPr>
            <p:cNvPr id="3" name="TextBox 3"/>
            <p:cNvSpPr txBox="1"/>
            <p:nvPr/>
          </p:nvSpPr>
          <p:spPr>
            <a:xfrm>
              <a:off x="1300341" y="3998363"/>
              <a:ext cx="7174829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9775510" cy="361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>
                  <a:solidFill>
                    <a:srgbClr val="323232"/>
                  </a:solidFill>
                  <a:latin typeface="A Day Without Sun Text Bold"/>
                </a:rPr>
                <a:t>Дело №3 «Морфологический лабиринт»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53834"/>
            <a:ext cx="9492105" cy="756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654" dirty="0" err="1">
                <a:solidFill>
                  <a:srgbClr val="323232"/>
                </a:solidFill>
                <a:latin typeface="A Day Without Sun Text Bold"/>
              </a:rPr>
              <a:t>Свидетельствует</a:t>
            </a:r>
            <a:r>
              <a:rPr lang="en-US" sz="4654" dirty="0">
                <a:solidFill>
                  <a:srgbClr val="323232"/>
                </a:solidFill>
                <a:latin typeface="A Day Without Sun Text Bold"/>
              </a:rPr>
              <a:t> (</a:t>
            </a:r>
            <a:r>
              <a:rPr lang="en-US" sz="4654" dirty="0" err="1">
                <a:solidFill>
                  <a:srgbClr val="323232"/>
                </a:solidFill>
                <a:latin typeface="A Day Without Sun Text Bold"/>
              </a:rPr>
              <a:t>об</a:t>
            </a:r>
            <a:r>
              <a:rPr lang="en-US" sz="4654" dirty="0">
                <a:solidFill>
                  <a:srgbClr val="323232"/>
                </a:solidFill>
                <a:latin typeface="A Day Without Sun Text Bold"/>
              </a:rPr>
              <a:t> </a:t>
            </a:r>
            <a:r>
              <a:rPr lang="en-US" sz="4654" dirty="0" err="1" smtClean="0">
                <a:solidFill>
                  <a:srgbClr val="323232"/>
                </a:solidFill>
                <a:latin typeface="A Day Without Sun Text Bold"/>
              </a:rPr>
              <a:t>эрудиции</a:t>
            </a:r>
            <a:r>
              <a:rPr lang="ru-RU" sz="4654" dirty="0" smtClean="0">
                <a:solidFill>
                  <a:srgbClr val="323232"/>
                </a:solidFill>
                <a:latin typeface="A Day Without Sun Text Bold"/>
              </a:rPr>
              <a:t> автора</a:t>
            </a:r>
            <a:r>
              <a:rPr lang="en-US" sz="4654" dirty="0" smtClean="0">
                <a:solidFill>
                  <a:srgbClr val="323232"/>
                </a:solidFill>
                <a:latin typeface="A Day Without Sun Text Bold"/>
              </a:rPr>
              <a:t>)</a:t>
            </a:r>
            <a:endParaRPr lang="en-US" sz="4654" dirty="0">
              <a:solidFill>
                <a:srgbClr val="323232"/>
              </a:solidFill>
              <a:latin typeface="A Day Without Sun Text Bold"/>
            </a:endParaRPr>
          </a:p>
          <a:p>
            <a:pPr>
              <a:lnSpc>
                <a:spcPts val="5632"/>
              </a:lnSpc>
            </a:pPr>
            <a:endParaRPr lang="en-US" sz="4654" dirty="0">
              <a:solidFill>
                <a:srgbClr val="323232"/>
              </a:solidFill>
              <a:latin typeface="A Day Without Sun Text Bold"/>
            </a:endParaRPr>
          </a:p>
          <a:p>
            <a:pPr>
              <a:lnSpc>
                <a:spcPts val="5995"/>
              </a:lnSpc>
            </a:pP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1.Глагол,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обозначает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действие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предмета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;</a:t>
            </a:r>
          </a:p>
          <a:p>
            <a:pPr>
              <a:lnSpc>
                <a:spcPts val="5995"/>
              </a:lnSpc>
            </a:pP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2.Н.ф.-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свидетельствовать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;</a:t>
            </a:r>
          </a:p>
          <a:p>
            <a:pPr>
              <a:lnSpc>
                <a:spcPts val="5995"/>
              </a:lnSpc>
            </a:pP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3.Постоянные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признаки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: 1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спр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.,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несов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.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вид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; </a:t>
            </a:r>
          </a:p>
          <a:p>
            <a:pPr>
              <a:lnSpc>
                <a:spcPts val="5995"/>
              </a:lnSpc>
            </a:pP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Непостоянные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признаки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:     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изъявительное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наклонение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,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настоящее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время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, 3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лицо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, </a:t>
            </a:r>
            <a:r>
              <a:rPr lang="en-US" sz="4954" dirty="0" err="1">
                <a:solidFill>
                  <a:srgbClr val="323232"/>
                </a:solidFill>
                <a:latin typeface="A Day Without Sun Text"/>
              </a:rPr>
              <a:t>ед.ч</a:t>
            </a: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.;</a:t>
            </a:r>
          </a:p>
          <a:p>
            <a:pPr>
              <a:lnSpc>
                <a:spcPts val="5995"/>
              </a:lnSpc>
            </a:pPr>
            <a:r>
              <a:rPr lang="en-US" sz="4954" dirty="0">
                <a:solidFill>
                  <a:srgbClr val="323232"/>
                </a:solidFill>
                <a:latin typeface="A Day Without Sun Text"/>
              </a:rPr>
              <a:t>4.Сказуемое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972800" y="1760220"/>
            <a:ext cx="7315200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2864011" cy="28640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5056" y="1028700"/>
            <a:ext cx="11977420" cy="2721017"/>
            <a:chOff x="0" y="0"/>
            <a:chExt cx="15969893" cy="3628023"/>
          </a:xfrm>
        </p:grpSpPr>
        <p:sp>
          <p:nvSpPr>
            <p:cNvPr id="4" name="TextBox 4"/>
            <p:cNvSpPr txBox="1"/>
            <p:nvPr/>
          </p:nvSpPr>
          <p:spPr>
            <a:xfrm>
              <a:off x="2124319" y="2817263"/>
              <a:ext cx="11721255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5969893" cy="2434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>
                  <a:solidFill>
                    <a:srgbClr val="323232"/>
                  </a:solidFill>
                  <a:latin typeface="A Day Without Sun Text Bold"/>
                </a:rPr>
                <a:t>Тайна самого длинного глагола в русском языка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55290" y="4584744"/>
            <a:ext cx="11977420" cy="4362556"/>
            <a:chOff x="0" y="0"/>
            <a:chExt cx="15969893" cy="5816741"/>
          </a:xfrm>
        </p:grpSpPr>
        <p:sp>
          <p:nvSpPr>
            <p:cNvPr id="7" name="TextBox 7"/>
            <p:cNvSpPr txBox="1"/>
            <p:nvPr/>
          </p:nvSpPr>
          <p:spPr>
            <a:xfrm>
              <a:off x="2124319" y="5005982"/>
              <a:ext cx="11721255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5969893" cy="4623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>
                  <a:solidFill>
                    <a:srgbClr val="323232"/>
                  </a:solidFill>
                  <a:latin typeface="A Day Without Sun Text Bold"/>
                </a:rPr>
                <a:t>переосвидетельствоваться- </a:t>
              </a:r>
              <a:r>
                <a:rPr lang="en-US" sz="6459">
                  <a:solidFill>
                    <a:srgbClr val="323232"/>
                  </a:solidFill>
                  <a:latin typeface="A Day Without Sun Text"/>
                </a:rPr>
                <a:t>пройти повторную проверку следственного дела.</a:t>
              </a:r>
            </a:p>
            <a:p>
              <a:pPr algn="ctr">
                <a:lnSpc>
                  <a:spcPts val="6060"/>
                </a:lnSpc>
              </a:pPr>
              <a:r>
                <a:rPr lang="en-US" sz="5559">
                  <a:solidFill>
                    <a:srgbClr val="323232"/>
                  </a:solidFill>
                  <a:latin typeface="A Day Without Sun Text"/>
                </a:rPr>
                <a:t>24 буквы, 19 звуков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81858" y="3086100"/>
            <a:ext cx="424753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68523" y="3086100"/>
            <a:ext cx="286493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6341" y="3086100"/>
            <a:ext cx="3857625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3432419" y="802446"/>
            <a:ext cx="4549266" cy="1835192"/>
            <a:chOff x="0" y="0"/>
            <a:chExt cx="6065688" cy="2446923"/>
          </a:xfrm>
        </p:grpSpPr>
        <p:sp>
          <p:nvSpPr>
            <p:cNvPr id="6" name="TextBox 6"/>
            <p:cNvSpPr txBox="1"/>
            <p:nvPr/>
          </p:nvSpPr>
          <p:spPr>
            <a:xfrm>
              <a:off x="806859" y="1636163"/>
              <a:ext cx="4451969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6065688" cy="1253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>
                  <a:solidFill>
                    <a:srgbClr val="323232"/>
                  </a:solidFill>
                  <a:latin typeface="A Day Without Sun Text Bold"/>
                </a:rPr>
                <a:t>Рефлексия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0791" y="7604538"/>
            <a:ext cx="5008602" cy="112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Всё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получилось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на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уроке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. </a:t>
            </a:r>
          </a:p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Было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интересно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и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понятно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85167" y="7604538"/>
            <a:ext cx="6334507" cy="112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4"/>
              </a:lnSpc>
            </a:pP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Было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понятно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на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уроке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,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но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не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всё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. </a:t>
            </a:r>
          </a:p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Возникали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затруднения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24775" y="7604538"/>
            <a:ext cx="4152424" cy="569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4"/>
              </a:lnSpc>
              <a:spcBef>
                <a:spcPct val="0"/>
              </a:spcBef>
            </a:pP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Было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трудно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на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 </a:t>
            </a:r>
            <a:r>
              <a:rPr lang="en-US" sz="3959" dirty="0" err="1">
                <a:solidFill>
                  <a:srgbClr val="323232"/>
                </a:solidFill>
                <a:latin typeface="A Day Without Sun Text"/>
              </a:rPr>
              <a:t>уроке</a:t>
            </a:r>
            <a:r>
              <a:rPr lang="en-US" sz="3959" dirty="0">
                <a:solidFill>
                  <a:srgbClr val="323232"/>
                </a:solidFill>
                <a:latin typeface="A Day Without Sun Tex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11"/>
          <a:stretch>
            <a:fillRect/>
          </a:stretch>
        </p:blipFill>
        <p:spPr>
          <a:xfrm>
            <a:off x="612631" y="296690"/>
            <a:ext cx="11876295" cy="96936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39640" y="2729736"/>
            <a:ext cx="5293097" cy="4827528"/>
            <a:chOff x="0" y="0"/>
            <a:chExt cx="7057462" cy="6436705"/>
          </a:xfrm>
        </p:grpSpPr>
        <p:sp>
          <p:nvSpPr>
            <p:cNvPr id="4" name="TextBox 4"/>
            <p:cNvSpPr txBox="1"/>
            <p:nvPr/>
          </p:nvSpPr>
          <p:spPr>
            <a:xfrm>
              <a:off x="938785" y="5556159"/>
              <a:ext cx="5179892" cy="83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7057462" cy="5161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46"/>
                </a:lnSpc>
              </a:pPr>
              <a:r>
                <a:rPr lang="en-US" sz="6923">
                  <a:solidFill>
                    <a:srgbClr val="323232"/>
                  </a:solidFill>
                  <a:latin typeface="A Day Without Sun Text"/>
                </a:rPr>
                <a:t>«Приключение Шерлока Холмса и Доктора Ватсона»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6" b="396"/>
          <a:stretch>
            <a:fillRect/>
          </a:stretch>
        </p:blipFill>
        <p:spPr>
          <a:xfrm>
            <a:off x="747911" y="216973"/>
            <a:ext cx="6464224" cy="80180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9732" y="1939213"/>
            <a:ext cx="6368198" cy="79621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7911" y="8273172"/>
            <a:ext cx="6464224" cy="189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Дом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Фолленвейдера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(«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Сокровища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Агры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»)</a:t>
            </a:r>
          </a:p>
          <a:p>
            <a:pPr algn="ctr">
              <a:lnSpc>
                <a:spcPts val="4033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000000"/>
                </a:solidFill>
                <a:latin typeface="A Day Without Sun Text"/>
              </a:rPr>
              <a:t>Большая</a:t>
            </a:r>
            <a:r>
              <a:rPr lang="en-US" sz="37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A Day Without Sun Text"/>
              </a:rPr>
              <a:t>аллея</a:t>
            </a:r>
            <a:r>
              <a:rPr lang="en-US" sz="3700" dirty="0">
                <a:solidFill>
                  <a:srgbClr val="000000"/>
                </a:solidFill>
                <a:latin typeface="A Day Without Sun Text"/>
              </a:rPr>
              <a:t>, 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7611" y="535862"/>
            <a:ext cx="5252438" cy="140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Мост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Петра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Великого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(«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Сокровища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 Day Without Sun Text"/>
              </a:rPr>
              <a:t>Агры</a:t>
            </a:r>
            <a:r>
              <a:rPr lang="en-US" sz="5000" dirty="0">
                <a:solidFill>
                  <a:srgbClr val="000000"/>
                </a:solidFill>
                <a:latin typeface="A Day Without Sun Text"/>
              </a:rPr>
              <a:t>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393" b="12393"/>
          <a:stretch>
            <a:fillRect/>
          </a:stretch>
        </p:blipFill>
        <p:spPr>
          <a:xfrm>
            <a:off x="390542" y="204210"/>
            <a:ext cx="5805101" cy="54591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730" b="8730"/>
          <a:stretch>
            <a:fillRect/>
          </a:stretch>
        </p:blipFill>
        <p:spPr>
          <a:xfrm>
            <a:off x="11969379" y="204210"/>
            <a:ext cx="5289921" cy="54591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12068" y="3685382"/>
            <a:ext cx="2492111" cy="66016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6954" y="6247394"/>
            <a:ext cx="6076831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преследую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371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371" dirty="0" err="1" smtClean="0">
                <a:solidFill>
                  <a:srgbClr val="000000"/>
                </a:solidFill>
                <a:latin typeface="A Day Without Sun Text"/>
              </a:rPr>
              <a:t>броди</a:t>
            </a:r>
            <a:endParaRPr lang="ru-RU" sz="4371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ru-RU" sz="4400" dirty="0" smtClean="0">
                <a:solidFill>
                  <a:srgbClr val="000000"/>
                </a:solidFill>
                <a:latin typeface="A Day Without Sun Text"/>
              </a:rPr>
              <a:t>р</a:t>
            </a:r>
            <a:r>
              <a:rPr lang="en-US" sz="4400" dirty="0" err="1" smtClean="0">
                <a:solidFill>
                  <a:srgbClr val="000000"/>
                </a:solidFill>
                <a:latin typeface="A Day Without Sun Text"/>
              </a:rPr>
              <a:t>азгадываю</a:t>
            </a:r>
            <a:endParaRPr lang="ru-RU" sz="4371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  <a:latin typeface="A Day Without Sun Text"/>
              </a:rPr>
              <a:t>скрываю</a:t>
            </a:r>
            <a:endParaRPr lang="en-US" sz="4371" dirty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167" dirty="0" err="1" smtClean="0">
                <a:solidFill>
                  <a:srgbClr val="000000"/>
                </a:solidFill>
                <a:latin typeface="A Day Without Sun Text"/>
              </a:rPr>
              <a:t>не</a:t>
            </a:r>
            <a:r>
              <a:rPr lang="en-US" sz="4167" dirty="0" smtClean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4167" dirty="0" err="1" smtClean="0">
                <a:solidFill>
                  <a:srgbClr val="000000"/>
                </a:solidFill>
                <a:latin typeface="A Day Without Sun Text"/>
              </a:rPr>
              <a:t>замечаю</a:t>
            </a:r>
            <a:endParaRPr lang="en-US" sz="4167" dirty="0">
              <a:solidFill>
                <a:srgbClr val="000000"/>
              </a:solidFill>
              <a:latin typeface="A Day Without Sun Tex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15800" y="6278567"/>
            <a:ext cx="5300653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ищу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400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A Day Without Sun Text"/>
              </a:rPr>
              <a:t>скучаю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400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посмотри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400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A Day Without Sun Text"/>
              </a:rPr>
              <a:t>желаю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400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A Day Without Sun Text"/>
              </a:rPr>
              <a:t>сбегаю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 </a:t>
            </a:r>
            <a:endParaRPr lang="ru-RU" sz="4400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000000"/>
                </a:solidFill>
                <a:latin typeface="A Day Without Sun Text"/>
              </a:rPr>
              <a:t>не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вижу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3842" dirty="0" smtClean="0">
                <a:solidFill>
                  <a:srgbClr val="000000"/>
                </a:solidFill>
                <a:latin typeface="A Day Without Sun Text"/>
              </a:rPr>
              <a:t> </a:t>
            </a:r>
            <a:endParaRPr lang="en-US" sz="3842" dirty="0">
              <a:solidFill>
                <a:srgbClr val="000000"/>
              </a:solidFill>
              <a:latin typeface="A Day Without Sun Tex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393" b="12393"/>
          <a:stretch>
            <a:fillRect/>
          </a:stretch>
        </p:blipFill>
        <p:spPr>
          <a:xfrm>
            <a:off x="390542" y="204210"/>
            <a:ext cx="5805101" cy="54591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730" b="8730"/>
          <a:stretch>
            <a:fillRect/>
          </a:stretch>
        </p:blipFill>
        <p:spPr>
          <a:xfrm>
            <a:off x="11969379" y="204210"/>
            <a:ext cx="5289921" cy="54591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12068" y="3685382"/>
            <a:ext cx="2492111" cy="66016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6954" y="6247394"/>
            <a:ext cx="6076831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преследую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.)</a:t>
            </a: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броди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 (2 </a:t>
            </a: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371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371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371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ru-RU" sz="4371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765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разгадываю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en-US" sz="4371" dirty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скрываю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400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400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400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en-US" sz="4371" dirty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542"/>
              </a:lnSpc>
              <a:spcBef>
                <a:spcPct val="0"/>
              </a:spcBef>
            </a:pPr>
            <a:r>
              <a:rPr lang="en-US" sz="4167" dirty="0" err="1">
                <a:solidFill>
                  <a:srgbClr val="000000"/>
                </a:solidFill>
                <a:latin typeface="A Day Without Sun Text"/>
              </a:rPr>
              <a:t>не</a:t>
            </a:r>
            <a:r>
              <a:rPr lang="en-US" sz="4167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4167" dirty="0" err="1">
                <a:solidFill>
                  <a:srgbClr val="000000"/>
                </a:solidFill>
                <a:latin typeface="A Day Without Sun Text"/>
              </a:rPr>
              <a:t>замечаю</a:t>
            </a:r>
            <a:r>
              <a:rPr lang="en-US" sz="4167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4167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167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167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167" dirty="0">
                <a:solidFill>
                  <a:srgbClr val="000000"/>
                </a:solidFill>
                <a:latin typeface="A Day Without Sun Text"/>
              </a:rPr>
              <a:t>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99114" y="6058301"/>
            <a:ext cx="570788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ищу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.)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скучаю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3842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ru-RU" sz="3842" dirty="0" smtClean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посмотри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 (2 </a:t>
            </a: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000" dirty="0" err="1">
                <a:solidFill>
                  <a:srgbClr val="000000"/>
                </a:solidFill>
                <a:latin typeface="A Day Without Sun Text Bold"/>
              </a:rPr>
              <a:t>искл</a:t>
            </a:r>
            <a:r>
              <a:rPr lang="en-US" sz="4000" dirty="0">
                <a:solidFill>
                  <a:srgbClr val="000000"/>
                </a:solidFill>
                <a:latin typeface="A Day Without Sun Text Bold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сов</a:t>
            </a:r>
            <a:r>
              <a:rPr lang="en-US" sz="4000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en-US" sz="3842" dirty="0">
              <a:solidFill>
                <a:srgbClr val="000000"/>
              </a:solidFill>
              <a:latin typeface="A Day Without Sun Text"/>
            </a:endParaRP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842" dirty="0" err="1" smtClean="0">
                <a:solidFill>
                  <a:srgbClr val="000000"/>
                </a:solidFill>
                <a:latin typeface="A Day Without Sun Text"/>
              </a:rPr>
              <a:t>желаю</a:t>
            </a:r>
            <a:r>
              <a:rPr lang="en-US" sz="3842" dirty="0" smtClean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(1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.)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сбегаю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 (1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3842" dirty="0" err="1">
                <a:solidFill>
                  <a:srgbClr val="000000"/>
                </a:solidFill>
                <a:latin typeface="A Day Without Sun Text"/>
              </a:rPr>
              <a:t>сов</a:t>
            </a:r>
            <a:r>
              <a:rPr lang="en-US" sz="3842" dirty="0">
                <a:solidFill>
                  <a:srgbClr val="000000"/>
                </a:solidFill>
                <a:latin typeface="A Day Without Sun Text"/>
              </a:rPr>
              <a:t>.)</a:t>
            </a:r>
          </a:p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  <a:latin typeface="A Day Without Sun Text"/>
              </a:rPr>
              <a:t>не</a:t>
            </a:r>
            <a:r>
              <a:rPr lang="en-US" sz="4000" dirty="0" smtClean="0">
                <a:solidFill>
                  <a:srgbClr val="000000"/>
                </a:solidFill>
                <a:latin typeface="A Day Without Sun Tex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вижу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 (2 </a:t>
            </a: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спр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., </a:t>
            </a:r>
            <a:r>
              <a:rPr lang="en-US" sz="4000" dirty="0" err="1">
                <a:solidFill>
                  <a:srgbClr val="000000"/>
                </a:solidFill>
                <a:latin typeface="A Day Without Sun Text Bold"/>
              </a:rPr>
              <a:t>искл</a:t>
            </a:r>
            <a:r>
              <a:rPr lang="en-US" sz="4000" dirty="0">
                <a:solidFill>
                  <a:srgbClr val="000000"/>
                </a:solidFill>
                <a:latin typeface="A Day Without Sun Text Bold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A Day Without Sun Tex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 Day Without Sun Text"/>
              </a:rPr>
              <a:t>несов</a:t>
            </a:r>
            <a:r>
              <a:rPr lang="en-US" sz="4000" dirty="0" smtClean="0">
                <a:solidFill>
                  <a:srgbClr val="000000"/>
                </a:solidFill>
                <a:latin typeface="A Day Without Sun Text"/>
              </a:rPr>
              <a:t>.)</a:t>
            </a:r>
            <a:endParaRPr lang="en-US" sz="4000" dirty="0">
              <a:solidFill>
                <a:srgbClr val="000000"/>
              </a:solidFill>
              <a:latin typeface="A Day Without Sun Text"/>
            </a:endParaRPr>
          </a:p>
        </p:txBody>
      </p:sp>
    </p:spTree>
    <p:extLst>
      <p:ext uri="{BB962C8B-B14F-4D97-AF65-F5344CB8AC3E}">
        <p14:creationId xmlns:p14="http://schemas.microsoft.com/office/powerpoint/2010/main" val="11311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32241" y="5338443"/>
            <a:ext cx="4255759" cy="49485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872570" y="306316"/>
            <a:ext cx="7415430" cy="2721017"/>
            <a:chOff x="0" y="0"/>
            <a:chExt cx="9887240" cy="3628023"/>
          </a:xfrm>
        </p:grpSpPr>
        <p:sp>
          <p:nvSpPr>
            <p:cNvPr id="4" name="TextBox 4"/>
            <p:cNvSpPr txBox="1"/>
            <p:nvPr/>
          </p:nvSpPr>
          <p:spPr>
            <a:xfrm>
              <a:off x="1315203" y="2817263"/>
              <a:ext cx="7256834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9887240" cy="2434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Дело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№1 «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Приставка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пре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- и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приставка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-»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7513" y="1955186"/>
            <a:ext cx="14014729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нести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ru-RU" sz="5806" dirty="0" smtClean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следовать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ru-RU" sz="5806" dirty="0" smtClean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усадебный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ru-RU" sz="5806" dirty="0" smtClean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неприятный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ru-RU" sz="5806" dirty="0" smtClean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мудрый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en-US" sz="5806" dirty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глушить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en-US" sz="5806" dirty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зидент</a:t>
            </a:r>
            <a:endParaRPr lang="en-US" sz="5806" dirty="0">
              <a:solidFill>
                <a:srgbClr val="323232"/>
              </a:solidFill>
              <a:latin typeface="A Day Without Sun Text"/>
            </a:endParaRPr>
          </a:p>
          <a:p>
            <a:pPr>
              <a:lnSpc>
                <a:spcPts val="6967"/>
              </a:lnSpc>
            </a:pPr>
            <a:r>
              <a:rPr lang="en-US" sz="5806" dirty="0" err="1" smtClean="0">
                <a:solidFill>
                  <a:srgbClr val="323232"/>
                </a:solidFill>
                <a:latin typeface="A Day Without Sun Text Bold"/>
              </a:rPr>
              <a:t>Пр</a:t>
            </a:r>
            <a:r>
              <a:rPr lang="ru-RU" sz="5806" dirty="0" smtClean="0">
                <a:solidFill>
                  <a:srgbClr val="323232"/>
                </a:solidFill>
                <a:latin typeface="A Day Without Sun Text Bold"/>
              </a:rPr>
              <a:t>…</a:t>
            </a:r>
            <a:r>
              <a:rPr lang="en-US" sz="5806" dirty="0" err="1" smtClean="0">
                <a:solidFill>
                  <a:srgbClr val="323232"/>
                </a:solidFill>
                <a:latin typeface="A Day Without Sun Text"/>
              </a:rPr>
              <a:t>рода</a:t>
            </a:r>
            <a:r>
              <a:rPr lang="en-US" sz="5806" dirty="0" smtClean="0">
                <a:solidFill>
                  <a:srgbClr val="323232"/>
                </a:solidFill>
                <a:latin typeface="A Day Without Sun Text"/>
              </a:rPr>
              <a:t> </a:t>
            </a:r>
            <a:endParaRPr lang="en-US" sz="5806" dirty="0">
              <a:solidFill>
                <a:srgbClr val="323232"/>
              </a:solidFill>
              <a:latin typeface="A Day Without Sun Tex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32241" y="5338443"/>
            <a:ext cx="4255759" cy="49485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872570" y="306316"/>
            <a:ext cx="7415430" cy="2721017"/>
            <a:chOff x="0" y="0"/>
            <a:chExt cx="9887240" cy="3628023"/>
          </a:xfrm>
        </p:grpSpPr>
        <p:sp>
          <p:nvSpPr>
            <p:cNvPr id="4" name="TextBox 4"/>
            <p:cNvSpPr txBox="1"/>
            <p:nvPr/>
          </p:nvSpPr>
          <p:spPr>
            <a:xfrm>
              <a:off x="1315203" y="2817263"/>
              <a:ext cx="7256834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9887240" cy="2434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Дело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№1 «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Приставка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пре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- и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приставка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при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-»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7513" y="1955186"/>
            <a:ext cx="14014729" cy="701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При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нести (приближение)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Пре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следовать (приставка слилась с корнем)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При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усадебный (пространственная близость)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Пре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неприятный (=очень)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Пре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мудрый (=очень)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При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глушить (неполнота действия)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Пре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зидент (приставка слилась с корнем)</a:t>
            </a:r>
          </a:p>
          <a:p>
            <a:pPr>
              <a:lnSpc>
                <a:spcPts val="6967"/>
              </a:lnSpc>
            </a:pPr>
            <a:r>
              <a:rPr lang="en-US" sz="5806">
                <a:solidFill>
                  <a:srgbClr val="323232"/>
                </a:solidFill>
                <a:latin typeface="A Day Without Sun Text Bold"/>
              </a:rPr>
              <a:t>При</a:t>
            </a:r>
            <a:r>
              <a:rPr lang="en-US" sz="5806">
                <a:solidFill>
                  <a:srgbClr val="323232"/>
                </a:solidFill>
                <a:latin typeface="A Day Without Sun Text"/>
              </a:rPr>
              <a:t>рода (приставка слилась с корнем)</a:t>
            </a:r>
          </a:p>
        </p:txBody>
      </p:sp>
    </p:spTree>
    <p:extLst>
      <p:ext uri="{BB962C8B-B14F-4D97-AF65-F5344CB8AC3E}">
        <p14:creationId xmlns:p14="http://schemas.microsoft.com/office/powerpoint/2010/main" val="5526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6000"/>
          </a:blip>
          <a:srcRect t="13767" b="13767"/>
          <a:stretch>
            <a:fillRect/>
          </a:stretch>
        </p:blipFill>
        <p:spPr>
          <a:xfrm>
            <a:off x="1028700" y="691911"/>
            <a:ext cx="16408878" cy="89031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276943"/>
            <a:ext cx="16408878" cy="698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4"/>
              </a:lnSpc>
              <a:spcBef>
                <a:spcPct val="0"/>
              </a:spcBef>
            </a:pPr>
            <a:r>
              <a:rPr lang="en-US" sz="4959">
                <a:solidFill>
                  <a:srgbClr val="000000"/>
                </a:solidFill>
                <a:latin typeface="A Day Without Sun Text Bold"/>
              </a:rPr>
              <a:t>Что общего у пчелы и глагола бычать?</a:t>
            </a:r>
          </a:p>
          <a:p>
            <a:pPr algn="just">
              <a:lnSpc>
                <a:spcPts val="5504"/>
              </a:lnSpc>
              <a:spcBef>
                <a:spcPct val="0"/>
              </a:spcBef>
            </a:pPr>
            <a:r>
              <a:rPr lang="en-US" sz="4959">
                <a:solidFill>
                  <a:srgbClr val="000000"/>
                </a:solidFill>
                <a:latin typeface="A Day Without Sun Text Bold"/>
              </a:rPr>
              <a:t> </a:t>
            </a:r>
          </a:p>
          <a:p>
            <a:pPr algn="just">
              <a:lnSpc>
                <a:spcPts val="5504"/>
              </a:lnSpc>
              <a:spcBef>
                <a:spcPct val="0"/>
              </a:spcBef>
            </a:pPr>
            <a:r>
              <a:rPr lang="en-US" sz="4959">
                <a:solidFill>
                  <a:srgbClr val="000000"/>
                </a:solidFill>
                <a:latin typeface="A Day Without Sun Text Bold"/>
              </a:rPr>
              <a:t>Слово "бык" и "пчела" имеют этимологическое отношение (т.е. происхождение слова) к глаголу "бучать", что имело значение "произносить резкие звуки, жужжать, реветь". Слова некогда были однокоренными, потому что их объединял общий признак - произведение определенных звуков.  </a:t>
            </a:r>
          </a:p>
          <a:p>
            <a:pPr algn="just">
              <a:lnSpc>
                <a:spcPts val="5504"/>
              </a:lnSpc>
              <a:spcBef>
                <a:spcPct val="0"/>
              </a:spcBef>
            </a:pPr>
            <a:endParaRPr lang="en-US" sz="4959">
              <a:solidFill>
                <a:srgbClr val="000000"/>
              </a:solidFill>
              <a:latin typeface="A Day Without Sun Text Bold"/>
            </a:endParaRPr>
          </a:p>
          <a:p>
            <a:pPr algn="just">
              <a:lnSpc>
                <a:spcPts val="5504"/>
              </a:lnSpc>
              <a:spcBef>
                <a:spcPct val="0"/>
              </a:spcBef>
            </a:pPr>
            <a:r>
              <a:rPr lang="en-US" sz="4959">
                <a:solidFill>
                  <a:srgbClr val="000000"/>
                </a:solidFill>
                <a:latin typeface="A Day Without Sun Text Bold"/>
              </a:rPr>
              <a:t>У всех славян было некогда слово «бьчела», произведенное, из звукоподражательного «буча́ти».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730011"/>
            <a:ext cx="16408878" cy="103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5"/>
              </a:lnSpc>
              <a:spcBef>
                <a:spcPct val="0"/>
              </a:spcBef>
            </a:pPr>
            <a:r>
              <a:rPr lang="en-US" sz="7059">
                <a:solidFill>
                  <a:srgbClr val="000000"/>
                </a:solidFill>
                <a:latin typeface="A Day Without Sun Text"/>
              </a:rPr>
              <a:t>ИНТЕРЕСНЫЙ ФАКТ: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86570">
            <a:off x="15848838" y="7152453"/>
            <a:ext cx="2369583" cy="28167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01400" y="190500"/>
            <a:ext cx="7423662" cy="2819400"/>
            <a:chOff x="336840" y="-222491"/>
            <a:chExt cx="9999816" cy="3808382"/>
          </a:xfrm>
        </p:grpSpPr>
        <p:sp>
          <p:nvSpPr>
            <p:cNvPr id="4" name="TextBox 4"/>
            <p:cNvSpPr txBox="1"/>
            <p:nvPr/>
          </p:nvSpPr>
          <p:spPr>
            <a:xfrm>
              <a:off x="1315203" y="2817263"/>
              <a:ext cx="7256834" cy="768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6840" y="-222491"/>
              <a:ext cx="9999816" cy="2393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Дело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№2 «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Все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ли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детективы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 </a:t>
              </a:r>
              <a:r>
                <a:rPr lang="en-US" sz="6459" dirty="0" err="1">
                  <a:solidFill>
                    <a:srgbClr val="323232"/>
                  </a:solidFill>
                  <a:latin typeface="A Day Without Sun Text Bold"/>
                </a:rPr>
                <a:t>пророки</a:t>
              </a:r>
              <a:r>
                <a:rPr lang="en-US" sz="6459" dirty="0">
                  <a:solidFill>
                    <a:srgbClr val="323232"/>
                  </a:solidFill>
                  <a:latin typeface="A Day Without Sun Text Bold"/>
                </a:rPr>
                <a:t>?»</a:t>
              </a:r>
            </a:p>
          </p:txBody>
        </p:sp>
      </p:grpSp>
      <p:pic>
        <p:nvPicPr>
          <p:cNvPr id="2082" name="Рисунок 20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3087"/>
            <a:ext cx="15422981" cy="1107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429</Words>
  <Application>Microsoft Office PowerPoint</Application>
  <PresentationFormat>Произвольный</PresentationFormat>
  <Paragraphs>75</Paragraphs>
  <Slides>13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 Day Without Sun Text Bold</vt:lpstr>
      <vt:lpstr>Calibri</vt:lpstr>
      <vt:lpstr>Arial</vt:lpstr>
      <vt:lpstr>A Day Without Sun Text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Батл "Тайна петербургского глагола"</dc:title>
  <dc:creator>Анастасия Ковалевская</dc:creator>
  <cp:lastModifiedBy>Анастасия Ковалевская</cp:lastModifiedBy>
  <cp:revision>12</cp:revision>
  <cp:lastPrinted>2022-03-31T17:42:46Z</cp:lastPrinted>
  <dcterms:created xsi:type="dcterms:W3CDTF">2006-08-16T00:00:00Z</dcterms:created>
  <dcterms:modified xsi:type="dcterms:W3CDTF">2022-04-03T18:41:00Z</dcterms:modified>
  <dc:identifier>DAE8hgy-VIM</dc:identifier>
</cp:coreProperties>
</file>