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2" r:id="rId7"/>
    <p:sldId id="267" r:id="rId8"/>
    <p:sldId id="264" r:id="rId9"/>
    <p:sldId id="265" r:id="rId10"/>
    <p:sldId id="269" r:id="rId11"/>
    <p:sldId id="270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861" autoAdjust="0"/>
  </p:normalViewPr>
  <p:slideViewPr>
    <p:cSldViewPr>
      <p:cViewPr varScale="1">
        <p:scale>
          <a:sx n="100" d="100"/>
          <a:sy n="100" d="100"/>
        </p:scale>
        <p:origin x="68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8ED80-7D31-45A8-84B4-186A4D30C12C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BCAD6-A411-4429-B03C-B57B77B8C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909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9BCAD6-A411-4429-B03C-B57B77B8CE2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561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37BF-BB04-4E8F-ADD8-A80865D60E4E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190809D-02FD-4793-9940-AF4B0AB3D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004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37BF-BB04-4E8F-ADD8-A80865D60E4E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190809D-02FD-4793-9940-AF4B0AB3D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009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37BF-BB04-4E8F-ADD8-A80865D60E4E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190809D-02FD-4793-9940-AF4B0AB3D97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3999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37BF-BB04-4E8F-ADD8-A80865D60E4E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190809D-02FD-4793-9940-AF4B0AB3D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84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37BF-BB04-4E8F-ADD8-A80865D60E4E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190809D-02FD-4793-9940-AF4B0AB3D97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821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37BF-BB04-4E8F-ADD8-A80865D60E4E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190809D-02FD-4793-9940-AF4B0AB3D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976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37BF-BB04-4E8F-ADD8-A80865D60E4E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809D-02FD-4793-9940-AF4B0AB3D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007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37BF-BB04-4E8F-ADD8-A80865D60E4E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809D-02FD-4793-9940-AF4B0AB3D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60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37BF-BB04-4E8F-ADD8-A80865D60E4E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809D-02FD-4793-9940-AF4B0AB3D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623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37BF-BB04-4E8F-ADD8-A80865D60E4E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190809D-02FD-4793-9940-AF4B0AB3D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609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37BF-BB04-4E8F-ADD8-A80865D60E4E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190809D-02FD-4793-9940-AF4B0AB3D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382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37BF-BB04-4E8F-ADD8-A80865D60E4E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190809D-02FD-4793-9940-AF4B0AB3D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598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37BF-BB04-4E8F-ADD8-A80865D60E4E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809D-02FD-4793-9940-AF4B0AB3D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206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37BF-BB04-4E8F-ADD8-A80865D60E4E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809D-02FD-4793-9940-AF4B0AB3D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79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37BF-BB04-4E8F-ADD8-A80865D60E4E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809D-02FD-4793-9940-AF4B0AB3D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381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37BF-BB04-4E8F-ADD8-A80865D60E4E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190809D-02FD-4793-9940-AF4B0AB3D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65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A37BF-BB04-4E8F-ADD8-A80865D60E4E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90809D-02FD-4793-9940-AF4B0AB3D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62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79913" y="3674196"/>
            <a:ext cx="41520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b="1" i="1" dirty="0">
                <a:solidFill>
                  <a:srgbClr val="DE4B10"/>
                </a:solidFill>
                <a:latin typeface="Gabriola" panose="04040605051002020D02" pitchFamily="82" charset="0"/>
              </a:rPr>
              <a:t>Выполнили воспитатели МАДОУ </a:t>
            </a:r>
            <a:r>
              <a:rPr lang="ru-RU" sz="2400" b="1" i="1">
                <a:solidFill>
                  <a:srgbClr val="DE4B10"/>
                </a:solidFill>
                <a:latin typeface="Gabriola" panose="04040605051002020D02" pitchFamily="82" charset="0"/>
              </a:rPr>
              <a:t>№ 219</a:t>
            </a:r>
            <a:endParaRPr lang="ru-RU" sz="2400" b="1" i="1" dirty="0">
              <a:solidFill>
                <a:srgbClr val="DE4B10"/>
              </a:solidFill>
              <a:latin typeface="Gabriola" panose="04040605051002020D02" pitchFamily="82" charset="0"/>
            </a:endParaRPr>
          </a:p>
          <a:p>
            <a:pPr algn="r"/>
            <a:r>
              <a:rPr lang="ru-RU" sz="2400" b="1" i="1" dirty="0">
                <a:solidFill>
                  <a:srgbClr val="DE4B10"/>
                </a:solidFill>
                <a:latin typeface="Gabriola" panose="04040605051002020D02" pitchFamily="82" charset="0"/>
              </a:rPr>
              <a:t>Мельникова Т.Н.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E578A0-E5BC-CF7C-BD29-9C657BDC3E06}"/>
              </a:ext>
            </a:extLst>
          </p:cNvPr>
          <p:cNvSpPr txBox="1"/>
          <p:nvPr/>
        </p:nvSpPr>
        <p:spPr>
          <a:xfrm>
            <a:off x="1763688" y="908720"/>
            <a:ext cx="682925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800" b="1" i="1" dirty="0">
                <a:solidFill>
                  <a:schemeClr val="accent1">
                    <a:lumMod val="40000"/>
                    <a:lumOff val="60000"/>
                  </a:schemeClr>
                </a:solidFill>
                <a:latin typeface="Gabriola" panose="04040605051002020D02" pitchFamily="82" charset="0"/>
              </a:rPr>
              <a:t>Проект по теме «Русская кухня»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83568" y="332656"/>
            <a:ext cx="8064896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>
                <a:latin typeface="Gabriola" panose="04040605051002020D02" pitchFamily="82" charset="0"/>
              </a:rPr>
              <a:t>Декабрь:</a:t>
            </a:r>
          </a:p>
          <a:p>
            <a:r>
              <a:rPr lang="ru-RU" sz="4000" b="1" i="1" dirty="0">
                <a:latin typeface="Gabriola" panose="04040605051002020D02" pitchFamily="82" charset="0"/>
              </a:rPr>
              <a:t>Беседа: «Щи да каша – пища наша»</a:t>
            </a:r>
          </a:p>
          <a:p>
            <a:r>
              <a:rPr lang="ru-RU" sz="4000" b="1" i="1" dirty="0">
                <a:latin typeface="Gabriola" panose="04040605051002020D02" pitchFamily="82" charset="0"/>
              </a:rPr>
              <a:t>Игра «Разложи картинки по порядку»</a:t>
            </a:r>
          </a:p>
          <a:p>
            <a:r>
              <a:rPr lang="ru-RU" sz="4000" b="1" i="1" dirty="0">
                <a:latin typeface="Gabriola" panose="04040605051002020D02" pitchFamily="82" charset="0"/>
              </a:rPr>
              <a:t>Сюжетно-ролевая игра «Гости в доме»</a:t>
            </a:r>
          </a:p>
          <a:p>
            <a:r>
              <a:rPr lang="ru-RU" sz="4000" b="1" i="1" dirty="0">
                <a:latin typeface="Gabriola" panose="04040605051002020D02" pitchFamily="82" charset="0"/>
              </a:rPr>
              <a:t>Чтение русской народной сказки «Колобок»</a:t>
            </a:r>
          </a:p>
          <a:p>
            <a:endParaRPr lang="ru-RU" sz="4000" b="1" i="1" dirty="0">
              <a:latin typeface="Gabriola" panose="04040605051002020D02" pitchFamily="82" charset="0"/>
            </a:endParaRPr>
          </a:p>
          <a:p>
            <a:pPr algn="ctr">
              <a:buNone/>
            </a:pP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448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11560" y="188639"/>
            <a:ext cx="7992888" cy="7042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latin typeface="Gabriola" panose="04040605051002020D02" pitchFamily="82" charset="0"/>
              </a:rPr>
              <a:t>Январь:</a:t>
            </a:r>
          </a:p>
          <a:p>
            <a:r>
              <a:rPr lang="ru-RU" sz="2400" b="1" i="1" dirty="0">
                <a:latin typeface="Gabriola" panose="04040605051002020D02" pitchFamily="82" charset="0"/>
              </a:rPr>
              <a:t>Разучивание пословиц, поговорок, </a:t>
            </a:r>
            <a:r>
              <a:rPr lang="ru-RU" sz="2400" b="1" i="1" dirty="0" err="1">
                <a:latin typeface="Gabriola" panose="04040605051002020D02" pitchFamily="82" charset="0"/>
              </a:rPr>
              <a:t>потешек</a:t>
            </a:r>
            <a:endParaRPr lang="ru-RU" sz="2400" b="1" i="1" dirty="0">
              <a:latin typeface="Gabriola" panose="04040605051002020D02" pitchFamily="82" charset="0"/>
            </a:endParaRPr>
          </a:p>
          <a:p>
            <a:r>
              <a:rPr lang="ru-RU" sz="2400" b="1" i="1" dirty="0">
                <a:latin typeface="Gabriola" panose="04040605051002020D02" pitchFamily="82" charset="0"/>
              </a:rPr>
              <a:t>Папка-передвижка «Русские национальные блюда» </a:t>
            </a:r>
          </a:p>
          <a:p>
            <a:r>
              <a:rPr lang="ru-RU" sz="2400" b="1" i="1" dirty="0">
                <a:latin typeface="Gabriola" panose="04040605051002020D02" pitchFamily="82" charset="0"/>
              </a:rPr>
              <a:t>Подвижные, хороводные игры: «Гори-гори ясно!», «Горячая картошка», «Рыбаки и рыбы», «Каравай»</a:t>
            </a:r>
          </a:p>
          <a:p>
            <a:r>
              <a:rPr lang="ru-RU" sz="2400" b="1" i="1" dirty="0">
                <a:latin typeface="Gabriola" panose="04040605051002020D02" pitchFamily="82" charset="0"/>
              </a:rPr>
              <a:t>Игра «Какие продукты нужны для приготовления щей, борща»</a:t>
            </a:r>
          </a:p>
          <a:p>
            <a:endParaRPr lang="ru-RU" sz="2400" b="1" i="1" dirty="0">
              <a:latin typeface="Gabriola" panose="04040605051002020D02" pitchFamily="82" charset="0"/>
            </a:endParaRPr>
          </a:p>
          <a:p>
            <a:r>
              <a:rPr lang="ru-RU" sz="2400" b="1" i="1" dirty="0">
                <a:latin typeface="Gabriola" panose="04040605051002020D02" pitchFamily="82" charset="0"/>
              </a:rPr>
              <a:t>Февраль:</a:t>
            </a:r>
          </a:p>
          <a:p>
            <a:r>
              <a:rPr lang="ru-RU" sz="2400" b="1" i="1" dirty="0">
                <a:latin typeface="Gabriola" panose="04040605051002020D02" pitchFamily="82" charset="0"/>
              </a:rPr>
              <a:t>Слушание народных песен: «Ой, блины мои, блины!» (</a:t>
            </a:r>
            <a:r>
              <a:rPr lang="ru-RU" sz="2400" b="1" i="1" dirty="0" err="1">
                <a:latin typeface="Gabriola" panose="04040605051002020D02" pitchFamily="82" charset="0"/>
              </a:rPr>
              <a:t>р.н.п</a:t>
            </a:r>
            <a:r>
              <a:rPr lang="ru-RU" sz="2400" b="1" i="1" dirty="0">
                <a:latin typeface="Gabriola" panose="04040605051002020D02" pitchFamily="82" charset="0"/>
              </a:rPr>
              <a:t>.), «Колосок», сл. В. Орлова. «К нам гости пришли». Ан. Александров. М. </a:t>
            </a:r>
            <a:r>
              <a:rPr lang="ru-RU" sz="2400" b="1" i="1" dirty="0" err="1">
                <a:latin typeface="Gabriola" panose="04040605051002020D02" pitchFamily="82" charset="0"/>
              </a:rPr>
              <a:t>Ивенсон</a:t>
            </a:r>
            <a:r>
              <a:rPr lang="ru-RU" sz="2400" b="1" i="1" dirty="0">
                <a:latin typeface="Gabriola" panose="04040605051002020D02" pitchFamily="82" charset="0"/>
              </a:rPr>
              <a:t>, «По малину в сад пойдём». </a:t>
            </a:r>
            <a:r>
              <a:rPr lang="ru-RU" sz="2400" b="1" i="1" dirty="0" err="1">
                <a:latin typeface="Gabriola" panose="04040605051002020D02" pitchFamily="82" charset="0"/>
              </a:rPr>
              <a:t>Т.Волгина</a:t>
            </a:r>
            <a:r>
              <a:rPr lang="ru-RU" sz="2400" b="1" i="1" dirty="0">
                <a:latin typeface="Gabriola" panose="04040605051002020D02" pitchFamily="82" charset="0"/>
              </a:rPr>
              <a:t>. </a:t>
            </a:r>
            <a:r>
              <a:rPr lang="ru-RU" sz="2400" b="1" i="1" dirty="0" err="1">
                <a:latin typeface="Gabriola" panose="04040605051002020D02" pitchFamily="82" charset="0"/>
              </a:rPr>
              <a:t>А.Филиппенко</a:t>
            </a:r>
            <a:endParaRPr lang="ru-RU" sz="2400" b="1" i="1" dirty="0">
              <a:latin typeface="Gabriola" panose="04040605051002020D02" pitchFamily="82" charset="0"/>
            </a:endParaRPr>
          </a:p>
          <a:p>
            <a:r>
              <a:rPr lang="ru-RU" sz="2400" b="1" i="1" dirty="0">
                <a:latin typeface="Gabriola" panose="04040605051002020D02" pitchFamily="82" charset="0"/>
              </a:rPr>
              <a:t>Игра «Как готовим кашу»</a:t>
            </a:r>
          </a:p>
          <a:p>
            <a:r>
              <a:rPr lang="ru-RU" sz="2400" b="1" i="1" dirty="0">
                <a:latin typeface="Gabriola" panose="04040605051002020D02" pitchFamily="82" charset="0"/>
              </a:rPr>
              <a:t>Игра – соревнование «Кто быстрее и красивее накроет на стол»</a:t>
            </a:r>
          </a:p>
          <a:p>
            <a:r>
              <a:rPr lang="ru-RU" sz="2400" b="1" i="1" dirty="0">
                <a:latin typeface="Gabriola" panose="04040605051002020D02" pitchFamily="82" charset="0"/>
              </a:rPr>
              <a:t>Игра - занятие «Полезная и неполезная еда»</a:t>
            </a:r>
          </a:p>
          <a:p>
            <a:pPr algn="ctr">
              <a:buNone/>
            </a:pP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71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483768" y="1700808"/>
            <a:ext cx="4474840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b="1" cap="all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cs typeface="Arial" pitchFamily="34" charset="0"/>
              </a:rPr>
              <a:t>Итоги проекта</a:t>
            </a:r>
          </a:p>
          <a:p>
            <a:pPr algn="ctr">
              <a:buNone/>
            </a:pPr>
            <a:r>
              <a:rPr lang="ru-RU" sz="2400" b="1" cap="all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cs typeface="Arial" pitchFamily="34" charset="0"/>
              </a:rPr>
              <a:t>(Результат работы)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8B1BC7-2A47-1FCD-9D1D-314EA2AF1AAE}"/>
              </a:ext>
            </a:extLst>
          </p:cNvPr>
          <p:cNvSpPr txBox="1"/>
          <p:nvPr/>
        </p:nvSpPr>
        <p:spPr>
          <a:xfrm>
            <a:off x="2286000" y="3249096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Создание </a:t>
            </a:r>
            <a:r>
              <a:rPr lang="ru-RU" dirty="0" err="1"/>
              <a:t>дидакических</a:t>
            </a:r>
            <a:r>
              <a:rPr lang="ru-RU" dirty="0"/>
              <a:t> игр</a:t>
            </a:r>
          </a:p>
          <a:p>
            <a:r>
              <a:rPr lang="ru-RU" dirty="0"/>
              <a:t>Фотоальбом «Помогаем дома готовить»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idx="1"/>
          </p:nvPr>
        </p:nvSpPr>
        <p:spPr>
          <a:xfrm>
            <a:off x="2555776" y="620689"/>
            <a:ext cx="6131024" cy="43204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5400" b="1" i="1" dirty="0">
                <a:solidFill>
                  <a:srgbClr val="00B050"/>
                </a:solidFill>
                <a:latin typeface="Gabriola" panose="04040605051002020D02" pitchFamily="82" charset="0"/>
              </a:rPr>
              <a:t>Целевая аудитория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66A696-5D44-C1D3-4C43-43F58FDB0D5F}"/>
              </a:ext>
            </a:extLst>
          </p:cNvPr>
          <p:cNvSpPr txBox="1"/>
          <p:nvPr/>
        </p:nvSpPr>
        <p:spPr>
          <a:xfrm>
            <a:off x="2051720" y="2132856"/>
            <a:ext cx="4878288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latin typeface="Gabriola" panose="04040605051002020D02" pitchFamily="82" charset="0"/>
              </a:rPr>
              <a:t>Воспитанники детского сада №219 «Золотой ключик» группа «Смешарики», родители воспитанников,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971600" y="260648"/>
            <a:ext cx="7715200" cy="86409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5400" b="1" i="1" dirty="0">
                <a:solidFill>
                  <a:srgbClr val="00B050"/>
                </a:solidFill>
                <a:latin typeface="Gabriola" panose="04040605051002020D02" pitchFamily="82" charset="0"/>
              </a:rPr>
              <a:t>Проблема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251A5C-A9C1-1F6C-5CAE-ABFF07F482C5}"/>
              </a:ext>
            </a:extLst>
          </p:cNvPr>
          <p:cNvSpPr txBox="1"/>
          <p:nvPr/>
        </p:nvSpPr>
        <p:spPr>
          <a:xfrm>
            <a:off x="1907704" y="1268760"/>
            <a:ext cx="517544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i="1" dirty="0">
                <a:latin typeface="Gabriola" panose="04040605051002020D02" pitchFamily="82" charset="0"/>
              </a:rPr>
              <a:t>1. Современным обществом незаслуженно забыты русские национальные традиции и кулинарные рецепты наших предков.</a:t>
            </a:r>
          </a:p>
          <a:p>
            <a:r>
              <a:rPr lang="ru-RU" sz="2400" b="1" i="1" dirty="0">
                <a:latin typeface="Gabriola" panose="04040605051002020D02" pitchFamily="82" charset="0"/>
              </a:rPr>
              <a:t>2. Человеку не хватает времени на приготовление здорового завтрака, обеда, ужина. Все большее количество семей прибегает к фаст-</a:t>
            </a:r>
            <a:r>
              <a:rPr lang="ru-RU" sz="2400" b="1" i="1" dirty="0" err="1">
                <a:latin typeface="Gabriola" panose="04040605051002020D02" pitchFamily="82" charset="0"/>
              </a:rPr>
              <a:t>фудам</a:t>
            </a:r>
            <a:r>
              <a:rPr lang="ru-RU" sz="2400" b="1" i="1" dirty="0">
                <a:latin typeface="Gabriola" panose="04040605051002020D02" pitchFamily="82" charset="0"/>
              </a:rPr>
              <a:t>, приобщая к быстрому питанию детей. «Быстрое питание» без столовых приборов, без этикета, без семейных бесед. Спешка в принятии пищи, злоупотребление фаст-</a:t>
            </a:r>
            <a:r>
              <a:rPr lang="ru-RU" sz="2400" b="1" i="1" dirty="0" err="1">
                <a:latin typeface="Gabriola" panose="04040605051002020D02" pitchFamily="82" charset="0"/>
              </a:rPr>
              <a:t>фудом</a:t>
            </a:r>
            <a:r>
              <a:rPr lang="ru-RU" sz="2400" b="1" i="1" dirty="0">
                <a:latin typeface="Gabriola" panose="04040605051002020D02" pitchFamily="82" charset="0"/>
              </a:rPr>
              <a:t> приводит к ожирению и другим заболеваниям, что представляет серьезную угрозу здоровью нации.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627784" y="188640"/>
            <a:ext cx="7077472" cy="792088"/>
          </a:xfrm>
        </p:spPr>
        <p:txBody>
          <a:bodyPr>
            <a:noAutofit/>
          </a:bodyPr>
          <a:lstStyle/>
          <a:p>
            <a:r>
              <a:rPr lang="ru-RU" sz="5400" b="1" i="1" dirty="0">
                <a:solidFill>
                  <a:srgbClr val="00B050"/>
                </a:solidFill>
                <a:latin typeface="Gabriola" panose="04040605051002020D02" pitchFamily="82" charset="0"/>
              </a:rPr>
              <a:t>Проектная идея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FDBB17-0FEE-0D96-62E0-1451CAE81503}"/>
              </a:ext>
            </a:extLst>
          </p:cNvPr>
          <p:cNvSpPr txBox="1"/>
          <p:nvPr/>
        </p:nvSpPr>
        <p:spPr>
          <a:xfrm>
            <a:off x="1979712" y="1030855"/>
            <a:ext cx="676875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i="1" dirty="0">
                <a:latin typeface="Gabriola" panose="04040605051002020D02" pitchFamily="82" charset="0"/>
              </a:rPr>
              <a:t>Вовлечение родителей и детей в кулинарное мастерство, сближение родителей и детей общей деятельностью, предоставление возможности для общения членов семьи. Возвращение русской семьи к традиционным семейным ценностям с гендерным распределением  домашних обязанностей. Вовлечение домохозяек в активную общественную деятельность. Предоставление возможности родителям разного социального, материального, образовательного уровня проявить себя как талантливого кулинара, заботливого родителя, гостеприимного хозяина и утвердиться в обществе.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63688" y="476672"/>
            <a:ext cx="7077472" cy="720080"/>
          </a:xfrm>
        </p:spPr>
        <p:txBody>
          <a:bodyPr>
            <a:noAutofit/>
          </a:bodyPr>
          <a:lstStyle/>
          <a:p>
            <a:pPr algn="ctr"/>
            <a:r>
              <a:rPr lang="ru-RU" sz="4400" b="1" i="1" dirty="0">
                <a:solidFill>
                  <a:srgbClr val="00B050"/>
                </a:solidFill>
                <a:latin typeface="Gabriola" panose="04040605051002020D02" pitchFamily="82" charset="0"/>
              </a:rPr>
              <a:t>Цель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4931BB-56BC-3517-486E-1660336CB3C0}"/>
              </a:ext>
            </a:extLst>
          </p:cNvPr>
          <p:cNvSpPr txBox="1"/>
          <p:nvPr/>
        </p:nvSpPr>
        <p:spPr>
          <a:xfrm>
            <a:off x="1475656" y="1700808"/>
            <a:ext cx="538234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Gabriola" panose="04040605051002020D02" pitchFamily="82" charset="0"/>
              </a:rPr>
              <a:t>1. Содействовать сохранению национальных традиций, семейного воспитания через приобщение детей и родителей к традиционным семейным ценностям, русской культуре.</a:t>
            </a:r>
          </a:p>
          <a:p>
            <a:r>
              <a:rPr lang="ru-RU" sz="2800" b="1" i="1" dirty="0">
                <a:latin typeface="Gabriola" panose="04040605051002020D02" pitchFamily="82" charset="0"/>
              </a:rPr>
              <a:t>2. Распространение рецептов русской кухни. </a:t>
            </a:r>
          </a:p>
          <a:p>
            <a:r>
              <a:rPr lang="ru-RU" sz="2800" b="1" i="1" dirty="0">
                <a:latin typeface="Gabriola" panose="04040605051002020D02" pitchFamily="82" charset="0"/>
              </a:rPr>
              <a:t>3.Приобщение к традициям здорового питания. Воспитывать интерес к здоровому образу жизни.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normAutofit/>
          </a:bodyPr>
          <a:lstStyle/>
          <a:p>
            <a:pPr algn="ctr"/>
            <a:r>
              <a:rPr lang="ru-RU" sz="4800" b="1" i="1" dirty="0">
                <a:solidFill>
                  <a:srgbClr val="00B050"/>
                </a:solidFill>
                <a:latin typeface="Gabriola" panose="04040605051002020D02" pitchFamily="82" charset="0"/>
              </a:rPr>
              <a:t>Задачи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F9EBFD-F654-F66F-07C5-129A742CFE92}"/>
              </a:ext>
            </a:extLst>
          </p:cNvPr>
          <p:cNvSpPr txBox="1"/>
          <p:nvPr/>
        </p:nvSpPr>
        <p:spPr>
          <a:xfrm>
            <a:off x="1763688" y="1063229"/>
            <a:ext cx="509431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i="1" dirty="0">
                <a:latin typeface="Gabriola" panose="04040605051002020D02" pitchFamily="82" charset="0"/>
              </a:rPr>
              <a:t>Ознакомиться с историей развития русской национальной кухни.</a:t>
            </a:r>
          </a:p>
          <a:p>
            <a:r>
              <a:rPr lang="ru-RU" sz="2000" b="1" i="1" dirty="0">
                <a:latin typeface="Gabriola" panose="04040605051002020D02" pitchFamily="82" charset="0"/>
              </a:rPr>
              <a:t>- Изучить кулинарные рецепты наших предков.</a:t>
            </a:r>
          </a:p>
          <a:p>
            <a:r>
              <a:rPr lang="ru-RU" sz="2000" b="1" i="1" dirty="0">
                <a:latin typeface="Gabriola" panose="04040605051002020D02" pitchFamily="82" charset="0"/>
              </a:rPr>
              <a:t>- Узнать, полезна ли русская кухня.</a:t>
            </a:r>
          </a:p>
          <a:p>
            <a:r>
              <a:rPr lang="ru-RU" sz="2000" b="1" i="1" dirty="0">
                <a:latin typeface="Gabriola" panose="04040605051002020D02" pitchFamily="82" charset="0"/>
              </a:rPr>
              <a:t>- Воспитывать уважение к профессии повара.</a:t>
            </a:r>
          </a:p>
          <a:p>
            <a:r>
              <a:rPr lang="ru-RU" sz="2000" b="1" i="1" dirty="0">
                <a:latin typeface="Gabriola" panose="04040605051002020D02" pitchFamily="82" charset="0"/>
              </a:rPr>
              <a:t>- Воспитывать интерес к приготовлению пищи.</a:t>
            </a:r>
          </a:p>
          <a:p>
            <a:r>
              <a:rPr lang="ru-RU" sz="2000" b="1" i="1" dirty="0">
                <a:latin typeface="Gabriola" panose="04040605051002020D02" pitchFamily="82" charset="0"/>
              </a:rPr>
              <a:t>- Развивать русскую традиционную культуру питания.</a:t>
            </a:r>
          </a:p>
          <a:p>
            <a:r>
              <a:rPr lang="ru-RU" sz="2000" b="1" i="1" dirty="0">
                <a:latin typeface="Gabriola" panose="04040605051002020D02" pitchFamily="82" charset="0"/>
              </a:rPr>
              <a:t>- Формировать умения различать крупы, называть овощи, необходимые для приготовления определенных блюд русской кухни.</a:t>
            </a:r>
          </a:p>
          <a:p>
            <a:r>
              <a:rPr lang="ru-RU" sz="2000" b="1" i="1" dirty="0">
                <a:latin typeface="Gabriola" panose="04040605051002020D02" pitchFamily="82" charset="0"/>
              </a:rPr>
              <a:t>- Закреплять знания о предметах посуды. Развивать мышление, долговременную память, диалогическую речь.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xfrm>
            <a:off x="3059832" y="260648"/>
            <a:ext cx="5637312" cy="648072"/>
          </a:xfrm>
        </p:spPr>
        <p:txBody>
          <a:bodyPr>
            <a:noAutofit/>
          </a:bodyPr>
          <a:lstStyle/>
          <a:p>
            <a:r>
              <a:rPr lang="ru-RU" sz="5400" b="1" i="1" dirty="0">
                <a:solidFill>
                  <a:srgbClr val="00B050"/>
                </a:solidFill>
                <a:latin typeface="Gabriola" panose="04040605051002020D02" pitchFamily="82" charset="0"/>
              </a:rPr>
              <a:t>Продукт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552D7D-D694-0A35-B85B-85795DEBE8B3}"/>
              </a:ext>
            </a:extLst>
          </p:cNvPr>
          <p:cNvSpPr txBox="1"/>
          <p:nvPr/>
        </p:nvSpPr>
        <p:spPr>
          <a:xfrm>
            <a:off x="1763688" y="1268760"/>
            <a:ext cx="509431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i="1" dirty="0">
                <a:latin typeface="Gabriola" panose="04040605051002020D02" pitchFamily="82" charset="0"/>
              </a:rPr>
              <a:t>Обогащение развивающей предметно-пространственной среды  группы  элементами традиционных бытовых предметов народной культуры, картотекой игр ( дидактические, речевые, подвижные, пальчиковые)</a:t>
            </a:r>
          </a:p>
          <a:p>
            <a:r>
              <a:rPr lang="ru-RU" sz="2000" b="1" i="1" dirty="0">
                <a:latin typeface="Gabriola" panose="04040605051002020D02" pitchFamily="82" charset="0"/>
              </a:rPr>
              <a:t>Выставка альбомов «Помогаем дома готовить», «Традиционное русское блюдо в нашей семье»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187624" y="404664"/>
            <a:ext cx="74991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4000" b="1" i="1" cap="all" dirty="0">
                <a:solidFill>
                  <a:srgbClr val="00B050"/>
                </a:solidFill>
                <a:latin typeface="Gabriola" panose="04040605051002020D02" pitchFamily="82" charset="0"/>
                <a:cs typeface="Arial" pitchFamily="34" charset="0"/>
              </a:rPr>
              <a:t>Качественные результаты проекта</a:t>
            </a:r>
            <a:endParaRPr lang="ru-RU" sz="4000" b="1" i="1" dirty="0">
              <a:solidFill>
                <a:srgbClr val="00B050"/>
              </a:solidFill>
              <a:latin typeface="Gabriola" panose="04040605051002020D02" pitchFamily="82" charset="0"/>
              <a:cs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19A069-7BB3-2C59-A1DB-5D45072311FC}"/>
              </a:ext>
            </a:extLst>
          </p:cNvPr>
          <p:cNvSpPr txBox="1"/>
          <p:nvPr/>
        </p:nvSpPr>
        <p:spPr>
          <a:xfrm>
            <a:off x="1403648" y="1412776"/>
            <a:ext cx="728315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i="1" dirty="0">
                <a:latin typeface="Gabriola" panose="04040605051002020D02" pitchFamily="82" charset="0"/>
              </a:rPr>
              <a:t>Дети приобретут  знания о русской национальной кухне, и поймут, что и нашей кухней тоже можно гордиться, что современным обществом незаслуженно были забыты русские национальные традиции и кулинарные рецепты наших предков, совместная деятельность родителей и детей - приготовление блюда на выбор.</a:t>
            </a:r>
          </a:p>
          <a:p>
            <a:r>
              <a:rPr lang="ru-RU" sz="2400" b="1" i="1" dirty="0">
                <a:latin typeface="Gabriola" panose="04040605051002020D02" pitchFamily="82" charset="0"/>
              </a:rPr>
              <a:t>развитие духовно-богатой личности ребенка, как активного участника проекта. Создание благоприятных условий для саморазвития ребенка, проявления его творческой деятельности. Обогащение детей знаниями о здоровом питании, о полезных блюдах.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DC9E6B9-64A6-4EB9-2412-EF2650C08F1D}"/>
              </a:ext>
            </a:extLst>
          </p:cNvPr>
          <p:cNvSpPr/>
          <p:nvPr/>
        </p:nvSpPr>
        <p:spPr>
          <a:xfrm>
            <a:off x="2051720" y="332656"/>
            <a:ext cx="54726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cap="all" dirty="0">
                <a:solidFill>
                  <a:srgbClr val="00B050"/>
                </a:solidFill>
                <a:latin typeface="Gabriola" panose="04040605051002020D02" pitchFamily="82" charset="0"/>
                <a:cs typeface="Arial" pitchFamily="34" charset="0"/>
              </a:rPr>
              <a:t>Календарный план (дорожная карта)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E05698-6CB3-3892-121A-D9F414907C08}"/>
              </a:ext>
            </a:extLst>
          </p:cNvPr>
          <p:cNvSpPr txBox="1"/>
          <p:nvPr/>
        </p:nvSpPr>
        <p:spPr>
          <a:xfrm>
            <a:off x="395536" y="1412775"/>
            <a:ext cx="8640960" cy="5970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Gabriola" panose="04040605051002020D02" pitchFamily="82" charset="0"/>
              </a:rPr>
              <a:t>Октябрь:</a:t>
            </a:r>
          </a:p>
          <a:p>
            <a:r>
              <a:rPr lang="ru-RU" sz="2800" b="1" i="1" dirty="0">
                <a:latin typeface="Gabriola" panose="04040605051002020D02" pitchFamily="82" charset="0"/>
              </a:rPr>
              <a:t>Тематическая беседа «Профессия повара»</a:t>
            </a:r>
          </a:p>
          <a:p>
            <a:r>
              <a:rPr lang="ru-RU" sz="2800" b="1" i="1" dirty="0">
                <a:latin typeface="Gabriola" panose="04040605051002020D02" pitchFamily="82" charset="0"/>
              </a:rPr>
              <a:t>Чтение, обсуждение русской народной сказки «Крылатый, мохнатый и масляный»</a:t>
            </a:r>
          </a:p>
          <a:p>
            <a:r>
              <a:rPr lang="ru-RU" sz="2800" b="1" i="1" dirty="0">
                <a:latin typeface="Gabriola" panose="04040605051002020D02" pitchFamily="82" charset="0"/>
              </a:rPr>
              <a:t>Игра «Какая она старинная посуда»</a:t>
            </a:r>
          </a:p>
          <a:p>
            <a:r>
              <a:rPr lang="ru-RU" sz="2800" b="1" i="1" dirty="0">
                <a:latin typeface="Gabriola" panose="04040605051002020D02" pitchFamily="82" charset="0"/>
              </a:rPr>
              <a:t>Дидактическая игра: «Расскажи, что для чего»</a:t>
            </a:r>
          </a:p>
          <a:p>
            <a:endParaRPr lang="ru-RU" sz="2800" b="1" i="1" dirty="0">
              <a:latin typeface="Gabriola" panose="04040605051002020D02" pitchFamily="82" charset="0"/>
            </a:endParaRPr>
          </a:p>
          <a:p>
            <a:r>
              <a:rPr lang="ru-RU" sz="2800" b="1" i="1" dirty="0">
                <a:latin typeface="Gabriola" panose="04040605051002020D02" pitchFamily="82" charset="0"/>
              </a:rPr>
              <a:t>Ноябрь:</a:t>
            </a:r>
          </a:p>
          <a:p>
            <a:r>
              <a:rPr lang="ru-RU" sz="2800" b="1" i="1" dirty="0">
                <a:latin typeface="Gabriola" panose="04040605051002020D02" pitchFamily="82" charset="0"/>
              </a:rPr>
              <a:t>Игра «Как готовим кашу»</a:t>
            </a:r>
          </a:p>
          <a:p>
            <a:r>
              <a:rPr lang="ru-RU" sz="2800" b="1" i="1" dirty="0">
                <a:latin typeface="Gabriola" panose="04040605051002020D02" pitchFamily="82" charset="0"/>
              </a:rPr>
              <a:t>Дидактическая игра «Вкусная выпечка»</a:t>
            </a:r>
          </a:p>
          <a:p>
            <a:r>
              <a:rPr lang="ru-RU" sz="2800" b="1" i="1" dirty="0">
                <a:latin typeface="Gabriola" panose="04040605051002020D02" pitchFamily="82" charset="0"/>
              </a:rPr>
              <a:t>Отгадывание загадок о каше и хлебе</a:t>
            </a:r>
          </a:p>
          <a:p>
            <a:r>
              <a:rPr lang="ru-RU" sz="2800" b="1" i="1" dirty="0">
                <a:latin typeface="Gabriola" panose="04040605051002020D02" pitchFamily="82" charset="0"/>
              </a:rPr>
              <a:t>Рассматривание кухонной утвари  прошлого</a:t>
            </a:r>
          </a:p>
          <a:p>
            <a:endParaRPr lang="ru-RU" b="1" i="1" dirty="0">
              <a:latin typeface="Gabriola" panose="04040605051002020D02" pitchFamily="82" charset="0"/>
            </a:endParaRPr>
          </a:p>
          <a:p>
            <a:endParaRPr lang="ru-RU" b="1" i="1" dirty="0">
              <a:latin typeface="Gabriola" panose="04040605051002020D02" pitchFamily="82" charset="0"/>
            </a:endParaRPr>
          </a:p>
          <a:p>
            <a:endParaRPr lang="ru-RU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222</TotalTime>
  <Words>677</Words>
  <Application>Microsoft Office PowerPoint</Application>
  <PresentationFormat>Экран (4:3)</PresentationFormat>
  <Paragraphs>63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Bookman Old Style</vt:lpstr>
      <vt:lpstr>Calibri</vt:lpstr>
      <vt:lpstr>Century Gothic</vt:lpstr>
      <vt:lpstr>Gabriola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Проектная идея</vt:lpstr>
      <vt:lpstr>Цель</vt:lpstr>
      <vt:lpstr>Задачи</vt:lpstr>
      <vt:lpstr>Продукт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219</dc:creator>
  <cp:lastModifiedBy>User</cp:lastModifiedBy>
  <cp:revision>11</cp:revision>
  <dcterms:created xsi:type="dcterms:W3CDTF">2023-11-24T06:15:09Z</dcterms:created>
  <dcterms:modified xsi:type="dcterms:W3CDTF">2023-12-26T12:15:45Z</dcterms:modified>
</cp:coreProperties>
</file>