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7" r:id="rId11"/>
    <p:sldId id="268" r:id="rId12"/>
    <p:sldId id="265" r:id="rId13"/>
    <p:sldId id="266"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E211BD-FA63-47AE-BF14-B929AA615250}" type="datetimeFigureOut">
              <a:rPr lang="ru-RU" smtClean="0"/>
              <a:pPr/>
              <a:t>02.01.2024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4124E0-77BA-4DEE-A8EF-87287D1BABA5}"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Прилагательное</a:t>
            </a:r>
            <a:endParaRPr lang="ru-RU" dirty="0"/>
          </a:p>
        </p:txBody>
      </p:sp>
      <p:sp>
        <p:nvSpPr>
          <p:cNvPr id="4" name="Номер слайда 3"/>
          <p:cNvSpPr>
            <a:spLocks noGrp="1"/>
          </p:cNvSpPr>
          <p:nvPr>
            <p:ph type="sldNum" sz="quarter" idx="10"/>
          </p:nvPr>
        </p:nvSpPr>
        <p:spPr/>
        <p:txBody>
          <a:bodyPr/>
          <a:lstStyle/>
          <a:p>
            <a:fld id="{6A4124E0-77BA-4DEE-A8EF-87287D1BABA5}" type="slidenum">
              <a:rPr lang="ru-RU" smtClean="0"/>
              <a:pPr/>
              <a:t>2</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по падежам</a:t>
            </a:r>
            <a:endParaRPr lang="ru-RU" dirty="0"/>
          </a:p>
        </p:txBody>
      </p:sp>
      <p:sp>
        <p:nvSpPr>
          <p:cNvPr id="4" name="Номер слайда 3"/>
          <p:cNvSpPr>
            <a:spLocks noGrp="1"/>
          </p:cNvSpPr>
          <p:nvPr>
            <p:ph type="sldNum" sz="quarter" idx="10"/>
          </p:nvPr>
        </p:nvSpPr>
        <p:spPr/>
        <p:txBody>
          <a:bodyPr/>
          <a:lstStyle/>
          <a:p>
            <a:fld id="{6A4124E0-77BA-4DEE-A8EF-87287D1BABA5}" type="slidenum">
              <a:rPr lang="ru-RU" smtClean="0"/>
              <a:pPr/>
              <a:t>4</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Именное сказуемое</a:t>
            </a:r>
            <a:endParaRPr lang="ru-RU" dirty="0"/>
          </a:p>
        </p:txBody>
      </p:sp>
      <p:sp>
        <p:nvSpPr>
          <p:cNvPr id="4" name="Номер слайда 3"/>
          <p:cNvSpPr>
            <a:spLocks noGrp="1"/>
          </p:cNvSpPr>
          <p:nvPr>
            <p:ph type="sldNum" sz="quarter" idx="10"/>
          </p:nvPr>
        </p:nvSpPr>
        <p:spPr/>
        <p:txBody>
          <a:bodyPr/>
          <a:lstStyle/>
          <a:p>
            <a:fld id="{6A4124E0-77BA-4DEE-A8EF-87287D1BABA5}" type="slidenum">
              <a:rPr lang="ru-RU" smtClean="0"/>
              <a:pPr/>
              <a:t>7</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400800" y="6355080"/>
            <a:ext cx="2286000" cy="365760"/>
          </a:xfrm>
        </p:spPr>
        <p:txBody>
          <a:bodyPr/>
          <a:lstStyle>
            <a:lvl1pPr>
              <a:defRPr sz="1400"/>
            </a:lvl1pPr>
          </a:lstStyle>
          <a:p>
            <a:fld id="{F1C7D161-5C75-4129-9BE1-B350B278CB60}" type="datetimeFigureOut">
              <a:rPr lang="ru-RU" smtClean="0"/>
              <a:pPr/>
              <a:t>02.01.2024</a:t>
            </a:fld>
            <a:endParaRPr lang="ru-RU"/>
          </a:p>
        </p:txBody>
      </p:sp>
      <p:sp>
        <p:nvSpPr>
          <p:cNvPr id="17" name="Нижний колонтитул 16"/>
          <p:cNvSpPr>
            <a:spLocks noGrp="1"/>
          </p:cNvSpPr>
          <p:nvPr>
            <p:ph type="ftr" sz="quarter" idx="11"/>
          </p:nvPr>
        </p:nvSpPr>
        <p:spPr>
          <a:xfrm>
            <a:off x="2898648" y="6355080"/>
            <a:ext cx="3474720" cy="365760"/>
          </a:xfrm>
        </p:spPr>
        <p:txBody>
          <a:bodyPr/>
          <a:lstStyle/>
          <a:p>
            <a:endParaRPr lang="ru-RU"/>
          </a:p>
        </p:txBody>
      </p:sp>
      <p:sp>
        <p:nvSpPr>
          <p:cNvPr id="29" name="Номер слайда 28"/>
          <p:cNvSpPr>
            <a:spLocks noGrp="1"/>
          </p:cNvSpPr>
          <p:nvPr>
            <p:ph type="sldNum" sz="quarter" idx="12"/>
          </p:nvPr>
        </p:nvSpPr>
        <p:spPr>
          <a:xfrm>
            <a:off x="1216152" y="6355080"/>
            <a:ext cx="1219200" cy="365760"/>
          </a:xfrm>
        </p:spPr>
        <p:txBody>
          <a:bodyPr/>
          <a:lstStyle/>
          <a:p>
            <a:fld id="{5D51004B-DF17-423F-B63C-2B0A7EF45A99}" type="slidenum">
              <a:rPr lang="ru-RU" smtClean="0"/>
              <a:pPr/>
              <a:t>‹#›</a:t>
            </a:fld>
            <a:endParaRPr lang="ru-RU"/>
          </a:p>
        </p:txBody>
      </p:sp>
      <p:sp>
        <p:nvSpPr>
          <p:cNvPr id="21" name="Прямоугольник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Прямоугольник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Прямоугольник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1C7D161-5C75-4129-9BE1-B350B278CB60}" type="datetimeFigureOut">
              <a:rPr lang="ru-RU" smtClean="0"/>
              <a:pPr/>
              <a:t>02.01.2024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D51004B-DF17-423F-B63C-2B0A7EF45A9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1C7D161-5C75-4129-9BE1-B350B278CB60}" type="datetimeFigureOut">
              <a:rPr lang="ru-RU" smtClean="0"/>
              <a:pPr/>
              <a:t>02.01.2024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D51004B-DF17-423F-B63C-2B0A7EF45A99}" type="slidenum">
              <a:rPr lang="ru-RU" smtClean="0"/>
              <a:pPr/>
              <a:t>‹#›</a:t>
            </a:fld>
            <a:endParaRPr lang="ru-RU"/>
          </a:p>
        </p:txBody>
      </p:sp>
      <p:sp>
        <p:nvSpPr>
          <p:cNvPr id="7" name="Прямая соединительная линия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Равнобедренный треугольник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ая соединительная линия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F1C7D161-5C75-4129-9BE1-B350B278CB60}" type="datetimeFigureOut">
              <a:rPr lang="ru-RU" smtClean="0"/>
              <a:pPr/>
              <a:t>02.01.2024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D51004B-DF17-423F-B63C-2B0A7EF45A99}" type="slidenum">
              <a:rPr lang="ru-RU" smtClean="0"/>
              <a:pPr/>
              <a:t>‹#›</a:t>
            </a:fld>
            <a:endParaRPr lang="ru-RU"/>
          </a:p>
        </p:txBody>
      </p:sp>
      <p:sp>
        <p:nvSpPr>
          <p:cNvPr id="8" name="Содержимое 7"/>
          <p:cNvSpPr>
            <a:spLocks noGrp="1"/>
          </p:cNvSpPr>
          <p:nvPr>
            <p:ph sz="quarter" idx="1"/>
          </p:nvPr>
        </p:nvSpPr>
        <p:spPr>
          <a:xfrm>
            <a:off x="457200" y="1219200"/>
            <a:ext cx="8229600"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6400800" y="6355080"/>
            <a:ext cx="2286000" cy="365760"/>
          </a:xfrm>
        </p:spPr>
        <p:txBody>
          <a:bodyPr/>
          <a:lstStyle/>
          <a:p>
            <a:fld id="{F1C7D161-5C75-4129-9BE1-B350B278CB60}" type="datetimeFigureOut">
              <a:rPr lang="ru-RU" smtClean="0"/>
              <a:pPr/>
              <a:t>02.01.2024</a:t>
            </a:fld>
            <a:endParaRPr lang="ru-RU"/>
          </a:p>
        </p:txBody>
      </p:sp>
      <p:sp>
        <p:nvSpPr>
          <p:cNvPr id="5" name="Нижний колонтитул 4"/>
          <p:cNvSpPr>
            <a:spLocks noGrp="1"/>
          </p:cNvSpPr>
          <p:nvPr>
            <p:ph type="ftr" sz="quarter" idx="11"/>
          </p:nvPr>
        </p:nvSpPr>
        <p:spPr>
          <a:xfrm>
            <a:off x="2898648" y="6355080"/>
            <a:ext cx="3474720" cy="365760"/>
          </a:xfrm>
        </p:spPr>
        <p:txBody>
          <a:bodyPr/>
          <a:lstStyle/>
          <a:p>
            <a:endParaRPr lang="ru-RU"/>
          </a:p>
        </p:txBody>
      </p:sp>
      <p:sp>
        <p:nvSpPr>
          <p:cNvPr id="6" name="Номер слайда 5"/>
          <p:cNvSpPr>
            <a:spLocks noGrp="1"/>
          </p:cNvSpPr>
          <p:nvPr>
            <p:ph type="sldNum" sz="quarter" idx="12"/>
          </p:nvPr>
        </p:nvSpPr>
        <p:spPr>
          <a:xfrm>
            <a:off x="1069848" y="6355080"/>
            <a:ext cx="1520952" cy="365760"/>
          </a:xfrm>
        </p:spPr>
        <p:txBody>
          <a:bodyPr/>
          <a:lstStyle/>
          <a:p>
            <a:fld id="{5D51004B-DF17-423F-B63C-2B0A7EF45A99}" type="slidenum">
              <a:rPr lang="ru-RU" smtClean="0"/>
              <a:pPr/>
              <a:t>‹#›</a:t>
            </a:fld>
            <a:endParaRPr lang="ru-RU"/>
          </a:p>
        </p:txBody>
      </p:sp>
      <p:sp>
        <p:nvSpPr>
          <p:cNvPr id="7" name="Прямоугольник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F1C7D161-5C75-4129-9BE1-B350B278CB60}" type="datetimeFigureOut">
              <a:rPr lang="ru-RU" smtClean="0"/>
              <a:pPr/>
              <a:t>02.01.2024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D51004B-DF17-423F-B63C-2B0A7EF45A99}" type="slidenum">
              <a:rPr lang="ru-RU" smtClean="0"/>
              <a:pPr/>
              <a:t>‹#›</a:t>
            </a:fld>
            <a:endParaRPr lang="ru-RU"/>
          </a:p>
        </p:txBody>
      </p:sp>
      <p:sp>
        <p:nvSpPr>
          <p:cNvPr id="9" name="Содержимое 8"/>
          <p:cNvSpPr>
            <a:spLocks noGrp="1"/>
          </p:cNvSpPr>
          <p:nvPr>
            <p:ph sz="quarter" idx="1"/>
          </p:nvPr>
        </p:nvSpPr>
        <p:spPr>
          <a:xfrm>
            <a:off x="457200" y="1219200"/>
            <a:ext cx="4041648"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632198" y="1216152"/>
            <a:ext cx="4041648"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F1C7D161-5C75-4129-9BE1-B350B278CB60}" type="datetimeFigureOut">
              <a:rPr lang="ru-RU" smtClean="0"/>
              <a:pPr/>
              <a:t>02.01.2024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D51004B-DF17-423F-B63C-2B0A7EF45A99}" type="slidenum">
              <a:rPr lang="ru-RU" smtClean="0"/>
              <a:pPr/>
              <a:t>‹#›</a:t>
            </a:fld>
            <a:endParaRPr lang="ru-RU"/>
          </a:p>
        </p:txBody>
      </p:sp>
      <p:sp>
        <p:nvSpPr>
          <p:cNvPr id="11" name="Содержимое 10"/>
          <p:cNvSpPr>
            <a:spLocks noGrp="1"/>
          </p:cNvSpPr>
          <p:nvPr>
            <p:ph sz="quarter" idx="2"/>
          </p:nvPr>
        </p:nvSpPr>
        <p:spPr>
          <a:xfrm>
            <a:off x="457200" y="2133600"/>
            <a:ext cx="4038600" cy="4038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648200" y="2133600"/>
            <a:ext cx="4038600" cy="4038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F1C7D161-5C75-4129-9BE1-B350B278CB60}" type="datetimeFigureOut">
              <a:rPr lang="ru-RU" smtClean="0"/>
              <a:pPr/>
              <a:t>02.01.2024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D51004B-DF17-423F-B63C-2B0A7EF45A99}" type="slidenum">
              <a:rPr lang="ru-RU" smtClean="0"/>
              <a:pPr/>
              <a:t>‹#›</a:t>
            </a:fld>
            <a:endParaRPr lang="ru-RU"/>
          </a:p>
        </p:txBody>
      </p:sp>
      <p:sp>
        <p:nvSpPr>
          <p:cNvPr id="6" name="Равнобедренный треугольник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1C7D161-5C75-4129-9BE1-B350B278CB60}" type="datetimeFigureOut">
              <a:rPr lang="ru-RU" smtClean="0"/>
              <a:pPr/>
              <a:t>02.01.2024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D51004B-DF17-423F-B63C-2B0A7EF45A99}" type="slidenum">
              <a:rPr lang="ru-RU" smtClean="0"/>
              <a:pPr/>
              <a:t>‹#›</a:t>
            </a:fld>
            <a:endParaRPr lang="ru-RU"/>
          </a:p>
        </p:txBody>
      </p:sp>
      <p:sp>
        <p:nvSpPr>
          <p:cNvPr id="5" name="Прямая соединительная линия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Равнобедренный треугольник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F1C7D161-5C75-4129-9BE1-B350B278CB60}" type="datetimeFigureOut">
              <a:rPr lang="ru-RU" smtClean="0"/>
              <a:pPr/>
              <a:t>02.01.2024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D51004B-DF17-423F-B63C-2B0A7EF45A99}" type="slidenum">
              <a:rPr lang="ru-RU" smtClean="0"/>
              <a:pPr/>
              <a:t>‹#›</a:t>
            </a:fld>
            <a:endParaRPr lang="ru-RU"/>
          </a:p>
        </p:txBody>
      </p:sp>
      <p:sp>
        <p:nvSpPr>
          <p:cNvPr id="8" name="Прямая соединительная линия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ая соединительная линия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Равнобедренный треугольник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Содержимое 11"/>
          <p:cNvSpPr>
            <a:spLocks noGrp="1"/>
          </p:cNvSpPr>
          <p:nvPr>
            <p:ph sz="quarter" idx="1"/>
          </p:nvPr>
        </p:nvSpPr>
        <p:spPr>
          <a:xfrm>
            <a:off x="304800" y="304800"/>
            <a:ext cx="57150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F1C7D161-5C75-4129-9BE1-B350B278CB60}" type="datetimeFigureOut">
              <a:rPr lang="ru-RU" smtClean="0"/>
              <a:pPr/>
              <a:t>02.01.2024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D51004B-DF17-423F-B63C-2B0A7EF45A99}" type="slidenum">
              <a:rPr lang="ru-RU" smtClean="0"/>
              <a:pPr/>
              <a:t>‹#›</a:t>
            </a:fld>
            <a:endParaRPr lang="ru-RU"/>
          </a:p>
        </p:txBody>
      </p:sp>
      <p:sp>
        <p:nvSpPr>
          <p:cNvPr id="8" name="Прямая соединительная линия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Равнобедренный треугольник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152400"/>
            <a:ext cx="8229600" cy="990600"/>
          </a:xfrm>
          <a:prstGeom prst="rect">
            <a:avLst/>
          </a:prstGeom>
        </p:spPr>
        <p:txBody>
          <a:bodyPr vert="horz"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F1C7D161-5C75-4129-9BE1-B350B278CB60}" type="datetimeFigureOut">
              <a:rPr lang="ru-RU" smtClean="0"/>
              <a:pPr/>
              <a:t>02.01.2024</a:t>
            </a:fld>
            <a:endParaRPr lang="ru-RU"/>
          </a:p>
        </p:txBody>
      </p:sp>
      <p:sp>
        <p:nvSpPr>
          <p:cNvPr id="3" name="Нижний колонтитул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5D51004B-DF17-423F-B63C-2B0A7EF45A99}" type="slidenum">
              <a:rPr lang="ru-RU" smtClean="0"/>
              <a:pPr/>
              <a:t>‹#›</a:t>
            </a:fld>
            <a:endParaRPr lang="ru-RU"/>
          </a:p>
        </p:txBody>
      </p:sp>
      <p:sp>
        <p:nvSpPr>
          <p:cNvPr id="28" name="Прямая соединительная линия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Прямая соединительная линия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Равнобедренный треугольник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14414" y="3643314"/>
            <a:ext cx="6858000" cy="1419228"/>
          </a:xfrm>
        </p:spPr>
        <p:txBody>
          <a:bodyPr>
            <a:normAutofit fontScale="90000"/>
          </a:bodyPr>
          <a:lstStyle/>
          <a:p>
            <a:r>
              <a:rPr lang="ru-RU" dirty="0" smtClean="0">
                <a:solidFill>
                  <a:srgbClr val="7030A0"/>
                </a:solidFill>
              </a:rPr>
              <a:t>Самостоятельная </a:t>
            </a:r>
            <a:r>
              <a:rPr lang="ru-RU" b="1" dirty="0" smtClean="0">
                <a:solidFill>
                  <a:srgbClr val="7030A0"/>
                </a:solidFill>
              </a:rPr>
              <a:t>часть</a:t>
            </a:r>
            <a:r>
              <a:rPr lang="ru-RU" dirty="0" smtClean="0">
                <a:solidFill>
                  <a:srgbClr val="7030A0"/>
                </a:solidFill>
              </a:rPr>
              <a:t> </a:t>
            </a:r>
            <a:r>
              <a:rPr lang="ru-RU" b="1" dirty="0" smtClean="0">
                <a:solidFill>
                  <a:srgbClr val="7030A0"/>
                </a:solidFill>
              </a:rPr>
              <a:t>речи</a:t>
            </a:r>
            <a:r>
              <a:rPr lang="ru-RU" dirty="0" smtClean="0">
                <a:solidFill>
                  <a:srgbClr val="7030A0"/>
                </a:solidFill>
              </a:rPr>
              <a:t>, </a:t>
            </a:r>
            <a:br>
              <a:rPr lang="ru-RU" dirty="0" smtClean="0">
                <a:solidFill>
                  <a:srgbClr val="7030A0"/>
                </a:solidFill>
              </a:rPr>
            </a:br>
            <a:r>
              <a:rPr lang="ru-RU" b="1" dirty="0" smtClean="0">
                <a:solidFill>
                  <a:srgbClr val="7030A0"/>
                </a:solidFill>
              </a:rPr>
              <a:t>обозначающая</a:t>
            </a:r>
            <a:r>
              <a:rPr lang="ru-RU" dirty="0" smtClean="0">
                <a:solidFill>
                  <a:srgbClr val="7030A0"/>
                </a:solidFill>
              </a:rPr>
              <a:t> </a:t>
            </a:r>
            <a:r>
              <a:rPr lang="ru-RU" b="1" dirty="0" smtClean="0">
                <a:solidFill>
                  <a:srgbClr val="7030A0"/>
                </a:solidFill>
              </a:rPr>
              <a:t>признак</a:t>
            </a:r>
            <a:r>
              <a:rPr lang="ru-RU" dirty="0" smtClean="0">
                <a:solidFill>
                  <a:srgbClr val="7030A0"/>
                </a:solidFill>
              </a:rPr>
              <a:t> </a:t>
            </a:r>
            <a:r>
              <a:rPr lang="ru-RU" b="1" dirty="0" smtClean="0">
                <a:solidFill>
                  <a:srgbClr val="7030A0"/>
                </a:solidFill>
              </a:rPr>
              <a:t>предмета.</a:t>
            </a:r>
            <a:br>
              <a:rPr lang="ru-RU" b="1" dirty="0" smtClean="0">
                <a:solidFill>
                  <a:srgbClr val="7030A0"/>
                </a:solidFill>
              </a:rPr>
            </a:br>
            <a:r>
              <a:rPr lang="ru-RU" b="1" dirty="0" smtClean="0"/>
              <a:t/>
            </a:r>
            <a:br>
              <a:rPr lang="ru-RU" b="1" dirty="0" smtClean="0"/>
            </a:br>
            <a:r>
              <a:rPr lang="ru-RU" b="1" dirty="0" smtClean="0">
                <a:solidFill>
                  <a:srgbClr val="00B0F0"/>
                </a:solidFill>
              </a:rPr>
              <a:t>Какая она?</a:t>
            </a:r>
            <a:endParaRPr lang="ru-RU" dirty="0">
              <a:solidFill>
                <a:srgbClr val="00B0F0"/>
              </a:solidFill>
            </a:endParaRPr>
          </a:p>
        </p:txBody>
      </p:sp>
      <p:sp>
        <p:nvSpPr>
          <p:cNvPr id="3" name="Подзаголовок 2"/>
          <p:cNvSpPr>
            <a:spLocks noGrp="1"/>
          </p:cNvSpPr>
          <p:nvPr>
            <p:ph type="subTitle" idx="1"/>
          </p:nvPr>
        </p:nvSpPr>
        <p:spPr>
          <a:xfrm>
            <a:off x="2071670" y="5929330"/>
            <a:ext cx="6858000" cy="533400"/>
          </a:xfrm>
        </p:spPr>
        <p:txBody>
          <a:bodyPr>
            <a:noAutofit/>
          </a:bodyPr>
          <a:lstStyle/>
          <a:p>
            <a:r>
              <a:rPr lang="ru-RU" sz="1800" dirty="0" smtClean="0">
                <a:solidFill>
                  <a:srgbClr val="002060"/>
                </a:solidFill>
              </a:rPr>
              <a:t>Подготовил учитель русского языка и литературы</a:t>
            </a:r>
          </a:p>
          <a:p>
            <a:r>
              <a:rPr lang="ru-RU" sz="1800" dirty="0" err="1" smtClean="0">
                <a:solidFill>
                  <a:srgbClr val="002060"/>
                </a:solidFill>
              </a:rPr>
              <a:t>Сыворотко</a:t>
            </a:r>
            <a:r>
              <a:rPr lang="ru-RU" sz="1800" dirty="0" smtClean="0">
                <a:solidFill>
                  <a:srgbClr val="002060"/>
                </a:solidFill>
              </a:rPr>
              <a:t> Вероника Григорьевна</a:t>
            </a:r>
            <a:endParaRPr lang="ru-RU" sz="1800" dirty="0">
              <a:solidFill>
                <a:srgbClr val="002060"/>
              </a:solidFill>
            </a:endParaRPr>
          </a:p>
        </p:txBody>
      </p:sp>
      <p:pic>
        <p:nvPicPr>
          <p:cNvPr id="1026" name="Picture 2" descr="C:\Users\User\Documents\1653719119_2-kartinkof-club-p-voprositelnii-znak-kartinki-dlya-detei-ves-2.jpg"/>
          <p:cNvPicPr>
            <a:picLocks noChangeAspect="1" noChangeArrowheads="1"/>
          </p:cNvPicPr>
          <p:nvPr/>
        </p:nvPicPr>
        <p:blipFill>
          <a:blip r:embed="rId2"/>
          <a:srcRect/>
          <a:stretch>
            <a:fillRect/>
          </a:stretch>
        </p:blipFill>
        <p:spPr bwMode="auto">
          <a:xfrm>
            <a:off x="5143504" y="357166"/>
            <a:ext cx="3583829" cy="321468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002060"/>
                </a:solidFill>
              </a:rPr>
              <a:t>Выполни:</a:t>
            </a:r>
            <a:endParaRPr lang="ru-RU" dirty="0">
              <a:solidFill>
                <a:srgbClr val="002060"/>
              </a:solidFill>
            </a:endParaRPr>
          </a:p>
        </p:txBody>
      </p:sp>
      <p:sp>
        <p:nvSpPr>
          <p:cNvPr id="3" name="Содержимое 2"/>
          <p:cNvSpPr>
            <a:spLocks noGrp="1"/>
          </p:cNvSpPr>
          <p:nvPr>
            <p:ph sz="quarter" idx="1"/>
          </p:nvPr>
        </p:nvSpPr>
        <p:spPr/>
        <p:txBody>
          <a:bodyPr>
            <a:normAutofit fontScale="92500" lnSpcReduction="10000"/>
          </a:bodyPr>
          <a:lstStyle/>
          <a:p>
            <a:r>
              <a:rPr lang="ru-RU" b="1" i="1" dirty="0" smtClean="0">
                <a:solidFill>
                  <a:srgbClr val="FF0000"/>
                </a:solidFill>
              </a:rPr>
              <a:t>1. ЗАДАНИЕ:  запишите краткие формы м. р. и ж. р. от данных </a:t>
            </a:r>
            <a:r>
              <a:rPr lang="ru-RU" b="1" i="1" dirty="0" smtClean="0">
                <a:solidFill>
                  <a:srgbClr val="FF0000"/>
                </a:solidFill>
              </a:rPr>
              <a:t>прилагательных</a:t>
            </a:r>
            <a:endParaRPr lang="ru-RU" dirty="0" smtClean="0">
              <a:solidFill>
                <a:srgbClr val="FF0000"/>
              </a:solidFill>
            </a:endParaRPr>
          </a:p>
          <a:p>
            <a:r>
              <a:rPr lang="ru-RU" dirty="0" smtClean="0"/>
              <a:t>Красный - ______________ Молодой - ________________</a:t>
            </a:r>
          </a:p>
          <a:p>
            <a:r>
              <a:rPr lang="ru-RU" dirty="0" smtClean="0"/>
              <a:t>Аккуратный - ___________ Веселый - _______________</a:t>
            </a:r>
          </a:p>
          <a:p>
            <a:r>
              <a:rPr lang="ru-RU" b="1" i="1" dirty="0" smtClean="0">
                <a:solidFill>
                  <a:srgbClr val="FF0000"/>
                </a:solidFill>
              </a:rPr>
              <a:t>2. Задание</a:t>
            </a:r>
            <a:r>
              <a:rPr lang="ru-RU" dirty="0" smtClean="0">
                <a:solidFill>
                  <a:srgbClr val="FF0000"/>
                </a:solidFill>
              </a:rPr>
              <a:t>: </a:t>
            </a:r>
            <a:r>
              <a:rPr lang="ru-RU" b="1" i="1" dirty="0" smtClean="0">
                <a:solidFill>
                  <a:srgbClr val="FF0000"/>
                </a:solidFill>
              </a:rPr>
              <a:t>образуйте краткую форму от прилагательных (образец: умный – каков? Умён)</a:t>
            </a:r>
            <a:endParaRPr lang="ru-RU" dirty="0" smtClean="0">
              <a:solidFill>
                <a:srgbClr val="FF0000"/>
              </a:solidFill>
            </a:endParaRPr>
          </a:p>
          <a:p>
            <a:r>
              <a:rPr lang="ru-RU" dirty="0" smtClean="0"/>
              <a:t>Холодный - ______________ Могучий - ________________</a:t>
            </a:r>
          </a:p>
          <a:p>
            <a:r>
              <a:rPr lang="ru-RU" dirty="0" smtClean="0"/>
              <a:t>Весёлый - _______________ Прекрасный - _______________</a:t>
            </a:r>
          </a:p>
          <a:p>
            <a:r>
              <a:rPr lang="ru-RU" dirty="0" smtClean="0"/>
              <a:t>Красивый - ______________ Смелый - __________________</a:t>
            </a:r>
          </a:p>
          <a:p>
            <a:r>
              <a:rPr lang="ru-RU" dirty="0" smtClean="0"/>
              <a:t>Колючий- ________________ Ласковый - _________________</a:t>
            </a:r>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strips(downLeft)">
                                      <p:cBhvr>
                                        <p:cTn id="13" dur="500"/>
                                        <p:tgtEl>
                                          <p:spTgt spid="3">
                                            <p:txEl>
                                              <p:pRg st="0" end="0"/>
                                            </p:txEl>
                                          </p:spTgt>
                                        </p:tgtEl>
                                      </p:cBhvr>
                                    </p:animEffect>
                                  </p:childTnLst>
                                </p:cTn>
                              </p:par>
                              <p:par>
                                <p:cTn id="14" presetID="18" presetClass="entr" presetSubtype="12"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strips(downLeft)">
                                      <p:cBhvr>
                                        <p:cTn id="16" dur="500"/>
                                        <p:tgtEl>
                                          <p:spTgt spid="3">
                                            <p:txEl>
                                              <p:pRg st="1" end="1"/>
                                            </p:txEl>
                                          </p:spTgt>
                                        </p:tgtEl>
                                      </p:cBhvr>
                                    </p:animEffect>
                                  </p:childTnLst>
                                </p:cTn>
                              </p:par>
                              <p:par>
                                <p:cTn id="17" presetID="18" presetClass="entr" presetSubtype="12"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strips(downLeft)">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4"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wheel(4)">
                                      <p:cBhvr>
                                        <p:cTn id="24" dur="2000"/>
                                        <p:tgtEl>
                                          <p:spTgt spid="3">
                                            <p:txEl>
                                              <p:pRg st="3" end="3"/>
                                            </p:txEl>
                                          </p:spTgt>
                                        </p:tgtEl>
                                      </p:cBhvr>
                                    </p:animEffect>
                                  </p:childTnLst>
                                </p:cTn>
                              </p:par>
                              <p:par>
                                <p:cTn id="25" presetID="21" presetClass="entr" presetSubtype="4"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heel(4)">
                                      <p:cBhvr>
                                        <p:cTn id="27" dur="2000"/>
                                        <p:tgtEl>
                                          <p:spTgt spid="3">
                                            <p:txEl>
                                              <p:pRg st="4" end="4"/>
                                            </p:txEl>
                                          </p:spTgt>
                                        </p:tgtEl>
                                      </p:cBhvr>
                                    </p:animEffect>
                                  </p:childTnLst>
                                </p:cTn>
                              </p:par>
                              <p:par>
                                <p:cTn id="28" presetID="21" presetClass="entr" presetSubtype="4" fill="hold"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wheel(4)">
                                      <p:cBhvr>
                                        <p:cTn id="30" dur="2000"/>
                                        <p:tgtEl>
                                          <p:spTgt spid="3">
                                            <p:txEl>
                                              <p:pRg st="5" end="5"/>
                                            </p:txEl>
                                          </p:spTgt>
                                        </p:tgtEl>
                                      </p:cBhvr>
                                    </p:animEffect>
                                  </p:childTnLst>
                                </p:cTn>
                              </p:par>
                              <p:par>
                                <p:cTn id="31" presetID="21" presetClass="entr" presetSubtype="4"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heel(4)">
                                      <p:cBhvr>
                                        <p:cTn id="33" dur="2000"/>
                                        <p:tgtEl>
                                          <p:spTgt spid="3">
                                            <p:txEl>
                                              <p:pRg st="6" end="6"/>
                                            </p:txEl>
                                          </p:spTgt>
                                        </p:tgtEl>
                                      </p:cBhvr>
                                    </p:animEffect>
                                  </p:childTnLst>
                                </p:cTn>
                              </p:par>
                              <p:par>
                                <p:cTn id="34" presetID="21" presetClass="entr" presetSubtype="4"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wheel(4)">
                                      <p:cBhvr>
                                        <p:cTn id="36"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002060"/>
                </a:solidFill>
              </a:rPr>
              <a:t>Выполни:</a:t>
            </a:r>
            <a:endParaRPr lang="ru-RU" dirty="0">
              <a:solidFill>
                <a:srgbClr val="002060"/>
              </a:solidFill>
            </a:endParaRPr>
          </a:p>
        </p:txBody>
      </p:sp>
      <p:sp>
        <p:nvSpPr>
          <p:cNvPr id="3" name="Содержимое 2"/>
          <p:cNvSpPr>
            <a:spLocks noGrp="1"/>
          </p:cNvSpPr>
          <p:nvPr>
            <p:ph sz="quarter" idx="1"/>
          </p:nvPr>
        </p:nvSpPr>
        <p:spPr/>
        <p:txBody>
          <a:bodyPr/>
          <a:lstStyle/>
          <a:p>
            <a:pPr algn="just"/>
            <a:r>
              <a:rPr lang="ru-RU" b="1" dirty="0" smtClean="0">
                <a:solidFill>
                  <a:srgbClr val="FF0000"/>
                </a:solidFill>
              </a:rPr>
              <a:t>К данным прилагательным подберите подходящие по смыслу имена существительные. Запишите полученные словосочетания. </a:t>
            </a:r>
            <a:endParaRPr lang="ru-RU" dirty="0" smtClean="0">
              <a:solidFill>
                <a:srgbClr val="FF0000"/>
              </a:solidFill>
            </a:endParaRPr>
          </a:p>
          <a:p>
            <a:pPr algn="just"/>
            <a:r>
              <a:rPr lang="ru-RU" dirty="0" smtClean="0"/>
              <a:t>белые …, отцов …, медный …, железное …, волчий …, кожаные …, мелкая …, морозный …, шариковая …, золотой …, мамина …, волшебная …, ржавый …, гречневая …, медвежья …, стальной …, книжный …, осенний …, красная …, волчий …, серебряная …, заботливый …, искренний ….</a:t>
            </a:r>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4)">
                                      <p:cBhvr>
                                        <p:cTn id="12" dur="2000"/>
                                        <p:tgtEl>
                                          <p:spTgt spid="3">
                                            <p:txEl>
                                              <p:pRg st="0" end="0"/>
                                            </p:txEl>
                                          </p:spTgt>
                                        </p:tgtEl>
                                      </p:cBhvr>
                                    </p:animEffect>
                                  </p:childTnLst>
                                </p:cTn>
                              </p:par>
                              <p:par>
                                <p:cTn id="13" presetID="21" presetClass="entr" presetSubtype="4"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heel(4)">
                                      <p:cBhvr>
                                        <p:cTn id="15"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Ответьте на вопросы:</a:t>
            </a:r>
            <a:endParaRPr lang="ru-RU" dirty="0"/>
          </a:p>
        </p:txBody>
      </p:sp>
      <p:sp>
        <p:nvSpPr>
          <p:cNvPr id="3" name="Содержимое 2"/>
          <p:cNvSpPr>
            <a:spLocks noGrp="1"/>
          </p:cNvSpPr>
          <p:nvPr>
            <p:ph sz="quarter" idx="1"/>
          </p:nvPr>
        </p:nvSpPr>
        <p:spPr/>
        <p:txBody>
          <a:bodyPr/>
          <a:lstStyle/>
          <a:p>
            <a:r>
              <a:rPr lang="ru-RU" dirty="0" smtClean="0">
                <a:solidFill>
                  <a:srgbClr val="FF0000"/>
                </a:solidFill>
              </a:rPr>
              <a:t>Что такое имя прилагательное?</a:t>
            </a:r>
          </a:p>
          <a:p>
            <a:r>
              <a:rPr lang="ru-RU" dirty="0" smtClean="0">
                <a:solidFill>
                  <a:srgbClr val="FF0000"/>
                </a:solidFill>
              </a:rPr>
              <a:t>Как изменяются имена прилагательные?</a:t>
            </a:r>
          </a:p>
          <a:p>
            <a:r>
              <a:rPr lang="ru-RU" dirty="0" smtClean="0">
                <a:solidFill>
                  <a:srgbClr val="FF0000"/>
                </a:solidFill>
              </a:rPr>
              <a:t>Какие особенности имеет краткая форма имен прилагательных?</a:t>
            </a:r>
          </a:p>
          <a:p>
            <a:r>
              <a:rPr lang="ru-RU" dirty="0" smtClean="0">
                <a:solidFill>
                  <a:srgbClr val="FF0000"/>
                </a:solidFill>
              </a:rPr>
              <a:t>Какую синтаксическую роль выполняют имена прилагательные в предложении?</a:t>
            </a:r>
            <a:endParaRPr lang="ru-RU" dirty="0">
              <a:solidFill>
                <a:srgbClr val="FF0000"/>
              </a:solidFill>
            </a:endParaRPr>
          </a:p>
        </p:txBody>
      </p:sp>
      <p:pic>
        <p:nvPicPr>
          <p:cNvPr id="5122" name="Picture 2" descr="C:\Users\User\Documents\channels4_profile.jpg"/>
          <p:cNvPicPr>
            <a:picLocks noChangeAspect="1" noChangeArrowheads="1"/>
          </p:cNvPicPr>
          <p:nvPr/>
        </p:nvPicPr>
        <p:blipFill>
          <a:blip r:embed="rId2" cstate="print"/>
          <a:srcRect/>
          <a:stretch>
            <a:fillRect/>
          </a:stretch>
        </p:blipFill>
        <p:spPr bwMode="auto">
          <a:xfrm>
            <a:off x="5286380" y="3929066"/>
            <a:ext cx="2428868" cy="242886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slide(fromBottom)">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slide(fromBottom)">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slide(fromBottom)">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slide(fromBottom)">
                                      <p:cBhvr>
                                        <p:cTn id="2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solidFill>
                  <a:srgbClr val="002060"/>
                </a:solidFill>
              </a:rPr>
              <a:t>Спасибо за внимание!!!</a:t>
            </a:r>
            <a:endParaRPr lang="ru-RU" dirty="0">
              <a:solidFill>
                <a:srgbClr val="002060"/>
              </a:solidFill>
            </a:endParaRPr>
          </a:p>
        </p:txBody>
      </p:sp>
      <p:pic>
        <p:nvPicPr>
          <p:cNvPr id="6146" name="Picture 2" descr="C:\Users\User\Documents\bigstock-Marks-112644629.jpg"/>
          <p:cNvPicPr>
            <a:picLocks noGrp="1" noChangeAspect="1" noChangeArrowheads="1"/>
          </p:cNvPicPr>
          <p:nvPr>
            <p:ph sz="quarter" idx="1"/>
          </p:nvPr>
        </p:nvPicPr>
        <p:blipFill>
          <a:blip r:embed="rId2"/>
          <a:srcRect/>
          <a:stretch>
            <a:fillRect/>
          </a:stretch>
        </p:blipFill>
        <p:spPr bwMode="auto">
          <a:xfrm>
            <a:off x="1500166" y="1643050"/>
            <a:ext cx="6086866" cy="49371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wipe(down)">
                                      <p:cBhvr>
                                        <p:cTn id="7" dur="580">
                                          <p:stCondLst>
                                            <p:cond delay="0"/>
                                          </p:stCondLst>
                                        </p:cTn>
                                        <p:tgtEl>
                                          <p:spTgt spid="6146"/>
                                        </p:tgtEl>
                                      </p:cBhvr>
                                    </p:animEffect>
                                    <p:anim calcmode="lin" valueType="num">
                                      <p:cBhvr>
                                        <p:cTn id="8" dur="1822" tmFilter="0,0; 0.14,0.36; 0.43,0.73; 0.71,0.91; 1.0,1.0">
                                          <p:stCondLst>
                                            <p:cond delay="0"/>
                                          </p:stCondLst>
                                        </p:cTn>
                                        <p:tgtEl>
                                          <p:spTgt spid="614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14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14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14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146"/>
                                        </p:tgtEl>
                                        <p:attrNameLst>
                                          <p:attrName>ppt_y</p:attrName>
                                        </p:attrNameLst>
                                      </p:cBhvr>
                                      <p:tavLst>
                                        <p:tav tm="0" fmla="#ppt_y-sin(pi*$)/81">
                                          <p:val>
                                            <p:fltVal val="0"/>
                                          </p:val>
                                        </p:tav>
                                        <p:tav tm="100000">
                                          <p:val>
                                            <p:fltVal val="1"/>
                                          </p:val>
                                        </p:tav>
                                      </p:tavLst>
                                    </p:anim>
                                    <p:animScale>
                                      <p:cBhvr>
                                        <p:cTn id="13" dur="26">
                                          <p:stCondLst>
                                            <p:cond delay="650"/>
                                          </p:stCondLst>
                                        </p:cTn>
                                        <p:tgtEl>
                                          <p:spTgt spid="6146"/>
                                        </p:tgtEl>
                                      </p:cBhvr>
                                      <p:to x="100000" y="60000"/>
                                    </p:animScale>
                                    <p:animScale>
                                      <p:cBhvr>
                                        <p:cTn id="14" dur="166" decel="50000">
                                          <p:stCondLst>
                                            <p:cond delay="676"/>
                                          </p:stCondLst>
                                        </p:cTn>
                                        <p:tgtEl>
                                          <p:spTgt spid="6146"/>
                                        </p:tgtEl>
                                      </p:cBhvr>
                                      <p:to x="100000" y="100000"/>
                                    </p:animScale>
                                    <p:animScale>
                                      <p:cBhvr>
                                        <p:cTn id="15" dur="26">
                                          <p:stCondLst>
                                            <p:cond delay="1312"/>
                                          </p:stCondLst>
                                        </p:cTn>
                                        <p:tgtEl>
                                          <p:spTgt spid="6146"/>
                                        </p:tgtEl>
                                      </p:cBhvr>
                                      <p:to x="100000" y="80000"/>
                                    </p:animScale>
                                    <p:animScale>
                                      <p:cBhvr>
                                        <p:cTn id="16" dur="166" decel="50000">
                                          <p:stCondLst>
                                            <p:cond delay="1338"/>
                                          </p:stCondLst>
                                        </p:cTn>
                                        <p:tgtEl>
                                          <p:spTgt spid="6146"/>
                                        </p:tgtEl>
                                      </p:cBhvr>
                                      <p:to x="100000" y="100000"/>
                                    </p:animScale>
                                    <p:animScale>
                                      <p:cBhvr>
                                        <p:cTn id="17" dur="26">
                                          <p:stCondLst>
                                            <p:cond delay="1642"/>
                                          </p:stCondLst>
                                        </p:cTn>
                                        <p:tgtEl>
                                          <p:spTgt spid="6146"/>
                                        </p:tgtEl>
                                      </p:cBhvr>
                                      <p:to x="100000" y="90000"/>
                                    </p:animScale>
                                    <p:animScale>
                                      <p:cBhvr>
                                        <p:cTn id="18" dur="166" decel="50000">
                                          <p:stCondLst>
                                            <p:cond delay="1668"/>
                                          </p:stCondLst>
                                        </p:cTn>
                                        <p:tgtEl>
                                          <p:spTgt spid="6146"/>
                                        </p:tgtEl>
                                      </p:cBhvr>
                                      <p:to x="100000" y="100000"/>
                                    </p:animScale>
                                    <p:animScale>
                                      <p:cBhvr>
                                        <p:cTn id="19" dur="26">
                                          <p:stCondLst>
                                            <p:cond delay="1808"/>
                                          </p:stCondLst>
                                        </p:cTn>
                                        <p:tgtEl>
                                          <p:spTgt spid="6146"/>
                                        </p:tgtEl>
                                      </p:cBhvr>
                                      <p:to x="100000" y="95000"/>
                                    </p:animScale>
                                    <p:animScale>
                                      <p:cBhvr>
                                        <p:cTn id="20" dur="166" decel="50000">
                                          <p:stCondLst>
                                            <p:cond delay="1834"/>
                                          </p:stCondLst>
                                        </p:cTn>
                                        <p:tgtEl>
                                          <p:spTgt spid="614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User\Documents\966199_13.jpeg"/>
          <p:cNvPicPr>
            <a:picLocks noGrp="1" noChangeAspect="1" noChangeArrowheads="1"/>
          </p:cNvPicPr>
          <p:nvPr>
            <p:ph sz="quarter" idx="1"/>
          </p:nvPr>
        </p:nvPicPr>
        <p:blipFill>
          <a:blip r:embed="rId3"/>
          <a:srcRect/>
          <a:stretch>
            <a:fillRect/>
          </a:stretch>
        </p:blipFill>
        <p:spPr bwMode="auto">
          <a:xfrm>
            <a:off x="1142976" y="1000108"/>
            <a:ext cx="6877050" cy="3786214"/>
          </a:xfrm>
          <a:prstGeom prst="rect">
            <a:avLst/>
          </a:prstGeom>
          <a:noFill/>
        </p:spPr>
      </p:pic>
      <p:sp>
        <p:nvSpPr>
          <p:cNvPr id="7" name="Прямоугольник 6"/>
          <p:cNvSpPr/>
          <p:nvPr/>
        </p:nvSpPr>
        <p:spPr>
          <a:xfrm>
            <a:off x="3571868" y="5072074"/>
            <a:ext cx="3719095" cy="707886"/>
          </a:xfrm>
          <a:prstGeom prst="rect">
            <a:avLst/>
          </a:prstGeom>
        </p:spPr>
        <p:style>
          <a:lnRef idx="3">
            <a:schemeClr val="lt1"/>
          </a:lnRef>
          <a:fillRef idx="1">
            <a:schemeClr val="accent4"/>
          </a:fillRef>
          <a:effectRef idx="1">
            <a:schemeClr val="accent4"/>
          </a:effectRef>
          <a:fontRef idx="minor">
            <a:schemeClr val="lt1"/>
          </a:fontRef>
        </p:style>
        <p:txBody>
          <a:bodyPr wrap="none">
            <a:spAutoFit/>
          </a:bodyPr>
          <a:lstStyle/>
          <a:p>
            <a:r>
              <a:rPr lang="ru-RU" sz="4000" dirty="0" smtClean="0">
                <a:solidFill>
                  <a:srgbClr val="FF0000"/>
                </a:solidFill>
              </a:rPr>
              <a:t>Прилагательное</a:t>
            </a:r>
            <a:endParaRPr lang="ru-RU" sz="4000" dirty="0">
              <a:solidFill>
                <a:srgbClr val="FF0000"/>
              </a:solidFill>
            </a:endParaRPr>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linds(horizontal)">
                                      <p:cBhvr>
                                        <p:cTn id="7" dur="5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diamond(in)">
                                      <p:cBhvr>
                                        <p:cTn id="12"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solidFill>
                  <a:srgbClr val="7030A0"/>
                </a:solidFill>
              </a:rPr>
              <a:t>Прилагательное</a:t>
            </a:r>
            <a:endParaRPr lang="ru-RU" dirty="0">
              <a:solidFill>
                <a:srgbClr val="7030A0"/>
              </a:solidFill>
            </a:endParaRPr>
          </a:p>
        </p:txBody>
      </p:sp>
      <p:sp>
        <p:nvSpPr>
          <p:cNvPr id="3" name="Содержимое 2"/>
          <p:cNvSpPr>
            <a:spLocks noGrp="1"/>
          </p:cNvSpPr>
          <p:nvPr>
            <p:ph sz="quarter" idx="1"/>
          </p:nvPr>
        </p:nvSpPr>
        <p:spPr>
          <a:xfrm flipH="1">
            <a:off x="457200" y="1219200"/>
            <a:ext cx="8229600" cy="4937760"/>
          </a:xfrm>
        </p:spPr>
        <p:txBody>
          <a:bodyPr/>
          <a:lstStyle/>
          <a:p>
            <a:r>
              <a:rPr lang="ru-RU" sz="2800" i="1" dirty="0" smtClean="0">
                <a:solidFill>
                  <a:schemeClr val="accent5">
                    <a:lumMod val="75000"/>
                  </a:schemeClr>
                </a:solidFill>
              </a:rPr>
              <a:t>ЭТО САМОСТОЯТЕЛЬНАЯ ЧАСТЬ РЕЧИ, ОБОЗНАЧАЕТ ПРИЗНАК ПРЕДМЕТА, ОТВЕЧАЕТ НА ВОПРОСЫ:</a:t>
            </a:r>
          </a:p>
          <a:p>
            <a:r>
              <a:rPr lang="ru-RU" dirty="0" smtClean="0"/>
              <a:t> </a:t>
            </a:r>
            <a:r>
              <a:rPr lang="ru-RU" u="sng" spc="600" dirty="0" smtClean="0">
                <a:solidFill>
                  <a:srgbClr val="FF0000"/>
                </a:solidFill>
                <a:effectLst>
                  <a:outerShdw blurRad="38100" dist="38100" dir="2700000" algn="tl">
                    <a:srgbClr val="000000">
                      <a:alpha val="43137"/>
                    </a:srgbClr>
                  </a:outerShdw>
                </a:effectLst>
              </a:rPr>
              <a:t>КАКОЙ? КАКАЯ? КАКОЕ? КАКИЕ? </a:t>
            </a:r>
          </a:p>
          <a:p>
            <a:r>
              <a:rPr lang="ru-RU" i="1" u="sng" dirty="0" smtClean="0">
                <a:solidFill>
                  <a:srgbClr val="FF0000"/>
                </a:solidFill>
                <a:latin typeface="Arial Black" pitchFamily="34" charset="0"/>
              </a:rPr>
              <a:t>ЧЕЙ? ЧЬЯ? ЧЬЁ? ЧЬИ?</a:t>
            </a:r>
            <a:endParaRPr lang="ru-RU" u="sng" dirty="0" smtClean="0">
              <a:solidFill>
                <a:srgbClr val="FF0000"/>
              </a:solidFill>
              <a:latin typeface="Arial Black" pitchFamily="34" charset="0"/>
            </a:endParaRPr>
          </a:p>
          <a:p>
            <a:endParaRPr lang="ru-RU" dirty="0" smtClean="0"/>
          </a:p>
          <a:p>
            <a:endParaRPr lang="ru-RU" dirty="0" smtClean="0"/>
          </a:p>
          <a:p>
            <a:r>
              <a:rPr lang="ru-RU" dirty="0" smtClean="0">
                <a:solidFill>
                  <a:srgbClr val="002060"/>
                </a:solidFill>
                <a:effectLst>
                  <a:outerShdw blurRad="38100" dist="38100" dir="2700000" algn="tl">
                    <a:srgbClr val="000000">
                      <a:alpha val="43137"/>
                    </a:srgbClr>
                  </a:outerShdw>
                </a:effectLst>
              </a:rPr>
              <a:t>Красивый               Умопомрачительная     Прекрасное</a:t>
            </a:r>
          </a:p>
          <a:p>
            <a:r>
              <a:rPr lang="ru-RU" dirty="0" smtClean="0">
                <a:solidFill>
                  <a:srgbClr val="002060"/>
                </a:solidFill>
                <a:effectLst>
                  <a:outerShdw blurRad="38100" dist="38100" dir="2700000" algn="tl">
                    <a:srgbClr val="000000">
                      <a:alpha val="43137"/>
                    </a:srgbClr>
                  </a:outerShdw>
                </a:effectLst>
              </a:rPr>
              <a:t>Мощный                     Божественная               Любимое</a:t>
            </a:r>
          </a:p>
          <a:p>
            <a:r>
              <a:rPr lang="ru-RU" dirty="0" smtClean="0">
                <a:solidFill>
                  <a:srgbClr val="002060"/>
                </a:solidFill>
                <a:effectLst>
                  <a:outerShdw blurRad="38100" dist="38100" dir="2700000" algn="tl">
                    <a:srgbClr val="000000">
                      <a:alpha val="43137"/>
                    </a:srgbClr>
                  </a:outerShdw>
                </a:effectLst>
              </a:rPr>
              <a:t>Удивительный            Волшебная                   Блестящий                   </a:t>
            </a:r>
            <a:endParaRPr lang="ru-RU" dirty="0">
              <a:solidFill>
                <a:srgbClr val="00206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mph" presetSubtype="1" nodeType="clickEffect">
                                  <p:stCondLst>
                                    <p:cond delay="0"/>
                                  </p:stCondLst>
                                  <p:childTnLst>
                                    <p:set>
                                      <p:cBhvr override="childStyle">
                                        <p:cTn id="16" dur="indefinite"/>
                                        <p:tgtEl>
                                          <p:spTgt spid="3">
                                            <p:txEl>
                                              <p:pRg st="1" end="1"/>
                                            </p:txEl>
                                          </p:spTgt>
                                        </p:tgtEl>
                                        <p:attrNameLst>
                                          <p:attrName>style.fontStyle</p:attrName>
                                        </p:attrNameLst>
                                      </p:cBhvr>
                                      <p:to>
                                        <p:strVal val="normal"/>
                                      </p:to>
                                    </p:set>
                                    <p:set>
                                      <p:cBhvr override="childStyle">
                                        <p:cTn id="17" dur="indefinite"/>
                                        <p:tgtEl>
                                          <p:spTgt spid="3">
                                            <p:txEl>
                                              <p:pRg st="1" end="1"/>
                                            </p:txEl>
                                          </p:spTgt>
                                        </p:tgtEl>
                                        <p:attrNameLst>
                                          <p:attrName>style.fontWeight</p:attrName>
                                        </p:attrNameLst>
                                      </p:cBhvr>
                                      <p:to>
                                        <p:strVal val="bold"/>
                                      </p:to>
                                    </p:set>
                                    <p:set>
                                      <p:cBhvr override="childStyle">
                                        <p:cTn id="18" dur="indefinite"/>
                                        <p:tgtEl>
                                          <p:spTgt spid="3">
                                            <p:txEl>
                                              <p:pRg st="1" end="1"/>
                                            </p:txEl>
                                          </p:spTgt>
                                        </p:tgtEl>
                                        <p:attrNameLst>
                                          <p:attrName>style.textDecorationUnderline</p:attrName>
                                        </p:attrNameLst>
                                      </p:cBhvr>
                                      <p:to>
                                        <p:strVal val="false"/>
                                      </p:to>
                                    </p:set>
                                  </p:childTnLst>
                                </p:cTn>
                              </p:par>
                              <p:par>
                                <p:cTn id="19" presetID="5" presetClass="emph" presetSubtype="1" nodeType="withEffect">
                                  <p:stCondLst>
                                    <p:cond delay="0"/>
                                  </p:stCondLst>
                                  <p:childTnLst>
                                    <p:set>
                                      <p:cBhvr override="childStyle">
                                        <p:cTn id="20" dur="indefinite"/>
                                        <p:tgtEl>
                                          <p:spTgt spid="3">
                                            <p:txEl>
                                              <p:pRg st="2" end="2"/>
                                            </p:txEl>
                                          </p:spTgt>
                                        </p:tgtEl>
                                        <p:attrNameLst>
                                          <p:attrName>style.fontStyle</p:attrName>
                                        </p:attrNameLst>
                                      </p:cBhvr>
                                      <p:to>
                                        <p:strVal val="normal"/>
                                      </p:to>
                                    </p:set>
                                    <p:set>
                                      <p:cBhvr override="childStyle">
                                        <p:cTn id="21" dur="indefinite"/>
                                        <p:tgtEl>
                                          <p:spTgt spid="3">
                                            <p:txEl>
                                              <p:pRg st="2" end="2"/>
                                            </p:txEl>
                                          </p:spTgt>
                                        </p:tgtEl>
                                        <p:attrNameLst>
                                          <p:attrName>style.fontWeight</p:attrName>
                                        </p:attrNameLst>
                                      </p:cBhvr>
                                      <p:to>
                                        <p:strVal val="bold"/>
                                      </p:to>
                                    </p:set>
                                    <p:set>
                                      <p:cBhvr override="childStyle">
                                        <p:cTn id="22" dur="indefinite"/>
                                        <p:tgtEl>
                                          <p:spTgt spid="3">
                                            <p:txEl>
                                              <p:pRg st="2" end="2"/>
                                            </p:txEl>
                                          </p:spTgt>
                                        </p:tgtEl>
                                        <p:attrNameLst>
                                          <p:attrName>style.textDecorationUnderline</p:attrName>
                                        </p:attrNameLst>
                                      </p:cBhvr>
                                      <p:to>
                                        <p:strVal val="false"/>
                                      </p:to>
                                    </p:se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ox(in)">
                                      <p:cBhvr>
                                        <p:cTn id="27" dur="500"/>
                                        <p:tgtEl>
                                          <p:spTgt spid="3">
                                            <p:txEl>
                                              <p:pRg st="5" end="5"/>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box(in)">
                                      <p:cBhvr>
                                        <p:cTn id="30" dur="500"/>
                                        <p:tgtEl>
                                          <p:spTgt spid="3">
                                            <p:txEl>
                                              <p:pRg st="6" end="6"/>
                                            </p:txEl>
                                          </p:spTgt>
                                        </p:tgtEl>
                                      </p:cBhvr>
                                    </p:animEffect>
                                  </p:childTnLst>
                                </p:cTn>
                              </p:par>
                              <p:par>
                                <p:cTn id="31" presetID="4" presetClass="entr" presetSubtype="16"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box(in)">
                                      <p:cBhvr>
                                        <p:cTn id="3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latin typeface="Arial Black" pitchFamily="34" charset="0"/>
              </a:rPr>
              <a:t>Изменяются или не изменяются имена прилагательные</a:t>
            </a:r>
            <a:endParaRPr lang="ru-RU" dirty="0">
              <a:latin typeface="Arial Black" pitchFamily="34" charset="0"/>
            </a:endParaRPr>
          </a:p>
        </p:txBody>
      </p:sp>
      <p:sp>
        <p:nvSpPr>
          <p:cNvPr id="3" name="Содержимое 2"/>
          <p:cNvSpPr>
            <a:spLocks noGrp="1"/>
          </p:cNvSpPr>
          <p:nvPr>
            <p:ph sz="quarter" idx="1"/>
          </p:nvPr>
        </p:nvSpPr>
        <p:spPr/>
        <p:txBody>
          <a:bodyPr>
            <a:normAutofit lnSpcReduction="10000"/>
          </a:bodyPr>
          <a:lstStyle/>
          <a:p>
            <a:r>
              <a:rPr lang="ru-RU" dirty="0" smtClean="0">
                <a:solidFill>
                  <a:srgbClr val="FF0000"/>
                </a:solidFill>
              </a:rPr>
              <a:t>Ледяной дождь</a:t>
            </a:r>
          </a:p>
          <a:p>
            <a:r>
              <a:rPr lang="ru-RU" dirty="0" smtClean="0">
                <a:solidFill>
                  <a:srgbClr val="FF0000"/>
                </a:solidFill>
              </a:rPr>
              <a:t>Ледяное сердце </a:t>
            </a:r>
          </a:p>
          <a:p>
            <a:r>
              <a:rPr lang="ru-RU" dirty="0" smtClean="0">
                <a:solidFill>
                  <a:srgbClr val="FF0000"/>
                </a:solidFill>
              </a:rPr>
              <a:t>Ледяная гора</a:t>
            </a:r>
          </a:p>
          <a:p>
            <a:endParaRPr lang="ru-RU" dirty="0" smtClean="0">
              <a:solidFill>
                <a:srgbClr val="FF0000"/>
              </a:solidFill>
            </a:endParaRPr>
          </a:p>
          <a:p>
            <a:r>
              <a:rPr lang="ru-RU" dirty="0" smtClean="0">
                <a:solidFill>
                  <a:srgbClr val="FF0000"/>
                </a:solidFill>
              </a:rPr>
              <a:t>Красивый человек</a:t>
            </a:r>
          </a:p>
          <a:p>
            <a:r>
              <a:rPr lang="ru-RU" dirty="0" smtClean="0">
                <a:solidFill>
                  <a:srgbClr val="FF0000"/>
                </a:solidFill>
              </a:rPr>
              <a:t>Прекрасные люди</a:t>
            </a:r>
          </a:p>
          <a:p>
            <a:endParaRPr lang="ru-RU" dirty="0" smtClean="0">
              <a:solidFill>
                <a:srgbClr val="FF0000"/>
              </a:solidFill>
            </a:endParaRPr>
          </a:p>
          <a:p>
            <a:r>
              <a:rPr lang="ru-RU" dirty="0" smtClean="0">
                <a:solidFill>
                  <a:srgbClr val="FF0000"/>
                </a:solidFill>
              </a:rPr>
              <a:t>Белая скатерть</a:t>
            </a:r>
          </a:p>
          <a:p>
            <a:r>
              <a:rPr lang="ru-RU" dirty="0" smtClean="0">
                <a:solidFill>
                  <a:srgbClr val="FF0000"/>
                </a:solidFill>
              </a:rPr>
              <a:t>Белой скатерти</a:t>
            </a:r>
          </a:p>
          <a:p>
            <a:r>
              <a:rPr lang="ru-RU" dirty="0" smtClean="0">
                <a:solidFill>
                  <a:srgbClr val="FF0000"/>
                </a:solidFill>
              </a:rPr>
              <a:t>Белую скатерть</a:t>
            </a:r>
          </a:p>
          <a:p>
            <a:r>
              <a:rPr lang="ru-RU" dirty="0" smtClean="0">
                <a:solidFill>
                  <a:srgbClr val="FF0000"/>
                </a:solidFill>
              </a:rPr>
              <a:t>О белой скатерти</a:t>
            </a:r>
            <a:endParaRPr lang="ru-RU" dirty="0">
              <a:solidFill>
                <a:srgbClr val="FF0000"/>
              </a:solidFill>
            </a:endParaRPr>
          </a:p>
        </p:txBody>
      </p:sp>
      <p:pic>
        <p:nvPicPr>
          <p:cNvPr id="3074" name="Picture 2" descr="C:\Users\User\Documents\e34f65c8766fa031e048a60f2fd7a6ea.jpg"/>
          <p:cNvPicPr>
            <a:picLocks noChangeAspect="1" noChangeArrowheads="1"/>
          </p:cNvPicPr>
          <p:nvPr/>
        </p:nvPicPr>
        <p:blipFill>
          <a:blip r:embed="rId3" cstate="print"/>
          <a:srcRect/>
          <a:stretch>
            <a:fillRect/>
          </a:stretch>
        </p:blipFill>
        <p:spPr bwMode="auto">
          <a:xfrm>
            <a:off x="5643570" y="714356"/>
            <a:ext cx="3500430" cy="2500330"/>
          </a:xfrm>
          <a:prstGeom prst="rect">
            <a:avLst/>
          </a:prstGeom>
          <a:noFill/>
        </p:spPr>
      </p:pic>
      <p:sp>
        <p:nvSpPr>
          <p:cNvPr id="6" name="Прямоугольник 5"/>
          <p:cNvSpPr/>
          <p:nvPr/>
        </p:nvSpPr>
        <p:spPr>
          <a:xfrm>
            <a:off x="4071934" y="1857364"/>
            <a:ext cx="1857388" cy="523220"/>
          </a:xfrm>
          <a:prstGeom prst="rect">
            <a:avLst/>
          </a:prstGeom>
        </p:spPr>
        <p:txBody>
          <a:bodyPr wrap="square">
            <a:spAutoFit/>
          </a:bodyPr>
          <a:lstStyle/>
          <a:p>
            <a:r>
              <a:rPr lang="ru-RU" sz="2800" b="1" dirty="0" smtClean="0">
                <a:solidFill>
                  <a:srgbClr val="FF0000"/>
                </a:solidFill>
              </a:rPr>
              <a:t>по родам</a:t>
            </a:r>
            <a:endParaRPr lang="ru-RU" sz="2800" b="1" dirty="0">
              <a:solidFill>
                <a:srgbClr val="FF0000"/>
              </a:solidFill>
            </a:endParaRPr>
          </a:p>
        </p:txBody>
      </p:sp>
      <p:sp>
        <p:nvSpPr>
          <p:cNvPr id="7" name="Правая фигурная скобка 6"/>
          <p:cNvSpPr/>
          <p:nvPr/>
        </p:nvSpPr>
        <p:spPr>
          <a:xfrm>
            <a:off x="3071802" y="1357298"/>
            <a:ext cx="1071570" cy="135732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8" name="Полилиния 7"/>
          <p:cNvSpPr/>
          <p:nvPr/>
        </p:nvSpPr>
        <p:spPr>
          <a:xfrm>
            <a:off x="-28135" y="2586111"/>
            <a:ext cx="9969304" cy="1266092"/>
          </a:xfrm>
          <a:custGeom>
            <a:avLst/>
            <a:gdLst>
              <a:gd name="connsiteX0" fmla="*/ 0 w 9969304"/>
              <a:gd name="connsiteY0" fmla="*/ 185224 h 1266092"/>
              <a:gd name="connsiteX1" fmla="*/ 6330461 w 9969304"/>
              <a:gd name="connsiteY1" fmla="*/ 171157 h 1266092"/>
              <a:gd name="connsiteX2" fmla="*/ 5486400 w 9969304"/>
              <a:gd name="connsiteY2" fmla="*/ 1212166 h 1266092"/>
              <a:gd name="connsiteX3" fmla="*/ 8792307 w 9969304"/>
              <a:gd name="connsiteY3" fmla="*/ 494714 h 1266092"/>
              <a:gd name="connsiteX4" fmla="*/ 8792307 w 9969304"/>
              <a:gd name="connsiteY4" fmla="*/ 494714 h 1266092"/>
              <a:gd name="connsiteX5" fmla="*/ 9101797 w 9969304"/>
              <a:gd name="connsiteY5" fmla="*/ 452511 h 1266092"/>
              <a:gd name="connsiteX6" fmla="*/ 9101797 w 9969304"/>
              <a:gd name="connsiteY6" fmla="*/ 452511 h 1266092"/>
              <a:gd name="connsiteX7" fmla="*/ 9931790 w 9969304"/>
              <a:gd name="connsiteY7" fmla="*/ 128954 h 1266092"/>
              <a:gd name="connsiteX8" fmla="*/ 8876713 w 9969304"/>
              <a:gd name="connsiteY8" fmla="*/ 255563 h 1266092"/>
              <a:gd name="connsiteX9" fmla="*/ 8876713 w 9969304"/>
              <a:gd name="connsiteY9" fmla="*/ 255563 h 1266092"/>
              <a:gd name="connsiteX10" fmla="*/ 8876713 w 9969304"/>
              <a:gd name="connsiteY10" fmla="*/ 255563 h 1266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969304" h="1266092">
                <a:moveTo>
                  <a:pt x="0" y="185224"/>
                </a:moveTo>
                <a:cubicBezTo>
                  <a:pt x="2708030" y="92612"/>
                  <a:pt x="5416061" y="0"/>
                  <a:pt x="6330461" y="171157"/>
                </a:cubicBezTo>
                <a:cubicBezTo>
                  <a:pt x="7244861" y="342314"/>
                  <a:pt x="5076092" y="1158240"/>
                  <a:pt x="5486400" y="1212166"/>
                </a:cubicBezTo>
                <a:cubicBezTo>
                  <a:pt x="5896708" y="1266092"/>
                  <a:pt x="8792307" y="494714"/>
                  <a:pt x="8792307" y="494714"/>
                </a:cubicBezTo>
                <a:lnTo>
                  <a:pt x="8792307" y="494714"/>
                </a:lnTo>
                <a:lnTo>
                  <a:pt x="9101797" y="452511"/>
                </a:lnTo>
                <a:lnTo>
                  <a:pt x="9101797" y="452511"/>
                </a:lnTo>
                <a:cubicBezTo>
                  <a:pt x="9240129" y="398585"/>
                  <a:pt x="9969304" y="161779"/>
                  <a:pt x="9931790" y="128954"/>
                </a:cubicBezTo>
                <a:cubicBezTo>
                  <a:pt x="9894276" y="96129"/>
                  <a:pt x="8876713" y="255563"/>
                  <a:pt x="8876713" y="255563"/>
                </a:cubicBezTo>
                <a:lnTo>
                  <a:pt x="8876713" y="255563"/>
                </a:lnTo>
                <a:lnTo>
                  <a:pt x="8876713" y="255563"/>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9" name="Правая фигурная скобка 8"/>
          <p:cNvSpPr/>
          <p:nvPr/>
        </p:nvSpPr>
        <p:spPr>
          <a:xfrm>
            <a:off x="3286116" y="3000372"/>
            <a:ext cx="500066" cy="135732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10" name="Прямоугольник 9"/>
          <p:cNvSpPr/>
          <p:nvPr/>
        </p:nvSpPr>
        <p:spPr>
          <a:xfrm>
            <a:off x="3929058" y="3500438"/>
            <a:ext cx="1553630" cy="369332"/>
          </a:xfrm>
          <a:prstGeom prst="rect">
            <a:avLst/>
          </a:prstGeom>
        </p:spPr>
        <p:txBody>
          <a:bodyPr wrap="none">
            <a:spAutoFit/>
          </a:bodyPr>
          <a:lstStyle/>
          <a:p>
            <a:r>
              <a:rPr lang="ru-RU" dirty="0" smtClean="0">
                <a:solidFill>
                  <a:srgbClr val="FF0000"/>
                </a:solidFill>
                <a:latin typeface="Arial Black" pitchFamily="34" charset="0"/>
              </a:rPr>
              <a:t>по числам</a:t>
            </a:r>
            <a:endParaRPr lang="ru-RU" dirty="0">
              <a:solidFill>
                <a:srgbClr val="FF0000"/>
              </a:solidFill>
              <a:latin typeface="Arial Black" pitchFamily="34" charset="0"/>
            </a:endParaRPr>
          </a:p>
        </p:txBody>
      </p:sp>
      <p:sp>
        <p:nvSpPr>
          <p:cNvPr id="11" name="Полилиния 10"/>
          <p:cNvSpPr/>
          <p:nvPr/>
        </p:nvSpPr>
        <p:spPr>
          <a:xfrm>
            <a:off x="56271" y="4032739"/>
            <a:ext cx="9326880" cy="928467"/>
          </a:xfrm>
          <a:custGeom>
            <a:avLst/>
            <a:gdLst>
              <a:gd name="connsiteX0" fmla="*/ 0 w 9326880"/>
              <a:gd name="connsiteY0" fmla="*/ 243839 h 928467"/>
              <a:gd name="connsiteX1" fmla="*/ 6569612 w 9326880"/>
              <a:gd name="connsiteY1" fmla="*/ 103163 h 928467"/>
              <a:gd name="connsiteX2" fmla="*/ 5120640 w 9326880"/>
              <a:gd name="connsiteY2" fmla="*/ 862818 h 928467"/>
              <a:gd name="connsiteX3" fmla="*/ 8468751 w 9326880"/>
              <a:gd name="connsiteY3" fmla="*/ 497058 h 928467"/>
              <a:gd name="connsiteX4" fmla="*/ 9326880 w 9326880"/>
              <a:gd name="connsiteY4" fmla="*/ 243839 h 928467"/>
              <a:gd name="connsiteX5" fmla="*/ 9326880 w 9326880"/>
              <a:gd name="connsiteY5" fmla="*/ 243839 h 928467"/>
              <a:gd name="connsiteX6" fmla="*/ 9326880 w 9326880"/>
              <a:gd name="connsiteY6" fmla="*/ 243839 h 928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326880" h="928467">
                <a:moveTo>
                  <a:pt x="0" y="243839"/>
                </a:moveTo>
                <a:cubicBezTo>
                  <a:pt x="2858086" y="121919"/>
                  <a:pt x="5716172" y="0"/>
                  <a:pt x="6569612" y="103163"/>
                </a:cubicBezTo>
                <a:cubicBezTo>
                  <a:pt x="7423052" y="206326"/>
                  <a:pt x="4804117" y="797169"/>
                  <a:pt x="5120640" y="862818"/>
                </a:cubicBezTo>
                <a:cubicBezTo>
                  <a:pt x="5437163" y="928467"/>
                  <a:pt x="7767711" y="600221"/>
                  <a:pt x="8468751" y="497058"/>
                </a:cubicBezTo>
                <a:cubicBezTo>
                  <a:pt x="9169791" y="393895"/>
                  <a:pt x="9326880" y="243839"/>
                  <a:pt x="9326880" y="243839"/>
                </a:cubicBezTo>
                <a:lnTo>
                  <a:pt x="9326880" y="243839"/>
                </a:lnTo>
                <a:lnTo>
                  <a:pt x="9326880" y="243839"/>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12" name="Правая фигурная скобка 11"/>
          <p:cNvSpPr/>
          <p:nvPr/>
        </p:nvSpPr>
        <p:spPr>
          <a:xfrm>
            <a:off x="2928926" y="4286256"/>
            <a:ext cx="1000132" cy="192882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13" name="Прямоугольник 12"/>
          <p:cNvSpPr/>
          <p:nvPr/>
        </p:nvSpPr>
        <p:spPr>
          <a:xfrm>
            <a:off x="4143372" y="5143512"/>
            <a:ext cx="1745991" cy="369332"/>
          </a:xfrm>
          <a:prstGeom prst="rect">
            <a:avLst/>
          </a:prstGeom>
        </p:spPr>
        <p:txBody>
          <a:bodyPr wrap="none">
            <a:spAutoFit/>
          </a:bodyPr>
          <a:lstStyle/>
          <a:p>
            <a:r>
              <a:rPr lang="ru-RU" dirty="0" smtClean="0">
                <a:solidFill>
                  <a:srgbClr val="FF0000"/>
                </a:solidFill>
                <a:latin typeface="Arial Black" pitchFamily="34" charset="0"/>
              </a:rPr>
              <a:t>по падежам</a:t>
            </a:r>
            <a:endParaRPr lang="ru-RU" dirty="0">
              <a:solidFill>
                <a:srgbClr val="FF0000"/>
              </a:solidFill>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074"/>
                                        </p:tgtEl>
                                        <p:attrNameLst>
                                          <p:attrName>style.visibility</p:attrName>
                                        </p:attrNameLst>
                                      </p:cBhvr>
                                      <p:to>
                                        <p:strVal val="visible"/>
                                      </p:to>
                                    </p:set>
                                    <p:animEffect transition="in" filter="box(in)">
                                      <p:cBhvr>
                                        <p:cTn id="12" dur="500"/>
                                        <p:tgtEl>
                                          <p:spTgt spid="307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additive="base">
                                        <p:cTn id="2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diamond(in)">
                                      <p:cBhvr>
                                        <p:cTn id="37" dur="20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checkerboard(across)">
                                      <p:cBhvr>
                                        <p:cTn id="42" dur="500"/>
                                        <p:tgtEl>
                                          <p:spTgt spid="3">
                                            <p:txEl>
                                              <p:pRg st="4" end="4"/>
                                            </p:txEl>
                                          </p:spTgt>
                                        </p:tgtEl>
                                      </p:cBhvr>
                                    </p:animEffect>
                                  </p:childTnLst>
                                </p:cTn>
                              </p:par>
                              <p:par>
                                <p:cTn id="43" presetID="5" presetClass="entr" presetSubtype="10" fill="hold" nodeType="with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checkerboard(across)">
                                      <p:cBhvr>
                                        <p:cTn id="45" dur="500"/>
                                        <p:tgtEl>
                                          <p:spTgt spid="3">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anim calcmode="lin" valueType="num">
                                      <p:cBhvr additive="base">
                                        <p:cTn id="50" dur="500" fill="hold"/>
                                        <p:tgtEl>
                                          <p:spTgt spid="9"/>
                                        </p:tgtEl>
                                        <p:attrNameLst>
                                          <p:attrName>ppt_x</p:attrName>
                                        </p:attrNameLst>
                                      </p:cBhvr>
                                      <p:tavLst>
                                        <p:tav tm="0">
                                          <p:val>
                                            <p:strVal val="#ppt_x"/>
                                          </p:val>
                                        </p:tav>
                                        <p:tav tm="100000">
                                          <p:val>
                                            <p:strVal val="#ppt_x"/>
                                          </p:val>
                                        </p:tav>
                                      </p:tavLst>
                                    </p:anim>
                                    <p:anim calcmode="lin" valueType="num">
                                      <p:cBhvr additive="base">
                                        <p:cTn id="51"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 presetClass="entr" presetSubtype="16" fill="hold" nodeType="clickEffect">
                                  <p:stCondLst>
                                    <p:cond delay="0"/>
                                  </p:stCondLst>
                                  <p:childTnLst>
                                    <p:set>
                                      <p:cBhvr>
                                        <p:cTn id="55" dur="1" fill="hold">
                                          <p:stCondLst>
                                            <p:cond delay="0"/>
                                          </p:stCondLst>
                                        </p:cTn>
                                        <p:tgtEl>
                                          <p:spTgt spid="10">
                                            <p:txEl>
                                              <p:pRg st="0" end="0"/>
                                            </p:txEl>
                                          </p:spTgt>
                                        </p:tgtEl>
                                        <p:attrNameLst>
                                          <p:attrName>style.visibility</p:attrName>
                                        </p:attrNameLst>
                                      </p:cBhvr>
                                      <p:to>
                                        <p:strVal val="visible"/>
                                      </p:to>
                                    </p:set>
                                    <p:animEffect transition="in" filter="box(in)">
                                      <p:cBhvr>
                                        <p:cTn id="56" dur="500"/>
                                        <p:tgtEl>
                                          <p:spTgt spid="10">
                                            <p:txEl>
                                              <p:pRg st="0" end="0"/>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Effect transition="in" filter="blinds(horizontal)">
                                      <p:cBhvr>
                                        <p:cTn id="61" dur="500"/>
                                        <p:tgtEl>
                                          <p:spTgt spid="3">
                                            <p:txEl>
                                              <p:pRg st="7" end="7"/>
                                            </p:txEl>
                                          </p:spTgt>
                                        </p:tgtEl>
                                      </p:cBhvr>
                                    </p:animEffect>
                                  </p:childTnLst>
                                </p:cTn>
                              </p:par>
                              <p:par>
                                <p:cTn id="62" presetID="3" presetClass="entr" presetSubtype="10" fill="hold" nodeType="withEffect">
                                  <p:stCondLst>
                                    <p:cond delay="0"/>
                                  </p:stCondLst>
                                  <p:childTnLst>
                                    <p:set>
                                      <p:cBhvr>
                                        <p:cTn id="63" dur="1" fill="hold">
                                          <p:stCondLst>
                                            <p:cond delay="0"/>
                                          </p:stCondLst>
                                        </p:cTn>
                                        <p:tgtEl>
                                          <p:spTgt spid="3">
                                            <p:txEl>
                                              <p:pRg st="8" end="8"/>
                                            </p:txEl>
                                          </p:spTgt>
                                        </p:tgtEl>
                                        <p:attrNameLst>
                                          <p:attrName>style.visibility</p:attrName>
                                        </p:attrNameLst>
                                      </p:cBhvr>
                                      <p:to>
                                        <p:strVal val="visible"/>
                                      </p:to>
                                    </p:set>
                                    <p:animEffect transition="in" filter="blinds(horizontal)">
                                      <p:cBhvr>
                                        <p:cTn id="64" dur="500"/>
                                        <p:tgtEl>
                                          <p:spTgt spid="3">
                                            <p:txEl>
                                              <p:pRg st="8" end="8"/>
                                            </p:txEl>
                                          </p:spTgt>
                                        </p:tgtEl>
                                      </p:cBhvr>
                                    </p:animEffect>
                                  </p:childTnLst>
                                </p:cTn>
                              </p:par>
                              <p:par>
                                <p:cTn id="65" presetID="3" presetClass="entr" presetSubtype="10" fill="hold" nodeType="with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Effect transition="in" filter="blinds(horizontal)">
                                      <p:cBhvr>
                                        <p:cTn id="67" dur="500"/>
                                        <p:tgtEl>
                                          <p:spTgt spid="3">
                                            <p:txEl>
                                              <p:pRg st="9" end="9"/>
                                            </p:txEl>
                                          </p:spTgt>
                                        </p:tgtEl>
                                      </p:cBhvr>
                                    </p:animEffect>
                                  </p:childTnLst>
                                </p:cTn>
                              </p:par>
                              <p:par>
                                <p:cTn id="68" presetID="3" presetClass="entr" presetSubtype="10" fill="hold" nodeType="withEffect">
                                  <p:stCondLst>
                                    <p:cond delay="0"/>
                                  </p:stCondLst>
                                  <p:childTnLst>
                                    <p:set>
                                      <p:cBhvr>
                                        <p:cTn id="69" dur="1" fill="hold">
                                          <p:stCondLst>
                                            <p:cond delay="0"/>
                                          </p:stCondLst>
                                        </p:cTn>
                                        <p:tgtEl>
                                          <p:spTgt spid="3">
                                            <p:txEl>
                                              <p:pRg st="10" end="10"/>
                                            </p:txEl>
                                          </p:spTgt>
                                        </p:tgtEl>
                                        <p:attrNameLst>
                                          <p:attrName>style.visibility</p:attrName>
                                        </p:attrNameLst>
                                      </p:cBhvr>
                                      <p:to>
                                        <p:strVal val="visible"/>
                                      </p:to>
                                    </p:set>
                                    <p:animEffect transition="in" filter="blinds(horizontal)">
                                      <p:cBhvr>
                                        <p:cTn id="70" dur="500"/>
                                        <p:tgtEl>
                                          <p:spTgt spid="3">
                                            <p:txEl>
                                              <p:pRg st="10" end="10"/>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12"/>
                                        </p:tgtEl>
                                        <p:attrNameLst>
                                          <p:attrName>style.visibility</p:attrName>
                                        </p:attrNameLst>
                                      </p:cBhvr>
                                      <p:to>
                                        <p:strVal val="visible"/>
                                      </p:to>
                                    </p:set>
                                    <p:anim calcmode="lin" valueType="num">
                                      <p:cBhvr additive="base">
                                        <p:cTn id="75" dur="500" fill="hold"/>
                                        <p:tgtEl>
                                          <p:spTgt spid="12"/>
                                        </p:tgtEl>
                                        <p:attrNameLst>
                                          <p:attrName>ppt_x</p:attrName>
                                        </p:attrNameLst>
                                      </p:cBhvr>
                                      <p:tavLst>
                                        <p:tav tm="0">
                                          <p:val>
                                            <p:strVal val="#ppt_x"/>
                                          </p:val>
                                        </p:tav>
                                        <p:tav tm="100000">
                                          <p:val>
                                            <p:strVal val="#ppt_x"/>
                                          </p:val>
                                        </p:tav>
                                      </p:tavLst>
                                    </p:anim>
                                    <p:anim calcmode="lin" valueType="num">
                                      <p:cBhvr additive="base">
                                        <p:cTn id="7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4" presetClass="entr" presetSubtype="16" fill="hold" nodeType="clickEffect">
                                  <p:stCondLst>
                                    <p:cond delay="0"/>
                                  </p:stCondLst>
                                  <p:childTnLst>
                                    <p:set>
                                      <p:cBhvr>
                                        <p:cTn id="80" dur="1" fill="hold">
                                          <p:stCondLst>
                                            <p:cond delay="0"/>
                                          </p:stCondLst>
                                        </p:cTn>
                                        <p:tgtEl>
                                          <p:spTgt spid="13">
                                            <p:txEl>
                                              <p:pRg st="0" end="0"/>
                                            </p:txEl>
                                          </p:spTgt>
                                        </p:tgtEl>
                                        <p:attrNameLst>
                                          <p:attrName>style.visibility</p:attrName>
                                        </p:attrNameLst>
                                      </p:cBhvr>
                                      <p:to>
                                        <p:strVal val="visible"/>
                                      </p:to>
                                    </p:set>
                                    <p:animEffect transition="in" filter="box(in)">
                                      <p:cBhvr>
                                        <p:cTn id="81"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animBg="1"/>
      <p:bldP spid="9"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solidFill>
                  <a:srgbClr val="002060"/>
                </a:solidFill>
              </a:rPr>
              <a:t>Краткость-сестра таланта!!!</a:t>
            </a:r>
            <a:endParaRPr lang="ru-RU" dirty="0">
              <a:solidFill>
                <a:srgbClr val="002060"/>
              </a:solidFill>
            </a:endParaRPr>
          </a:p>
        </p:txBody>
      </p:sp>
      <p:sp>
        <p:nvSpPr>
          <p:cNvPr id="3" name="Содержимое 2"/>
          <p:cNvSpPr>
            <a:spLocks noGrp="1"/>
          </p:cNvSpPr>
          <p:nvPr>
            <p:ph sz="quarter" idx="1"/>
          </p:nvPr>
        </p:nvSpPr>
        <p:spPr/>
        <p:txBody>
          <a:bodyPr>
            <a:normAutofit/>
          </a:bodyPr>
          <a:lstStyle/>
          <a:p>
            <a:pPr algn="just"/>
            <a:r>
              <a:rPr lang="ru-RU" sz="3200" dirty="0" smtClean="0">
                <a:solidFill>
                  <a:srgbClr val="FF0000"/>
                </a:solidFill>
              </a:rPr>
              <a:t>От основы полной формы прилагательного с помощью нулевого окончания создается краткая форма мужского рода единственного числа. Окончание -а/-я принадлежит кратким формам женского рода, -о/е — прилагательным среднего рода, -</a:t>
            </a:r>
            <a:r>
              <a:rPr lang="ru-RU" sz="3200" dirty="0" err="1" smtClean="0">
                <a:solidFill>
                  <a:srgbClr val="FF0000"/>
                </a:solidFill>
              </a:rPr>
              <a:t>ы</a:t>
            </a:r>
            <a:r>
              <a:rPr lang="ru-RU" sz="3200" dirty="0" smtClean="0">
                <a:solidFill>
                  <a:srgbClr val="FF0000"/>
                </a:solidFill>
              </a:rPr>
              <a:t>/-и — формам множественного числа.   </a:t>
            </a:r>
            <a:endParaRPr lang="ru-RU" sz="32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latin typeface="Arial Black" pitchFamily="34" charset="0"/>
              </a:rPr>
              <a:t>Примеры кратких форм имен прилагательных</a:t>
            </a:r>
            <a:endParaRPr lang="ru-RU" dirty="0">
              <a:latin typeface="Arial Black" pitchFamily="34" charset="0"/>
            </a:endParaRPr>
          </a:p>
        </p:txBody>
      </p:sp>
      <p:graphicFrame>
        <p:nvGraphicFramePr>
          <p:cNvPr id="4" name="Содержимое 3"/>
          <p:cNvGraphicFramePr>
            <a:graphicFrameLocks noGrp="1"/>
          </p:cNvGraphicFramePr>
          <p:nvPr>
            <p:ph sz="quarter" idx="1"/>
          </p:nvPr>
        </p:nvGraphicFramePr>
        <p:xfrm>
          <a:off x="457200" y="1219200"/>
          <a:ext cx="8229600" cy="4495813"/>
        </p:xfrm>
        <a:graphic>
          <a:graphicData uri="http://schemas.openxmlformats.org/drawingml/2006/table">
            <a:tbl>
              <a:tblPr firstRow="1" bandRow="1">
                <a:tableStyleId>{5C22544A-7EE6-4342-B048-85BDC9FD1C3A}</a:tableStyleId>
              </a:tblPr>
              <a:tblGrid>
                <a:gridCol w="2328850"/>
                <a:gridCol w="1785950"/>
                <a:gridCol w="1285884"/>
                <a:gridCol w="1643074"/>
                <a:gridCol w="1185842"/>
              </a:tblGrid>
              <a:tr h="642259">
                <a:tc>
                  <a:txBody>
                    <a:bodyPr/>
                    <a:lstStyle/>
                    <a:p>
                      <a:r>
                        <a:rPr lang="ru-RU" dirty="0" smtClean="0"/>
                        <a:t>Полная форма</a:t>
                      </a:r>
                      <a:endParaRPr lang="ru-RU" dirty="0"/>
                    </a:p>
                  </a:txBody>
                  <a:tcPr/>
                </a:tc>
                <a:tc gridSpan="4">
                  <a:txBody>
                    <a:bodyPr/>
                    <a:lstStyle/>
                    <a:p>
                      <a:r>
                        <a:rPr lang="ru-RU" dirty="0" smtClean="0"/>
                        <a:t>                                        Краткая форма</a:t>
                      </a:r>
                      <a:endParaRPr lang="ru-RU" dirty="0"/>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642259">
                <a:tc>
                  <a:txBody>
                    <a:bodyPr/>
                    <a:lstStyle/>
                    <a:p>
                      <a:endParaRPr lang="ru-RU" dirty="0"/>
                    </a:p>
                  </a:txBody>
                  <a:tcPr/>
                </a:tc>
                <a:tc>
                  <a:txBody>
                    <a:bodyPr/>
                    <a:lstStyle/>
                    <a:p>
                      <a:r>
                        <a:rPr lang="ru-RU" dirty="0" smtClean="0"/>
                        <a:t>М.р.</a:t>
                      </a:r>
                      <a:endParaRPr lang="ru-RU" dirty="0"/>
                    </a:p>
                  </a:txBody>
                  <a:tcPr/>
                </a:tc>
                <a:tc>
                  <a:txBody>
                    <a:bodyPr/>
                    <a:lstStyle/>
                    <a:p>
                      <a:r>
                        <a:rPr lang="ru-RU" dirty="0" smtClean="0"/>
                        <a:t>Ж.р.</a:t>
                      </a:r>
                      <a:endParaRPr lang="ru-RU" dirty="0"/>
                    </a:p>
                  </a:txBody>
                  <a:tcPr/>
                </a:tc>
                <a:tc>
                  <a:txBody>
                    <a:bodyPr/>
                    <a:lstStyle/>
                    <a:p>
                      <a:r>
                        <a:rPr lang="ru-RU" dirty="0" smtClean="0"/>
                        <a:t>Ср.р.</a:t>
                      </a:r>
                      <a:endParaRPr lang="ru-RU" dirty="0"/>
                    </a:p>
                  </a:txBody>
                  <a:tcPr/>
                </a:tc>
                <a:tc>
                  <a:txBody>
                    <a:bodyPr/>
                    <a:lstStyle/>
                    <a:p>
                      <a:r>
                        <a:rPr lang="ru-RU" dirty="0" smtClean="0"/>
                        <a:t>Мн. Ч.</a:t>
                      </a:r>
                      <a:endParaRPr lang="ru-RU" dirty="0"/>
                    </a:p>
                  </a:txBody>
                  <a:tcPr/>
                </a:tc>
              </a:tr>
              <a:tr h="642259">
                <a:tc>
                  <a:txBody>
                    <a:bodyPr/>
                    <a:lstStyle/>
                    <a:p>
                      <a:r>
                        <a:rPr lang="ru-RU" dirty="0" smtClean="0"/>
                        <a:t>тихий</a:t>
                      </a:r>
                      <a:endParaRPr lang="ru-RU" dirty="0"/>
                    </a:p>
                  </a:txBody>
                  <a:tcPr/>
                </a:tc>
                <a:tc>
                  <a:txBody>
                    <a:bodyPr/>
                    <a:lstStyle/>
                    <a:p>
                      <a:r>
                        <a:rPr lang="ru-RU" dirty="0" smtClean="0"/>
                        <a:t>тих</a:t>
                      </a:r>
                      <a:endParaRPr lang="ru-RU" dirty="0"/>
                    </a:p>
                  </a:txBody>
                  <a:tcPr/>
                </a:tc>
                <a:tc>
                  <a:txBody>
                    <a:bodyPr/>
                    <a:lstStyle/>
                    <a:p>
                      <a:r>
                        <a:rPr lang="ru-RU" dirty="0" smtClean="0"/>
                        <a:t>тиха</a:t>
                      </a:r>
                      <a:endParaRPr lang="ru-RU" dirty="0"/>
                    </a:p>
                  </a:txBody>
                  <a:tcPr/>
                </a:tc>
                <a:tc>
                  <a:txBody>
                    <a:bodyPr/>
                    <a:lstStyle/>
                    <a:p>
                      <a:r>
                        <a:rPr lang="ru-RU" dirty="0" smtClean="0"/>
                        <a:t>тихо</a:t>
                      </a:r>
                      <a:endParaRPr lang="ru-RU" dirty="0"/>
                    </a:p>
                  </a:txBody>
                  <a:tcPr/>
                </a:tc>
                <a:tc>
                  <a:txBody>
                    <a:bodyPr/>
                    <a:lstStyle/>
                    <a:p>
                      <a:r>
                        <a:rPr lang="ru-RU" dirty="0" smtClean="0"/>
                        <a:t>тихи</a:t>
                      </a:r>
                      <a:endParaRPr lang="ru-RU" dirty="0"/>
                    </a:p>
                  </a:txBody>
                  <a:tcPr/>
                </a:tc>
              </a:tr>
              <a:tr h="642259">
                <a:tc>
                  <a:txBody>
                    <a:bodyPr/>
                    <a:lstStyle/>
                    <a:p>
                      <a:r>
                        <a:rPr lang="ru-RU" dirty="0" smtClean="0"/>
                        <a:t>смелый</a:t>
                      </a:r>
                      <a:endParaRPr lang="ru-RU" dirty="0"/>
                    </a:p>
                  </a:txBody>
                  <a:tcPr/>
                </a:tc>
                <a:tc>
                  <a:txBody>
                    <a:bodyPr/>
                    <a:lstStyle/>
                    <a:p>
                      <a:r>
                        <a:rPr lang="ru-RU" dirty="0" smtClean="0"/>
                        <a:t>смел</a:t>
                      </a:r>
                      <a:endParaRPr lang="ru-RU" dirty="0"/>
                    </a:p>
                  </a:txBody>
                  <a:tcPr/>
                </a:tc>
                <a:tc>
                  <a:txBody>
                    <a:bodyPr/>
                    <a:lstStyle/>
                    <a:p>
                      <a:r>
                        <a:rPr lang="ru-RU" dirty="0" smtClean="0"/>
                        <a:t>смела</a:t>
                      </a:r>
                      <a:endParaRPr lang="ru-RU" dirty="0"/>
                    </a:p>
                  </a:txBody>
                  <a:tcPr/>
                </a:tc>
                <a:tc>
                  <a:txBody>
                    <a:bodyPr/>
                    <a:lstStyle/>
                    <a:p>
                      <a:r>
                        <a:rPr lang="ru-RU" dirty="0" smtClean="0"/>
                        <a:t>смело</a:t>
                      </a:r>
                      <a:endParaRPr lang="ru-RU" dirty="0"/>
                    </a:p>
                  </a:txBody>
                  <a:tcPr/>
                </a:tc>
                <a:tc>
                  <a:txBody>
                    <a:bodyPr/>
                    <a:lstStyle/>
                    <a:p>
                      <a:r>
                        <a:rPr lang="ru-RU" dirty="0" smtClean="0"/>
                        <a:t>смелы</a:t>
                      </a:r>
                      <a:endParaRPr lang="ru-RU" dirty="0"/>
                    </a:p>
                  </a:txBody>
                  <a:tcPr/>
                </a:tc>
              </a:tr>
              <a:tr h="642259">
                <a:tc>
                  <a:txBody>
                    <a:bodyPr/>
                    <a:lstStyle/>
                    <a:p>
                      <a:r>
                        <a:rPr lang="ru-RU" dirty="0" smtClean="0"/>
                        <a:t>грубый</a:t>
                      </a:r>
                      <a:endParaRPr lang="ru-RU" dirty="0"/>
                    </a:p>
                  </a:txBody>
                  <a:tcPr/>
                </a:tc>
                <a:tc>
                  <a:txBody>
                    <a:bodyPr/>
                    <a:lstStyle/>
                    <a:p>
                      <a:r>
                        <a:rPr lang="ru-RU" dirty="0" smtClean="0"/>
                        <a:t>груб</a:t>
                      </a:r>
                      <a:endParaRPr lang="ru-RU" dirty="0"/>
                    </a:p>
                  </a:txBody>
                  <a:tcPr/>
                </a:tc>
                <a:tc>
                  <a:txBody>
                    <a:bodyPr/>
                    <a:lstStyle/>
                    <a:p>
                      <a:r>
                        <a:rPr lang="ru-RU" dirty="0" smtClean="0"/>
                        <a:t>груба</a:t>
                      </a:r>
                      <a:endParaRPr lang="ru-RU" dirty="0"/>
                    </a:p>
                  </a:txBody>
                  <a:tcPr/>
                </a:tc>
                <a:tc>
                  <a:txBody>
                    <a:bodyPr/>
                    <a:lstStyle/>
                    <a:p>
                      <a:r>
                        <a:rPr lang="ru-RU" dirty="0" smtClean="0"/>
                        <a:t>грубо</a:t>
                      </a:r>
                      <a:endParaRPr lang="ru-RU" dirty="0"/>
                    </a:p>
                  </a:txBody>
                  <a:tcPr/>
                </a:tc>
                <a:tc>
                  <a:txBody>
                    <a:bodyPr/>
                    <a:lstStyle/>
                    <a:p>
                      <a:r>
                        <a:rPr lang="ru-RU" dirty="0" smtClean="0"/>
                        <a:t>грубы</a:t>
                      </a:r>
                      <a:endParaRPr lang="ru-RU" dirty="0"/>
                    </a:p>
                  </a:txBody>
                  <a:tcPr/>
                </a:tc>
              </a:tr>
              <a:tr h="642259">
                <a:tc>
                  <a:txBody>
                    <a:bodyPr/>
                    <a:lstStyle/>
                    <a:p>
                      <a:r>
                        <a:rPr lang="ru-RU" dirty="0" smtClean="0"/>
                        <a:t>робкий</a:t>
                      </a:r>
                      <a:endParaRPr lang="ru-RU" dirty="0"/>
                    </a:p>
                  </a:txBody>
                  <a:tcPr/>
                </a:tc>
                <a:tc>
                  <a:txBody>
                    <a:bodyPr/>
                    <a:lstStyle/>
                    <a:p>
                      <a:r>
                        <a:rPr lang="ru-RU" dirty="0" smtClean="0"/>
                        <a:t>робок</a:t>
                      </a:r>
                      <a:endParaRPr lang="ru-RU" dirty="0"/>
                    </a:p>
                  </a:txBody>
                  <a:tcPr/>
                </a:tc>
                <a:tc>
                  <a:txBody>
                    <a:bodyPr/>
                    <a:lstStyle/>
                    <a:p>
                      <a:r>
                        <a:rPr lang="ru-RU" dirty="0" smtClean="0"/>
                        <a:t>робка</a:t>
                      </a:r>
                      <a:endParaRPr lang="ru-RU" dirty="0"/>
                    </a:p>
                  </a:txBody>
                  <a:tcPr/>
                </a:tc>
                <a:tc>
                  <a:txBody>
                    <a:bodyPr/>
                    <a:lstStyle/>
                    <a:p>
                      <a:r>
                        <a:rPr lang="ru-RU" dirty="0" smtClean="0"/>
                        <a:t>робко</a:t>
                      </a:r>
                      <a:endParaRPr lang="ru-RU" dirty="0"/>
                    </a:p>
                  </a:txBody>
                  <a:tcPr/>
                </a:tc>
                <a:tc>
                  <a:txBody>
                    <a:bodyPr/>
                    <a:lstStyle/>
                    <a:p>
                      <a:r>
                        <a:rPr lang="ru-RU" dirty="0" smtClean="0"/>
                        <a:t>робки</a:t>
                      </a:r>
                      <a:endParaRPr lang="ru-RU" dirty="0"/>
                    </a:p>
                  </a:txBody>
                  <a:tcPr/>
                </a:tc>
              </a:tr>
              <a:tr h="642259">
                <a:tc>
                  <a:txBody>
                    <a:bodyPr/>
                    <a:lstStyle/>
                    <a:p>
                      <a:r>
                        <a:rPr lang="ru-RU" dirty="0" smtClean="0"/>
                        <a:t>верный</a:t>
                      </a:r>
                      <a:endParaRPr lang="ru-RU" dirty="0"/>
                    </a:p>
                  </a:txBody>
                  <a:tcPr/>
                </a:tc>
                <a:tc>
                  <a:txBody>
                    <a:bodyPr/>
                    <a:lstStyle/>
                    <a:p>
                      <a:r>
                        <a:rPr lang="ru-RU" dirty="0" smtClean="0"/>
                        <a:t>верен</a:t>
                      </a:r>
                      <a:endParaRPr lang="ru-RU" dirty="0"/>
                    </a:p>
                  </a:txBody>
                  <a:tcPr/>
                </a:tc>
                <a:tc>
                  <a:txBody>
                    <a:bodyPr/>
                    <a:lstStyle/>
                    <a:p>
                      <a:r>
                        <a:rPr lang="ru-RU" dirty="0" smtClean="0"/>
                        <a:t>верна</a:t>
                      </a:r>
                      <a:endParaRPr lang="ru-RU" dirty="0"/>
                    </a:p>
                  </a:txBody>
                  <a:tcPr/>
                </a:tc>
                <a:tc>
                  <a:txBody>
                    <a:bodyPr/>
                    <a:lstStyle/>
                    <a:p>
                      <a:r>
                        <a:rPr lang="ru-RU" dirty="0" smtClean="0"/>
                        <a:t>верно</a:t>
                      </a:r>
                      <a:endParaRPr lang="ru-RU" dirty="0"/>
                    </a:p>
                  </a:txBody>
                  <a:tcPr/>
                </a:tc>
                <a:tc>
                  <a:txBody>
                    <a:bodyPr/>
                    <a:lstStyle/>
                    <a:p>
                      <a:r>
                        <a:rPr lang="ru-RU" dirty="0" smtClean="0"/>
                        <a:t>верны</a:t>
                      </a:r>
                      <a:endParaRPr lang="ru-RU"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diamond(in)">
                                      <p:cBhvr>
                                        <p:cTn id="18"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just"/>
            <a:r>
              <a:rPr lang="ru-RU" dirty="0" smtClean="0">
                <a:solidFill>
                  <a:srgbClr val="002060"/>
                </a:solidFill>
              </a:rPr>
              <a:t>Есть ли синтаксическая роль прилагательного в предложении</a:t>
            </a:r>
            <a:endParaRPr lang="ru-RU" dirty="0">
              <a:solidFill>
                <a:srgbClr val="002060"/>
              </a:solidFill>
            </a:endParaRPr>
          </a:p>
        </p:txBody>
      </p:sp>
      <p:sp>
        <p:nvSpPr>
          <p:cNvPr id="3" name="Содержимое 2"/>
          <p:cNvSpPr>
            <a:spLocks noGrp="1"/>
          </p:cNvSpPr>
          <p:nvPr>
            <p:ph sz="quarter" idx="1"/>
          </p:nvPr>
        </p:nvSpPr>
        <p:spPr/>
        <p:txBody>
          <a:bodyPr/>
          <a:lstStyle/>
          <a:p>
            <a:r>
              <a:rPr lang="ru-RU" dirty="0" smtClean="0">
                <a:solidFill>
                  <a:srgbClr val="00B0F0"/>
                </a:solidFill>
              </a:rPr>
              <a:t>Мама испекла </a:t>
            </a:r>
            <a:r>
              <a:rPr lang="ru-RU" u="sng" dirty="0" smtClean="0">
                <a:solidFill>
                  <a:srgbClr val="00B0F0"/>
                </a:solidFill>
              </a:rPr>
              <a:t>яблочный</a:t>
            </a:r>
            <a:r>
              <a:rPr lang="ru-RU" dirty="0" smtClean="0">
                <a:solidFill>
                  <a:srgbClr val="00B0F0"/>
                </a:solidFill>
              </a:rPr>
              <a:t> пирог. </a:t>
            </a:r>
          </a:p>
          <a:p>
            <a:r>
              <a:rPr lang="ru-RU" u="sng" dirty="0" smtClean="0">
                <a:solidFill>
                  <a:srgbClr val="00B0F0"/>
                </a:solidFill>
              </a:rPr>
              <a:t>Черный </a:t>
            </a:r>
            <a:r>
              <a:rPr lang="ru-RU" dirty="0" smtClean="0">
                <a:solidFill>
                  <a:srgbClr val="00B0F0"/>
                </a:solidFill>
              </a:rPr>
              <a:t>котенок спит на </a:t>
            </a:r>
            <a:r>
              <a:rPr lang="ru-RU" u="sng" dirty="0" smtClean="0">
                <a:solidFill>
                  <a:srgbClr val="00B0F0"/>
                </a:solidFill>
              </a:rPr>
              <a:t>мягком</a:t>
            </a:r>
            <a:r>
              <a:rPr lang="ru-RU" dirty="0" smtClean="0">
                <a:solidFill>
                  <a:srgbClr val="00B0F0"/>
                </a:solidFill>
              </a:rPr>
              <a:t> коврике.</a:t>
            </a:r>
          </a:p>
          <a:p>
            <a:endParaRPr lang="ru-RU" dirty="0" smtClean="0"/>
          </a:p>
          <a:p>
            <a:endParaRPr lang="ru-RU" dirty="0" smtClean="0"/>
          </a:p>
          <a:p>
            <a:endParaRPr lang="ru-RU" dirty="0" smtClean="0"/>
          </a:p>
          <a:p>
            <a:r>
              <a:rPr lang="ru-RU" dirty="0" smtClean="0">
                <a:solidFill>
                  <a:srgbClr val="00B0F0"/>
                </a:solidFill>
              </a:rPr>
              <a:t>Андрей </a:t>
            </a:r>
            <a:r>
              <a:rPr lang="ru-RU" u="sng" dirty="0" smtClean="0">
                <a:solidFill>
                  <a:srgbClr val="00B0F0"/>
                </a:solidFill>
              </a:rPr>
              <a:t>умный</a:t>
            </a:r>
            <a:r>
              <a:rPr lang="ru-RU" dirty="0" smtClean="0">
                <a:solidFill>
                  <a:srgbClr val="00B0F0"/>
                </a:solidFill>
              </a:rPr>
              <a:t>. </a:t>
            </a:r>
          </a:p>
          <a:p>
            <a:r>
              <a:rPr lang="ru-RU" dirty="0" smtClean="0">
                <a:solidFill>
                  <a:srgbClr val="00B0F0"/>
                </a:solidFill>
              </a:rPr>
              <a:t>Маша была </a:t>
            </a:r>
            <a:r>
              <a:rPr lang="ru-RU" u="sng" dirty="0" smtClean="0">
                <a:solidFill>
                  <a:srgbClr val="00B0F0"/>
                </a:solidFill>
              </a:rPr>
              <a:t>нерешительной</a:t>
            </a:r>
            <a:r>
              <a:rPr lang="ru-RU" dirty="0" smtClean="0">
                <a:solidFill>
                  <a:srgbClr val="00B0F0"/>
                </a:solidFill>
              </a:rPr>
              <a:t>.</a:t>
            </a:r>
          </a:p>
          <a:p>
            <a:r>
              <a:rPr lang="ru-RU" dirty="0" smtClean="0">
                <a:solidFill>
                  <a:srgbClr val="00B0F0"/>
                </a:solidFill>
              </a:rPr>
              <a:t> Эта улица </a:t>
            </a:r>
            <a:r>
              <a:rPr lang="ru-RU" u="sng" dirty="0" smtClean="0">
                <a:solidFill>
                  <a:srgbClr val="00B0F0"/>
                </a:solidFill>
              </a:rPr>
              <a:t>самая шумная</a:t>
            </a:r>
            <a:r>
              <a:rPr lang="ru-RU" dirty="0" smtClean="0">
                <a:solidFill>
                  <a:srgbClr val="00B0F0"/>
                </a:solidFill>
              </a:rPr>
              <a:t>.</a:t>
            </a:r>
            <a:endParaRPr lang="ru-RU" dirty="0">
              <a:solidFill>
                <a:srgbClr val="00B0F0"/>
              </a:solidFill>
            </a:endParaRPr>
          </a:p>
        </p:txBody>
      </p:sp>
      <p:pic>
        <p:nvPicPr>
          <p:cNvPr id="4098" name="Picture 2" descr="C:\Users\User\Documents\1643398216_31-abrakadabra-fun-p-voprositelnii-znak-na-chernom-fone-62.jpg"/>
          <p:cNvPicPr>
            <a:picLocks noChangeAspect="1" noChangeArrowheads="1"/>
          </p:cNvPicPr>
          <p:nvPr/>
        </p:nvPicPr>
        <p:blipFill>
          <a:blip r:embed="rId3" cstate="print"/>
          <a:srcRect/>
          <a:stretch>
            <a:fillRect/>
          </a:stretch>
        </p:blipFill>
        <p:spPr bwMode="auto">
          <a:xfrm>
            <a:off x="6715140" y="785794"/>
            <a:ext cx="2285984" cy="1851649"/>
          </a:xfrm>
          <a:prstGeom prst="rect">
            <a:avLst/>
          </a:prstGeom>
          <a:noFill/>
        </p:spPr>
      </p:pic>
      <p:sp>
        <p:nvSpPr>
          <p:cNvPr id="5" name="Стрелка вниз 4"/>
          <p:cNvSpPr/>
          <p:nvPr/>
        </p:nvSpPr>
        <p:spPr>
          <a:xfrm>
            <a:off x="2428860" y="2143116"/>
            <a:ext cx="1000132" cy="7143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1928794" y="2857496"/>
            <a:ext cx="2265557" cy="523220"/>
          </a:xfrm>
          <a:prstGeom prst="rect">
            <a:avLst/>
          </a:prstGeom>
        </p:spPr>
        <p:txBody>
          <a:bodyPr wrap="none">
            <a:spAutoFit/>
          </a:bodyPr>
          <a:lstStyle/>
          <a:p>
            <a:r>
              <a:rPr lang="ru-RU" sz="2800" dirty="0" smtClean="0">
                <a:solidFill>
                  <a:srgbClr val="FF0000"/>
                </a:solidFill>
              </a:rPr>
              <a:t>Определение</a:t>
            </a:r>
            <a:endParaRPr lang="ru-RU" sz="2800" dirty="0">
              <a:solidFill>
                <a:srgbClr val="FF0000"/>
              </a:solidFill>
            </a:endParaRPr>
          </a:p>
        </p:txBody>
      </p:sp>
      <p:sp>
        <p:nvSpPr>
          <p:cNvPr id="7" name="Стрелка вниз 6"/>
          <p:cNvSpPr/>
          <p:nvPr/>
        </p:nvSpPr>
        <p:spPr>
          <a:xfrm>
            <a:off x="3214678" y="5072074"/>
            <a:ext cx="1214446"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ик 7"/>
          <p:cNvSpPr/>
          <p:nvPr/>
        </p:nvSpPr>
        <p:spPr>
          <a:xfrm>
            <a:off x="2571736" y="5500702"/>
            <a:ext cx="3248069" cy="523220"/>
          </a:xfrm>
          <a:prstGeom prst="rect">
            <a:avLst/>
          </a:prstGeom>
        </p:spPr>
        <p:txBody>
          <a:bodyPr wrap="none">
            <a:spAutoFit/>
          </a:bodyPr>
          <a:lstStyle/>
          <a:p>
            <a:r>
              <a:rPr lang="ru-RU" sz="2800" dirty="0" smtClean="0">
                <a:solidFill>
                  <a:srgbClr val="FF0000"/>
                </a:solidFill>
              </a:rPr>
              <a:t>Именное сказуемое</a:t>
            </a:r>
            <a:endParaRPr lang="ru-RU"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098"/>
                                        </p:tgtEl>
                                        <p:attrNameLst>
                                          <p:attrName>style.visibility</p:attrName>
                                        </p:attrNameLst>
                                      </p:cBhvr>
                                      <p:to>
                                        <p:strVal val="visible"/>
                                      </p:to>
                                    </p:set>
                                    <p:animEffect transition="in" filter="randombar(horizontal)">
                                      <p:cBhvr>
                                        <p:cTn id="12" dur="500"/>
                                        <p:tgtEl>
                                          <p:spTgt spid="4098"/>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slide(fromBottom)">
                                      <p:cBhvr>
                                        <p:cTn id="29" dur="500"/>
                                        <p:tgtEl>
                                          <p:spTgt spid="5"/>
                                        </p:tgtEl>
                                      </p:cBhvr>
                                    </p:animEffect>
                                  </p:childTnLst>
                                </p:cTn>
                              </p:par>
                            </p:childTnLst>
                          </p:cTn>
                        </p:par>
                      </p:childTnLst>
                    </p:cTn>
                  </p:par>
                  <p:par>
                    <p:cTn id="30" fill="hold">
                      <p:stCondLst>
                        <p:cond delay="indefinite"/>
                      </p:stCondLst>
                      <p:childTnLst>
                        <p:par>
                          <p:cTn id="31" fill="hold">
                            <p:stCondLst>
                              <p:cond delay="0"/>
                            </p:stCondLst>
                            <p:childTnLst>
                              <p:par>
                                <p:cTn id="32" presetID="18" presetClass="entr" presetSubtype="12"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strips(downLeft)">
                                      <p:cBhvr>
                                        <p:cTn id="34" dur="500"/>
                                        <p:tgtEl>
                                          <p:spTgt spid="6"/>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additive="base">
                                        <p:cTn id="3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 calcmode="lin" valueType="num">
                                      <p:cBhvr additive="base">
                                        <p:cTn id="4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3">
                                            <p:txEl>
                                              <p:pRg st="7" end="7"/>
                                            </p:txEl>
                                          </p:spTgt>
                                        </p:tgtEl>
                                        <p:attrNameLst>
                                          <p:attrName>style.visibility</p:attrName>
                                        </p:attrNameLst>
                                      </p:cBhvr>
                                      <p:to>
                                        <p:strVal val="visible"/>
                                      </p:to>
                                    </p:set>
                                    <p:anim calcmode="lin" valueType="num">
                                      <p:cBhvr additive="base">
                                        <p:cTn id="5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18" presetClass="entr" presetSubtype="12" fill="hold" grpId="0" nodeType="click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strips(downLeft)">
                                      <p:cBhvr>
                                        <p:cTn id="57" dur="500"/>
                                        <p:tgtEl>
                                          <p:spTgt spid="7"/>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8"/>
                                        </p:tgtEl>
                                        <p:attrNameLst>
                                          <p:attrName>style.visibility</p:attrName>
                                        </p:attrNameLst>
                                      </p:cBhvr>
                                      <p:to>
                                        <p:strVal val="visible"/>
                                      </p:to>
                                    </p:set>
                                    <p:animEffect transition="in" filter="blinds(horizontal)">
                                      <p:cBhvr>
                                        <p:cTn id="6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6" grpId="0"/>
      <p:bldP spid="7" grpId="0" animBg="1"/>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002060"/>
                </a:solidFill>
              </a:rPr>
              <a:t>Обратите внимание!</a:t>
            </a:r>
            <a:r>
              <a:rPr lang="ru-RU" dirty="0" smtClean="0">
                <a:solidFill>
                  <a:srgbClr val="002060"/>
                </a:solidFill>
              </a:rPr>
              <a:t> </a:t>
            </a:r>
            <a:endParaRPr lang="ru-RU" dirty="0">
              <a:solidFill>
                <a:srgbClr val="002060"/>
              </a:solidFill>
            </a:endParaRPr>
          </a:p>
        </p:txBody>
      </p:sp>
      <p:sp>
        <p:nvSpPr>
          <p:cNvPr id="3" name="Содержимое 2"/>
          <p:cNvSpPr>
            <a:spLocks noGrp="1"/>
          </p:cNvSpPr>
          <p:nvPr>
            <p:ph sz="quarter" idx="1"/>
          </p:nvPr>
        </p:nvSpPr>
        <p:spPr/>
        <p:txBody>
          <a:bodyPr>
            <a:normAutofit/>
          </a:bodyPr>
          <a:lstStyle/>
          <a:p>
            <a:pPr algn="just"/>
            <a:r>
              <a:rPr lang="ru-RU" dirty="0" smtClean="0">
                <a:solidFill>
                  <a:srgbClr val="00B0F0"/>
                </a:solidFill>
              </a:rPr>
              <a:t>Некоторые формы кратких прилагательных среднего рода совпадают по написанию с наречиями, поэтому их можно спутать. Сравните:</a:t>
            </a:r>
          </a:p>
          <a:p>
            <a:r>
              <a:rPr lang="ru-RU" i="1" dirty="0" smtClean="0">
                <a:solidFill>
                  <a:srgbClr val="FF0000"/>
                </a:solidFill>
              </a:rPr>
              <a:t>озеро (каково?) глубоко</a:t>
            </a:r>
            <a:endParaRPr lang="ru-RU" dirty="0" smtClean="0">
              <a:solidFill>
                <a:srgbClr val="FF0000"/>
              </a:solidFill>
            </a:endParaRPr>
          </a:p>
          <a:p>
            <a:r>
              <a:rPr lang="ru-RU" i="1" dirty="0" smtClean="0">
                <a:solidFill>
                  <a:srgbClr val="FF0000"/>
                </a:solidFill>
              </a:rPr>
              <a:t>нырнуть (как?) глубоко</a:t>
            </a:r>
            <a:endParaRPr lang="ru-RU" dirty="0" smtClean="0">
              <a:solidFill>
                <a:srgbClr val="FF0000"/>
              </a:solidFill>
            </a:endParaRPr>
          </a:p>
          <a:p>
            <a:pPr algn="just"/>
            <a:r>
              <a:rPr lang="ru-RU" dirty="0" smtClean="0">
                <a:solidFill>
                  <a:srgbClr val="00B0F0"/>
                </a:solidFill>
              </a:rPr>
              <a:t>Поэтому важно запомнить, что </a:t>
            </a:r>
            <a:r>
              <a:rPr lang="ru-RU" dirty="0" smtClean="0">
                <a:solidFill>
                  <a:srgbClr val="FF0000"/>
                </a:solidFill>
              </a:rPr>
              <a:t>синтаксической ролью имен прилагательных может быть только определение или именное сказуемое,</a:t>
            </a:r>
            <a:r>
              <a:rPr lang="ru-RU" dirty="0" smtClean="0">
                <a:solidFill>
                  <a:srgbClr val="00B0F0"/>
                </a:solidFill>
              </a:rPr>
              <a:t> обстоятельством прилагательное не может выступать ни при каких условиях.</a:t>
            </a:r>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ircle(in)">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slide(fromBottom)">
                                      <p:cBhvr>
                                        <p:cTn id="18" dur="500"/>
                                        <p:tgtEl>
                                          <p:spTgt spid="3">
                                            <p:txEl>
                                              <p:pRg st="1" end="1"/>
                                            </p:txEl>
                                          </p:spTgt>
                                        </p:tgtEl>
                                      </p:cBhvr>
                                    </p:animEffect>
                                  </p:childTnLst>
                                </p:cTn>
                              </p:par>
                              <p:par>
                                <p:cTn id="19" presetID="12" presetClass="entr" presetSubtype="4"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slide(fromBottom)">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4"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wheel(4)">
                                      <p:cBhvr>
                                        <p:cTn id="26"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solidFill>
                  <a:srgbClr val="002060"/>
                </a:solidFill>
              </a:rPr>
              <a:t>Прочитайте текст, выпишите только имена прилагательные</a:t>
            </a:r>
            <a:endParaRPr lang="ru-RU" dirty="0">
              <a:solidFill>
                <a:srgbClr val="002060"/>
              </a:solidFill>
            </a:endParaRPr>
          </a:p>
        </p:txBody>
      </p:sp>
      <p:sp>
        <p:nvSpPr>
          <p:cNvPr id="3" name="Содержимое 2"/>
          <p:cNvSpPr>
            <a:spLocks noGrp="1"/>
          </p:cNvSpPr>
          <p:nvPr>
            <p:ph sz="quarter" idx="1"/>
          </p:nvPr>
        </p:nvSpPr>
        <p:spPr/>
        <p:txBody>
          <a:bodyPr/>
          <a:lstStyle/>
          <a:p>
            <a:pPr algn="just"/>
            <a:r>
              <a:rPr lang="ru-RU" dirty="0" smtClean="0"/>
              <a:t>    Помните, каким шумным был подмосковный лес весной и летом? Теперь он стоит перед нами </a:t>
            </a:r>
            <a:r>
              <a:rPr lang="ru-RU" dirty="0" err="1" smtClean="0"/>
              <a:t>з</a:t>
            </a:r>
            <a:r>
              <a:rPr lang="ru-RU" dirty="0" smtClean="0"/>
              <a:t>..стывший в какой(то) </a:t>
            </a:r>
            <a:r>
              <a:rPr lang="ru-RU" dirty="0" err="1" smtClean="0"/>
              <a:t>таинственн</a:t>
            </a:r>
            <a:r>
              <a:rPr lang="ru-RU" dirty="0" smtClean="0"/>
              <a:t>..</a:t>
            </a:r>
            <a:r>
              <a:rPr lang="ru-RU" dirty="0" err="1" smtClean="0"/>
              <a:t>й</a:t>
            </a:r>
            <a:r>
              <a:rPr lang="ru-RU" dirty="0" smtClean="0"/>
              <a:t> тиши. Но даже в этой тишине есть свое..</a:t>
            </a:r>
            <a:r>
              <a:rPr lang="ru-RU" dirty="0" err="1" smtClean="0"/>
              <a:t>бразная</a:t>
            </a:r>
            <a:r>
              <a:rPr lang="ru-RU" dirty="0" smtClean="0"/>
              <a:t> пр..вл..</a:t>
            </a:r>
            <a:r>
              <a:rPr lang="ru-RU" dirty="0" err="1" smtClean="0"/>
              <a:t>кательность</a:t>
            </a:r>
            <a:r>
              <a:rPr lang="ru-RU" dirty="0" smtClean="0"/>
              <a:t>. </a:t>
            </a:r>
            <a:r>
              <a:rPr lang="ru-RU" dirty="0" err="1" smtClean="0"/>
              <a:t>Зел</a:t>
            </a:r>
            <a:r>
              <a:rPr lang="ru-RU" dirty="0" smtClean="0"/>
              <a:t>..</a:t>
            </a:r>
            <a:r>
              <a:rPr lang="ru-RU" dirty="0" err="1" smtClean="0"/>
              <a:t>неют</a:t>
            </a:r>
            <a:r>
              <a:rPr lang="ru-RU" dirty="0" smtClean="0"/>
              <a:t> ели, т..</a:t>
            </a:r>
            <a:r>
              <a:rPr lang="ru-RU" dirty="0" err="1" smtClean="0"/>
              <a:t>жело</a:t>
            </a:r>
            <a:r>
              <a:rPr lang="ru-RU" dirty="0" smtClean="0"/>
              <a:t> </a:t>
            </a:r>
            <a:r>
              <a:rPr lang="ru-RU" dirty="0" err="1" smtClean="0"/>
              <a:t>ра</a:t>
            </a:r>
            <a:r>
              <a:rPr lang="ru-RU" dirty="0" smtClean="0"/>
              <a:t>(</a:t>
            </a:r>
            <a:r>
              <a:rPr lang="ru-RU" dirty="0" err="1" smtClean="0"/>
              <a:t>з,с</a:t>
            </a:r>
            <a:r>
              <a:rPr lang="ru-RU" dirty="0" smtClean="0"/>
              <a:t>)пустившие свои ветви, одетые пушист..ми </a:t>
            </a:r>
            <a:r>
              <a:rPr lang="ru-RU" dirty="0" err="1" smtClean="0"/>
              <a:t>снежн</a:t>
            </a:r>
            <a:r>
              <a:rPr lang="ru-RU" dirty="0" smtClean="0"/>
              <a:t>..</a:t>
            </a:r>
            <a:r>
              <a:rPr lang="ru-RU" dirty="0" err="1" smtClean="0"/>
              <a:t>ми</a:t>
            </a:r>
            <a:r>
              <a:rPr lang="ru-RU" dirty="0" smtClean="0"/>
              <a:t> гирляндами. Кругом чернеют берёзы и осины, лишённые листвы. Кое(где) возвышаются старые сосны. От деревьев, освещённых косыми  </a:t>
            </a:r>
            <a:r>
              <a:rPr lang="ru-RU" dirty="0" err="1" smtClean="0"/>
              <a:t>холодн</a:t>
            </a:r>
            <a:r>
              <a:rPr lang="ru-RU" dirty="0" smtClean="0"/>
              <a:t>..ми лучами, ложатся длинные серые тени, глаз слепит сверканье мя(</a:t>
            </a:r>
            <a:r>
              <a:rPr lang="ru-RU" dirty="0" err="1" smtClean="0"/>
              <a:t>г,х</a:t>
            </a:r>
            <a:r>
              <a:rPr lang="ru-RU" dirty="0" smtClean="0"/>
              <a:t>)кого снега, и свежо дышится острым </a:t>
            </a:r>
            <a:r>
              <a:rPr lang="ru-RU" dirty="0" err="1" smtClean="0"/>
              <a:t>морозн</a:t>
            </a:r>
            <a:r>
              <a:rPr lang="ru-RU" dirty="0" smtClean="0"/>
              <a:t>..м воздухом.</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nodeType="clickEffect">
                                  <p:stCondLst>
                                    <p:cond delay="0"/>
                                  </p:stCondLst>
                                  <p:iterate type="lt">
                                    <p:tmPct val="10000"/>
                                  </p:iterate>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anim calcmode="lin" valueType="num">
                                      <p:cBhvr>
                                        <p:cTn id="13"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4"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Начальная">
  <a:themeElements>
    <a:clrScheme name="Начальная">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Начальная">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Начальная">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98</TotalTime>
  <Words>337</Words>
  <Application>Microsoft Office PowerPoint</Application>
  <PresentationFormat>Экран (4:3)</PresentationFormat>
  <Paragraphs>104</Paragraphs>
  <Slides>13</Slides>
  <Notes>3</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Начальная</vt:lpstr>
      <vt:lpstr>Самостоятельная часть речи,  обозначающая признак предмета.  Какая она?</vt:lpstr>
      <vt:lpstr>Слайд 2</vt:lpstr>
      <vt:lpstr>Прилагательное</vt:lpstr>
      <vt:lpstr>Изменяются или не изменяются имена прилагательные</vt:lpstr>
      <vt:lpstr>Краткость-сестра таланта!!!</vt:lpstr>
      <vt:lpstr>Примеры кратких форм имен прилагательных</vt:lpstr>
      <vt:lpstr>Есть ли синтаксическая роль прилагательного в предложении</vt:lpstr>
      <vt:lpstr>Обратите внимание! </vt:lpstr>
      <vt:lpstr>Прочитайте текст, выпишите только имена прилагательные</vt:lpstr>
      <vt:lpstr>Выполни:</vt:lpstr>
      <vt:lpstr>Выполни:</vt:lpstr>
      <vt:lpstr>Ответьте на вопросы:</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Самостоятельная часть речи,  обозначающая признак предмета.  Какая она?</dc:title>
  <dc:creator>User</dc:creator>
  <cp:lastModifiedBy>User</cp:lastModifiedBy>
  <cp:revision>2</cp:revision>
  <dcterms:created xsi:type="dcterms:W3CDTF">2024-01-02T05:57:21Z</dcterms:created>
  <dcterms:modified xsi:type="dcterms:W3CDTF">2024-01-02T08:53:27Z</dcterms:modified>
</cp:coreProperties>
</file>