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_rels/notesSlide12.xml.rels" ContentType="application/vnd.openxmlformats-package.relationships+xml"/>
  <Override PartName="/ppt/notesSlides/notesSlide12.xml" ContentType="application/vnd.openxmlformats-officedocument.presentationml.notesSlide+xml"/>
  <Override PartName="/ppt/_rels/presentation.xml.rels" ContentType="application/vnd.openxmlformats-package.relationships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image59.jpeg" ContentType="image/jpeg"/>
  <Override PartName="/ppt/media/image42.jpeg" ContentType="image/jpeg"/>
  <Override PartName="/ppt/media/image58.jpeg" ContentType="image/jpeg"/>
  <Override PartName="/ppt/media/image57.jpeg" ContentType="image/jpeg"/>
  <Override PartName="/ppt/media/image55.jpeg" ContentType="image/jpeg"/>
  <Override PartName="/ppt/media/image54.jpeg" ContentType="image/jpeg"/>
  <Override PartName="/ppt/media/image33.png" ContentType="image/png"/>
  <Override PartName="/ppt/media/image53.jpeg" ContentType="image/jpeg"/>
  <Override PartName="/ppt/media/image51.png" ContentType="image/png"/>
  <Override PartName="/ppt/media/image49.jpeg" ContentType="image/jpeg"/>
  <Override PartName="/ppt/media/image48.jpeg" ContentType="image/jpeg"/>
  <Override PartName="/ppt/media/image47.jpeg" ContentType="image/jpeg"/>
  <Override PartName="/ppt/media/image46.jpeg" ContentType="image/jpeg"/>
  <Override PartName="/ppt/media/image35.jpeg" ContentType="image/jpeg"/>
  <Override PartName="/ppt/media/image1.jpeg" ContentType="image/jpeg"/>
  <Override PartName="/ppt/media/image22.jpeg" ContentType="image/jpeg"/>
  <Override PartName="/ppt/media/image72.gif" ContentType="image/gif"/>
  <Override PartName="/ppt/media/image50.jpeg" ContentType="image/jpeg"/>
  <Override PartName="/ppt/media/image37.jpeg" ContentType="image/jpeg"/>
  <Override PartName="/ppt/media/image3.jpeg" ContentType="image/jpeg"/>
  <Override PartName="/ppt/media/image60.jpeg" ContentType="image/jpeg"/>
  <Override PartName="/ppt/media/image2.jpeg" ContentType="image/jpeg"/>
  <Override PartName="/ppt/media/image24.jpeg" ContentType="image/jpeg"/>
  <Override PartName="/ppt/media/image15.png" ContentType="image/png"/>
  <Override PartName="/ppt/media/image18.jpeg" ContentType="image/jpeg"/>
  <Override PartName="/ppt/media/image4.gif" ContentType="image/gif"/>
  <Override PartName="/ppt/media/image62.jpeg" ContentType="image/jpeg"/>
  <Override PartName="/ppt/media/image71.jpeg" ContentType="image/jpeg"/>
  <Override PartName="/ppt/media/image44.jpeg" ContentType="image/jpeg"/>
  <Override PartName="/ppt/media/image70.jpeg" ContentType="image/jpeg"/>
  <Override PartName="/ppt/media/image43.jpeg" ContentType="image/jpeg"/>
  <Override PartName="/ppt/media/image21.jpeg" ContentType="image/jpeg"/>
  <Override PartName="/ppt/media/image69.jpeg" ContentType="image/jpeg"/>
  <Override PartName="/ppt/media/image25.jpeg" ContentType="image/jpeg"/>
  <Override PartName="/ppt/media/image67.jpeg" ContentType="image/jpeg"/>
  <Override PartName="/ppt/media/image64.jpeg" ContentType="image/jpeg"/>
  <Override PartName="/ppt/media/image38.jpeg" ContentType="image/jpeg"/>
  <Override PartName="/ppt/media/image20.jpeg" ContentType="image/jpeg"/>
  <Override PartName="/ppt/media/image17.jpeg" ContentType="image/jpeg"/>
  <Override PartName="/ppt/media/image61.jpeg" ContentType="image/jpeg"/>
  <Override PartName="/ppt/media/image16.jpeg" ContentType="image/jpeg"/>
  <Override PartName="/ppt/media/image19.jpeg" ContentType="image/jpeg"/>
  <Override PartName="/ppt/media/image29.png" ContentType="image/png"/>
  <Override PartName="/ppt/media/image63.jpeg" ContentType="image/jpeg"/>
  <Override PartName="/ppt/media/image6.jpeg" ContentType="image/jpeg"/>
  <Override PartName="/ppt/media/image65.jpeg" ContentType="image/jpeg"/>
  <Override PartName="/ppt/media/image39.jpeg" ContentType="image/jpeg"/>
  <Override PartName="/ppt/media/image14.jpeg" ContentType="image/jpeg"/>
  <Override PartName="/ppt/media/image41.jpeg" ContentType="image/jpeg"/>
  <Override PartName="/ppt/media/image66.png" ContentType="image/png"/>
  <Override PartName="/ppt/media/image5.gif" ContentType="image/gif"/>
  <Override PartName="/ppt/media/image23.jpeg" ContentType="image/jpeg"/>
  <Override PartName="/ppt/media/image7.gif" ContentType="image/gif"/>
  <Override PartName="/ppt/media/image52.jpeg" ContentType="image/jpeg"/>
  <Override PartName="/ppt/media/image13.jpeg" ContentType="image/jpeg"/>
  <Override PartName="/ppt/media/image40.jpeg" ContentType="image/jpeg"/>
  <Override PartName="/ppt/media/image28.jpeg" ContentType="image/jpeg"/>
  <Override PartName="/ppt/media/image11.jpeg" ContentType="image/jpeg"/>
  <Override PartName="/ppt/media/image8.jpeg" ContentType="image/jpeg"/>
  <Override PartName="/ppt/media/image26.png" ContentType="image/png"/>
  <Override PartName="/ppt/media/image27.jpeg" ContentType="image/jpeg"/>
  <Override PartName="/ppt/media/image10.jpeg" ContentType="image/jpeg"/>
  <Override PartName="/ppt/media/image12.jpeg" ContentType="image/jpeg"/>
  <Override PartName="/ppt/media/image30.jpeg" ContentType="image/jpeg"/>
  <Override PartName="/ppt/media/image68.gif" ContentType="image/gif"/>
  <Override PartName="/ppt/media/image31.jpeg" ContentType="image/jpeg"/>
  <Override PartName="/ppt/media/image32.jpeg" ContentType="image/jpeg"/>
  <Override PartName="/ppt/media/image56.jpeg" ContentType="image/jpeg"/>
  <Override PartName="/ppt/media/image34.jpeg" ContentType="image/jpeg"/>
  <Override PartName="/ppt/media/image9.jpeg" ContentType="image/jpeg"/>
  <Override PartName="/ppt/media/image36.png" ContentType="image/png"/>
  <Override PartName="/ppt/media/image45.jpeg" ContentType="image/jpe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E16FBE5B-F2E7-40DD-B368-BAA1DDC73AE2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226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7E7FE095-F529-4D4E-9CFF-3CA5CA52497E}" type="slidenum">
              <a:rPr b="0" lang="ru-RU" sz="12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Образец </a:t>
            </a: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заголовка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BCC67C43-2BEB-47FD-A5A7-075F7C590F6E}" type="slidenum">
              <a:rPr b="0" lang="ru-RU" sz="14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51C6DC17-36B0-4499-AF2D-A49A5CA8AA83}" type="slidenum">
              <a:rPr b="0" lang="ru-RU" sz="14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image" Target="../media/image29.pn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6" Type="http://schemas.openxmlformats.org/officeDocument/2006/relationships/image" Target="../media/image32.jpeg"/><Relationship Id="rId7" Type="http://schemas.openxmlformats.org/officeDocument/2006/relationships/image" Target="../media/image33.png"/><Relationship Id="rId8" Type="http://schemas.openxmlformats.org/officeDocument/2006/relationships/image" Target="../media/image34.jpeg"/><Relationship Id="rId9" Type="http://schemas.openxmlformats.org/officeDocument/2006/relationships/image" Target="../media/image35.jpeg"/><Relationship Id="rId10" Type="http://schemas.openxmlformats.org/officeDocument/2006/relationships/image" Target="../media/image36.png"/><Relationship Id="rId11" Type="http://schemas.openxmlformats.org/officeDocument/2006/relationships/image" Target="../media/image37.jpeg"/><Relationship Id="rId12" Type="http://schemas.openxmlformats.org/officeDocument/2006/relationships/image" Target="../media/image38.jpeg"/><Relationship Id="rId13" Type="http://schemas.openxmlformats.org/officeDocument/2006/relationships/image" Target="../media/image39.jpeg"/><Relationship Id="rId14" Type="http://schemas.openxmlformats.org/officeDocument/2006/relationships/image" Target="../media/image40.jpeg"/><Relationship Id="rId15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image" Target="../media/image42.jpe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image" Target="../media/image44.jpeg"/><Relationship Id="rId3" Type="http://schemas.openxmlformats.org/officeDocument/2006/relationships/image" Target="../media/image45.jpe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image" Target="../media/image47.jpeg"/><Relationship Id="rId3" Type="http://schemas.openxmlformats.org/officeDocument/2006/relationships/image" Target="../media/image48.jpeg"/><Relationship Id="rId4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9.jpeg"/><Relationship Id="rId2" Type="http://schemas.openxmlformats.org/officeDocument/2006/relationships/image" Target="../media/image50.jpeg"/><Relationship Id="rId3" Type="http://schemas.openxmlformats.org/officeDocument/2006/relationships/image" Target="../media/image51.png"/><Relationship Id="rId4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52.jpeg"/><Relationship Id="rId2" Type="http://schemas.openxmlformats.org/officeDocument/2006/relationships/image" Target="../media/image53.jpeg"/><Relationship Id="rId3" Type="http://schemas.openxmlformats.org/officeDocument/2006/relationships/image" Target="../media/image54.jpeg"/><Relationship Id="rId4" Type="http://schemas.openxmlformats.org/officeDocument/2006/relationships/image" Target="../media/image55.jpeg"/><Relationship Id="rId5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56.jpeg"/><Relationship Id="rId2" Type="http://schemas.openxmlformats.org/officeDocument/2006/relationships/image" Target="../media/image57.jpeg"/><Relationship Id="rId3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58.jpeg"/><Relationship Id="rId2" Type="http://schemas.openxmlformats.org/officeDocument/2006/relationships/image" Target="../media/image59.jpeg"/><Relationship Id="rId3" Type="http://schemas.openxmlformats.org/officeDocument/2006/relationships/image" Target="../media/image60.jpeg"/><Relationship Id="rId4" Type="http://schemas.openxmlformats.org/officeDocument/2006/relationships/image" Target="../media/image61.jpeg"/><Relationship Id="rId5" Type="http://schemas.openxmlformats.org/officeDocument/2006/relationships/image" Target="../media/image62.jpeg"/><Relationship Id="rId6" Type="http://schemas.openxmlformats.org/officeDocument/2006/relationships/image" Target="../media/image63.jpeg"/><Relationship Id="rId7" Type="http://schemas.openxmlformats.org/officeDocument/2006/relationships/image" Target="../media/image64.jpeg"/><Relationship Id="rId8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65.jpeg"/><Relationship Id="rId2" Type="http://schemas.openxmlformats.org/officeDocument/2006/relationships/image" Target="../media/image66.png"/><Relationship Id="rId3" Type="http://schemas.openxmlformats.org/officeDocument/2006/relationships/slideLayout" Target="../slideLayouts/slideLayout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67.jpeg"/><Relationship Id="rId2" Type="http://schemas.openxmlformats.org/officeDocument/2006/relationships/image" Target="../media/image68.gif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gif"/><Relationship Id="rId3" Type="http://schemas.openxmlformats.org/officeDocument/2006/relationships/image" Target="../media/image5.gif"/><Relationship Id="rId4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69.jpeg"/><Relationship Id="rId2" Type="http://schemas.openxmlformats.org/officeDocument/2006/relationships/image" Target="../media/image70.jpeg"/><Relationship Id="rId3" Type="http://schemas.openxmlformats.org/officeDocument/2006/relationships/slideLayout" Target="../slideLayouts/slideLayout2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71.jpeg"/><Relationship Id="rId2" Type="http://schemas.openxmlformats.org/officeDocument/2006/relationships/image" Target="../media/image72.gif"/><Relationship Id="rId3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gif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png"/><Relationship Id="rId3" Type="http://schemas.openxmlformats.org/officeDocument/2006/relationships/image" Target="../media/image16.jpe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openxmlformats.org/officeDocument/2006/relationships/image" Target="../media/image26.png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4" descr="SHablon-dlya-prezentatsii-po-himii"/>
          <p:cNvPicPr/>
          <p:nvPr/>
        </p:nvPicPr>
        <p:blipFill>
          <a:blip r:embed="rId1"/>
          <a:stretch/>
        </p:blipFill>
        <p:spPr>
          <a:xfrm>
            <a:off x="0" y="0"/>
            <a:ext cx="9143640" cy="7051320"/>
          </a:xfrm>
          <a:prstGeom prst="rect">
            <a:avLst/>
          </a:prstGeom>
          <a:ln w="0">
            <a:noFill/>
          </a:ln>
        </p:spPr>
      </p:pic>
      <p:sp>
        <p:nvSpPr>
          <p:cNvPr id="89" name="TextShape 1"/>
          <p:cNvSpPr txBox="1"/>
          <p:nvPr/>
        </p:nvSpPr>
        <p:spPr>
          <a:xfrm>
            <a:off x="1763640" y="692280"/>
            <a:ext cx="6765480" cy="1871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0066cc"/>
                </a:solidFill>
                <a:latin typeface="Arial"/>
              </a:rPr>
              <a:t>Волшебный мир </a:t>
            </a:r>
            <a:br/>
            <a:r>
              <a:rPr b="1" lang="ru-RU" sz="4000" spc="-1" strike="noStrike">
                <a:solidFill>
                  <a:srgbClr val="0066cc"/>
                </a:solidFill>
                <a:latin typeface="Arial"/>
              </a:rPr>
              <a:t>драгоценных кристаллов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2195640" y="3068640"/>
            <a:ext cx="3887280" cy="25923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8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ru-RU" sz="2000" spc="-1" strike="noStrike">
                <a:solidFill>
                  <a:srgbClr val="0066cc"/>
                </a:solidFill>
                <a:latin typeface="Arial"/>
              </a:rPr>
              <a:t>Работу выполнил                        ученик  3 класса «А»                  МБОУ СШ № 21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8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ru-RU" sz="2000" spc="-1" strike="noStrike">
                <a:solidFill>
                  <a:srgbClr val="ff0000"/>
                </a:solidFill>
                <a:latin typeface="Arial"/>
              </a:rPr>
              <a:t>Антоничев Дмитрий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ru-RU" sz="2000" spc="-1" strike="noStrike">
                <a:solidFill>
                  <a:srgbClr val="0066cc"/>
                </a:solidFill>
                <a:latin typeface="Arial"/>
              </a:rPr>
              <a:t>Руководитель проекта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80000"/>
              </a:lnSpc>
              <a:spcBef>
                <a:spcPts val="601"/>
              </a:spcBef>
              <a:tabLst>
                <a:tab algn="l" pos="0"/>
              </a:tabLst>
            </a:pPr>
            <a:r>
              <a:rPr b="0" lang="ru-RU" sz="2000" spc="-1" strike="noStrike">
                <a:solidFill>
                  <a:srgbClr val="0066cc"/>
                </a:solidFill>
                <a:latin typeface="Arial"/>
              </a:rPr>
              <a:t>учитель начальных классов                                                    МБОУ СШ № 21                          </a:t>
            </a:r>
            <a:r>
              <a:rPr b="1" lang="ru-RU" sz="2000" spc="-1" strike="noStrike">
                <a:solidFill>
                  <a:srgbClr val="ff0000"/>
                </a:solidFill>
                <a:latin typeface="Arial"/>
              </a:rPr>
              <a:t>Покидько В.Н</a:t>
            </a:r>
            <a:r>
              <a:rPr b="0" lang="ru-RU" sz="2000" spc="-1" strike="noStrike">
                <a:solidFill>
                  <a:srgbClr val="ff0000"/>
                </a:solidFill>
                <a:latin typeface="Arial"/>
              </a:rPr>
              <a:t>.                                                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91" name="CustomShape 3"/>
          <p:cNvSpPr/>
          <p:nvPr/>
        </p:nvSpPr>
        <p:spPr>
          <a:xfrm>
            <a:off x="3564000" y="6437160"/>
            <a:ext cx="2231640" cy="46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8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ru-RU" sz="2000" spc="-1" strike="noStrike">
                <a:solidFill>
                  <a:srgbClr val="0066cc"/>
                </a:solidFill>
                <a:latin typeface="Arial"/>
              </a:rPr>
              <a:t>Ульяновск 2022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92" name="Picture 11" descr="http://pixelbrush.ru/uploads/posts/2012-02/1330432650_dc90fafa1311.jpg"/>
          <p:cNvPicPr/>
          <p:nvPr/>
        </p:nvPicPr>
        <p:blipFill>
          <a:blip r:embed="rId2"/>
          <a:stretch/>
        </p:blipFill>
        <p:spPr>
          <a:xfrm>
            <a:off x="5645160" y="3284640"/>
            <a:ext cx="3047760" cy="1800000"/>
          </a:xfrm>
          <a:prstGeom prst="rect">
            <a:avLst/>
          </a:prstGeom>
          <a:ln w="0">
            <a:noFill/>
          </a:ln>
        </p:spPr>
      </p:pic>
    </p:spTree>
  </p:cSld>
  <p:transition>
    <p:newsflash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icture 4" descr="SHablon-dlya-prezentatsii-po-himii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45" name="TextShape 1"/>
          <p:cNvSpPr txBox="1"/>
          <p:nvPr/>
        </p:nvSpPr>
        <p:spPr>
          <a:xfrm>
            <a:off x="2004840" y="274680"/>
            <a:ext cx="66704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ff0000"/>
                </a:solidFill>
                <a:latin typeface="Arial"/>
              </a:rPr>
              <a:t>Кристаллы – драгоценные камни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6" name="Рисунок 12" descr=""/>
          <p:cNvPicPr/>
          <p:nvPr/>
        </p:nvPicPr>
        <p:blipFill>
          <a:blip r:embed="rId2"/>
          <a:stretch/>
        </p:blipFill>
        <p:spPr>
          <a:xfrm>
            <a:off x="2147483520" y="2147483520"/>
            <a:ext cx="2147483160" cy="2147483160"/>
          </a:xfrm>
          <a:prstGeom prst="rect">
            <a:avLst/>
          </a:prstGeom>
          <a:ln w="0">
            <a:noFill/>
          </a:ln>
        </p:spPr>
      </p:pic>
      <p:pic>
        <p:nvPicPr>
          <p:cNvPr id="147" name="Рисунок 13" descr=""/>
          <p:cNvPicPr/>
          <p:nvPr/>
        </p:nvPicPr>
        <p:blipFill>
          <a:blip r:embed="rId3"/>
          <a:stretch/>
        </p:blipFill>
        <p:spPr>
          <a:xfrm>
            <a:off x="0" y="2147483520"/>
            <a:ext cx="2147483160" cy="2147483160"/>
          </a:xfrm>
          <a:prstGeom prst="rect">
            <a:avLst/>
          </a:prstGeom>
          <a:ln w="0">
            <a:noFill/>
          </a:ln>
        </p:spPr>
      </p:pic>
      <p:pic>
        <p:nvPicPr>
          <p:cNvPr id="148" name="Рисунок 14" descr=""/>
          <p:cNvPicPr/>
          <p:nvPr/>
        </p:nvPicPr>
        <p:blipFill>
          <a:blip r:embed="rId4"/>
          <a:stretch/>
        </p:blipFill>
        <p:spPr>
          <a:xfrm>
            <a:off x="257055840" y="0"/>
            <a:ext cx="2147483160" cy="2147483160"/>
          </a:xfrm>
          <a:prstGeom prst="rect">
            <a:avLst/>
          </a:prstGeom>
          <a:ln w="0">
            <a:noFill/>
          </a:ln>
        </p:spPr>
      </p:pic>
      <p:pic>
        <p:nvPicPr>
          <p:cNvPr id="149" name="Рисунок 15" descr=""/>
          <p:cNvPicPr/>
          <p:nvPr/>
        </p:nvPicPr>
        <p:blipFill>
          <a:blip r:embed="rId5"/>
          <a:stretch/>
        </p:blipFill>
        <p:spPr>
          <a:xfrm>
            <a:off x="2147483520" y="2147483520"/>
            <a:ext cx="2147483160" cy="2147483160"/>
          </a:xfrm>
          <a:prstGeom prst="rect">
            <a:avLst/>
          </a:prstGeom>
          <a:ln w="0">
            <a:noFill/>
          </a:ln>
        </p:spPr>
      </p:pic>
      <p:grpSp>
        <p:nvGrpSpPr>
          <p:cNvPr id="150" name="Group 2"/>
          <p:cNvGrpSpPr/>
          <p:nvPr/>
        </p:nvGrpSpPr>
        <p:grpSpPr>
          <a:xfrm>
            <a:off x="2267640" y="1268640"/>
            <a:ext cx="6408360" cy="5266440"/>
            <a:chOff x="2267640" y="1268640"/>
            <a:chExt cx="6408360" cy="5266440"/>
          </a:xfrm>
        </p:grpSpPr>
        <p:grpSp>
          <p:nvGrpSpPr>
            <p:cNvPr id="151" name="Group 3"/>
            <p:cNvGrpSpPr/>
            <p:nvPr/>
          </p:nvGrpSpPr>
          <p:grpSpPr>
            <a:xfrm>
              <a:off x="2267640" y="1268640"/>
              <a:ext cx="6408360" cy="5003640"/>
              <a:chOff x="2267640" y="1268640"/>
              <a:chExt cx="6408360" cy="5003640"/>
            </a:xfrm>
          </p:grpSpPr>
          <p:pic>
            <p:nvPicPr>
              <p:cNvPr id="152" name="Рисунок 22" descr=""/>
              <p:cNvPicPr/>
              <p:nvPr/>
            </p:nvPicPr>
            <p:blipFill>
              <a:blip r:embed="rId6"/>
              <a:stretch/>
            </p:blipFill>
            <p:spPr>
              <a:xfrm>
                <a:off x="6872760" y="5011200"/>
                <a:ext cx="1803240" cy="1261080"/>
              </a:xfrm>
              <a:prstGeom prst="rect">
                <a:avLst/>
              </a:prstGeom>
              <a:ln w="9525">
                <a:noFill/>
              </a:ln>
            </p:spPr>
          </p:pic>
          <p:pic>
            <p:nvPicPr>
              <p:cNvPr id="153" name="Рисунок 23" descr=""/>
              <p:cNvPicPr/>
              <p:nvPr/>
            </p:nvPicPr>
            <p:blipFill>
              <a:blip r:embed="rId7"/>
              <a:stretch/>
            </p:blipFill>
            <p:spPr>
              <a:xfrm>
                <a:off x="2267640" y="4842000"/>
                <a:ext cx="1922400" cy="1337400"/>
              </a:xfrm>
              <a:prstGeom prst="rect">
                <a:avLst/>
              </a:prstGeom>
              <a:ln w="9525">
                <a:noFill/>
              </a:ln>
            </p:spPr>
          </p:pic>
          <p:pic>
            <p:nvPicPr>
              <p:cNvPr id="154" name="Рисунок 24" descr=""/>
              <p:cNvPicPr/>
              <p:nvPr/>
            </p:nvPicPr>
            <p:blipFill>
              <a:blip r:embed="rId8"/>
              <a:stretch/>
            </p:blipFill>
            <p:spPr>
              <a:xfrm>
                <a:off x="2423520" y="1268640"/>
                <a:ext cx="1766520" cy="1346040"/>
              </a:xfrm>
              <a:prstGeom prst="rect">
                <a:avLst/>
              </a:prstGeom>
              <a:ln w="9525">
                <a:noFill/>
              </a:ln>
            </p:spPr>
          </p:pic>
          <p:pic>
            <p:nvPicPr>
              <p:cNvPr id="155" name="Рисунок 25" descr=""/>
              <p:cNvPicPr/>
              <p:nvPr/>
            </p:nvPicPr>
            <p:blipFill>
              <a:blip r:embed="rId9"/>
              <a:stretch/>
            </p:blipFill>
            <p:spPr>
              <a:xfrm>
                <a:off x="6845400" y="3156840"/>
                <a:ext cx="1757520" cy="1346040"/>
              </a:xfrm>
              <a:prstGeom prst="rect">
                <a:avLst/>
              </a:prstGeom>
              <a:ln w="9525">
                <a:noFill/>
              </a:ln>
            </p:spPr>
          </p:pic>
          <p:pic>
            <p:nvPicPr>
              <p:cNvPr id="156" name="Рисунок 26" descr=""/>
              <p:cNvPicPr/>
              <p:nvPr/>
            </p:nvPicPr>
            <p:blipFill>
              <a:blip r:embed="rId10"/>
              <a:stretch/>
            </p:blipFill>
            <p:spPr>
              <a:xfrm>
                <a:off x="4657320" y="5011200"/>
                <a:ext cx="1885680" cy="1261080"/>
              </a:xfrm>
              <a:prstGeom prst="rect">
                <a:avLst/>
              </a:prstGeom>
              <a:ln w="9525">
                <a:noFill/>
              </a:ln>
            </p:spPr>
          </p:pic>
          <p:pic>
            <p:nvPicPr>
              <p:cNvPr id="157" name="Рисунок 27" descr=""/>
              <p:cNvPicPr/>
              <p:nvPr/>
            </p:nvPicPr>
            <p:blipFill>
              <a:blip r:embed="rId11"/>
              <a:stretch/>
            </p:blipFill>
            <p:spPr>
              <a:xfrm>
                <a:off x="6845400" y="1285560"/>
                <a:ext cx="1830600" cy="1329120"/>
              </a:xfrm>
              <a:prstGeom prst="rect">
                <a:avLst/>
              </a:prstGeom>
              <a:ln w="9525">
                <a:noFill/>
              </a:ln>
            </p:spPr>
          </p:pic>
          <p:pic>
            <p:nvPicPr>
              <p:cNvPr id="158" name="Рисунок 28" descr=""/>
              <p:cNvPicPr/>
              <p:nvPr/>
            </p:nvPicPr>
            <p:blipFill>
              <a:blip r:embed="rId12"/>
              <a:stretch/>
            </p:blipFill>
            <p:spPr>
              <a:xfrm>
                <a:off x="4629960" y="1285560"/>
                <a:ext cx="1803240" cy="1346040"/>
              </a:xfrm>
              <a:prstGeom prst="rect">
                <a:avLst/>
              </a:prstGeom>
              <a:ln w="9525">
                <a:noFill/>
              </a:ln>
            </p:spPr>
          </p:pic>
          <p:pic>
            <p:nvPicPr>
              <p:cNvPr id="159" name="Рисунок 29" descr=""/>
              <p:cNvPicPr/>
              <p:nvPr/>
            </p:nvPicPr>
            <p:blipFill>
              <a:blip r:embed="rId13"/>
              <a:stretch/>
            </p:blipFill>
            <p:spPr>
              <a:xfrm>
                <a:off x="2267640" y="3114720"/>
                <a:ext cx="1931400" cy="1438920"/>
              </a:xfrm>
              <a:prstGeom prst="rect">
                <a:avLst/>
              </a:prstGeom>
              <a:ln w="9525">
                <a:noFill/>
              </a:ln>
            </p:spPr>
          </p:pic>
          <p:pic>
            <p:nvPicPr>
              <p:cNvPr id="160" name="Рисунок 30" descr=""/>
              <p:cNvPicPr/>
              <p:nvPr/>
            </p:nvPicPr>
            <p:blipFill>
              <a:blip r:embed="rId14"/>
              <a:stretch/>
            </p:blipFill>
            <p:spPr>
              <a:xfrm>
                <a:off x="4657320" y="3156840"/>
                <a:ext cx="1775880" cy="1396800"/>
              </a:xfrm>
              <a:prstGeom prst="rect">
                <a:avLst/>
              </a:prstGeom>
              <a:ln w="9525">
                <a:noFill/>
              </a:ln>
            </p:spPr>
          </p:pic>
        </p:grpSp>
        <p:sp>
          <p:nvSpPr>
            <p:cNvPr id="161" name="CustomShape 4"/>
            <p:cNvSpPr/>
            <p:nvPr/>
          </p:nvSpPr>
          <p:spPr>
            <a:xfrm>
              <a:off x="2423520" y="2648880"/>
              <a:ext cx="6179400" cy="29592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>
              <a:noAutofit/>
            </a:bodyPr>
            <a:p>
              <a:pPr>
                <a:lnSpc>
                  <a:spcPct val="115000"/>
                </a:lnSpc>
                <a:spcAft>
                  <a:spcPts val="1001"/>
                </a:spcAft>
              </a:pPr>
              <a:r>
                <a:rPr b="0" lang="ru-RU" sz="1800" spc="-1" strike="noStrike">
                  <a:solidFill>
                    <a:srgbClr val="000000"/>
                  </a:solidFill>
                  <a:latin typeface="Arial"/>
                  <a:ea typeface="Calibri"/>
                </a:rPr>
                <a:t>Гранат                        Жемчуг                      Яшма                      </a:t>
              </a:r>
              <a:endParaRPr b="0" lang="ru-RU" sz="1800" spc="-1" strike="noStrike">
                <a:latin typeface="Arial"/>
              </a:endParaRPr>
            </a:p>
          </p:txBody>
        </p:sp>
        <p:sp>
          <p:nvSpPr>
            <p:cNvPr id="162" name="CustomShape 5"/>
            <p:cNvSpPr/>
            <p:nvPr/>
          </p:nvSpPr>
          <p:spPr>
            <a:xfrm>
              <a:off x="2331720" y="4630320"/>
              <a:ext cx="6179400" cy="29592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>
              <a:noAutofit/>
            </a:bodyPr>
            <a:p>
              <a:pPr>
                <a:lnSpc>
                  <a:spcPct val="115000"/>
                </a:lnSpc>
                <a:spcAft>
                  <a:spcPts val="1001"/>
                </a:spcAft>
              </a:pPr>
              <a:r>
                <a:rPr b="0" lang="ru-RU" sz="1800" spc="-1" strike="noStrike">
                  <a:solidFill>
                    <a:srgbClr val="000000"/>
                  </a:solidFill>
                  <a:latin typeface="Arial"/>
                  <a:ea typeface="Calibri"/>
                </a:rPr>
                <a:t>Бирюза                        Лазурит                     Янтарь                      </a:t>
              </a:r>
              <a:endParaRPr b="0" lang="ru-RU" sz="1800" spc="-1" strike="noStrike">
                <a:latin typeface="Arial"/>
              </a:endParaRPr>
            </a:p>
          </p:txBody>
        </p:sp>
        <p:sp>
          <p:nvSpPr>
            <p:cNvPr id="163" name="CustomShape 6"/>
            <p:cNvSpPr/>
            <p:nvPr/>
          </p:nvSpPr>
          <p:spPr>
            <a:xfrm>
              <a:off x="2441520" y="6162840"/>
              <a:ext cx="6179400" cy="37224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>
              <a:noAutofit/>
            </a:bodyPr>
            <a:p>
              <a:pPr>
                <a:lnSpc>
                  <a:spcPct val="115000"/>
                </a:lnSpc>
                <a:spcAft>
                  <a:spcPts val="1001"/>
                </a:spcAft>
              </a:pPr>
              <a:r>
                <a:rPr b="0" lang="ru-RU" sz="1800" spc="-1" strike="noStrike">
                  <a:solidFill>
                    <a:srgbClr val="000000"/>
                  </a:solidFill>
                  <a:latin typeface="Arial"/>
                  <a:ea typeface="Calibri"/>
                </a:rPr>
                <a:t>Коралл                      Изумруд                 Горный хрусталь</a:t>
              </a:r>
              <a:endParaRPr b="0" lang="ru-RU" sz="1800" spc="-1" strike="noStrike">
                <a:latin typeface="Arial"/>
              </a:endParaRPr>
            </a:p>
          </p:txBody>
        </p:sp>
      </p:grpSp>
    </p:spTree>
  </p:cSld>
  <p:transition>
    <p:newsflash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icture 4" descr="SHablon-dlya-prezentatsii-po-himii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pic>
        <p:nvPicPr>
          <p:cNvPr id="165" name="Picture 4" descr="http://woman-smile.ru/wp-content/uploads/2014/01/sergi-s-ametistom.jpg"/>
          <p:cNvPicPr/>
          <p:nvPr/>
        </p:nvPicPr>
        <p:blipFill>
          <a:blip r:embed="rId2"/>
          <a:srcRect l="0" t="7248" r="0" b="9988"/>
          <a:stretch/>
        </p:blipFill>
        <p:spPr>
          <a:xfrm>
            <a:off x="1619640" y="260640"/>
            <a:ext cx="1368000" cy="1013040"/>
          </a:xfrm>
          <a:prstGeom prst="rect">
            <a:avLst/>
          </a:prstGeom>
          <a:ln w="0">
            <a:noFill/>
          </a:ln>
        </p:spPr>
      </p:pic>
      <p:sp>
        <p:nvSpPr>
          <p:cNvPr id="166" name="CustomShape 1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CustomShape 2"/>
          <p:cNvSpPr/>
          <p:nvPr/>
        </p:nvSpPr>
        <p:spPr>
          <a:xfrm>
            <a:off x="1979640" y="1196640"/>
            <a:ext cx="6624360" cy="489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2000" spc="-1" strike="noStrike">
                <a:solidFill>
                  <a:srgbClr val="0066cc"/>
                </a:solidFill>
                <a:latin typeface="Arial"/>
              </a:rPr>
              <a:t>Магическая сила камней известна с древнейших времен.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000" spc="-1" strike="noStrike">
                <a:solidFill>
                  <a:srgbClr val="ff0000"/>
                </a:solidFill>
                <a:latin typeface="Arial"/>
              </a:rPr>
              <a:t>Изделия из камней использовали как амулеты, приносящий удачу, охраняющий от болезней и бед. 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</a:pPr>
            <a:r>
              <a:rPr b="0" lang="ru-RU" sz="2000" spc="-1" strike="noStrike">
                <a:solidFill>
                  <a:srgbClr val="0066cc"/>
                </a:solidFill>
                <a:latin typeface="Arial"/>
              </a:rPr>
              <a:t>Египтяне охотно носили украшения из изумрудов, бирюзы, аметистов, горного хрусталя. Римляне выше всего ставили алмазы и сапфиры. В Древней Греции также было очень много вырезанных из камней талисманов.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</a:pPr>
            <a:r>
              <a:rPr b="0" lang="ru-RU" sz="2000" spc="-1" strike="noStrike">
                <a:solidFill>
                  <a:srgbClr val="ff0000"/>
                </a:solidFill>
                <a:latin typeface="Arial"/>
              </a:rPr>
              <a:t>Вплоть до начала XIX века драгоценные камни использовали даже в лечебных целях. 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</a:pPr>
            <a:r>
              <a:rPr b="0" lang="ru-RU" sz="2000" spc="-1" strike="noStrike">
                <a:solidFill>
                  <a:srgbClr val="0066cc"/>
                </a:solidFill>
                <a:latin typeface="Arial"/>
              </a:rPr>
              <a:t>В одних случаях считалось достаточным иметь определенный камень, в других – его накладывали на больное место, в третьих – толкли в порошок и принимали внутрь.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68" name="TextShape 3"/>
          <p:cNvSpPr txBox="1"/>
          <p:nvPr/>
        </p:nvSpPr>
        <p:spPr>
          <a:xfrm>
            <a:off x="2004840" y="274680"/>
            <a:ext cx="674352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ff0000"/>
                </a:solidFill>
                <a:latin typeface="Arial"/>
              </a:rPr>
              <a:t>Магическая сила камней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newsflash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Picture 4" descr="SHablon-dlya-prezentatsii-po-himii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70" name="TextShape 1"/>
          <p:cNvSpPr txBox="1"/>
          <p:nvPr/>
        </p:nvSpPr>
        <p:spPr>
          <a:xfrm>
            <a:off x="1763640" y="414360"/>
            <a:ext cx="688788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ff0000"/>
                </a:solidFill>
                <a:latin typeface="Times New Roman"/>
              </a:rPr>
              <a:t>Методы синтеза драгоценных камней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1" name="Picture 8" descr="C:\Users\User\Pictures\Загрузи\i.jpeg"/>
          <p:cNvPicPr/>
          <p:nvPr/>
        </p:nvPicPr>
        <p:blipFill>
          <a:blip r:embed="rId2"/>
          <a:stretch/>
        </p:blipFill>
        <p:spPr>
          <a:xfrm>
            <a:off x="1857240" y="5786280"/>
            <a:ext cx="856800" cy="845640"/>
          </a:xfrm>
          <a:prstGeom prst="rect">
            <a:avLst/>
          </a:prstGeom>
          <a:ln w="0">
            <a:noFill/>
          </a:ln>
        </p:spPr>
      </p:pic>
      <p:sp>
        <p:nvSpPr>
          <p:cNvPr id="172" name="CustomShape 2"/>
          <p:cNvSpPr/>
          <p:nvPr/>
        </p:nvSpPr>
        <p:spPr>
          <a:xfrm>
            <a:off x="1857240" y="1417680"/>
            <a:ext cx="7035480" cy="409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514440" indent="-514080" algn="just">
              <a:lnSpc>
                <a:spcPct val="100000"/>
              </a:lnSpc>
              <a:buClr>
                <a:srgbClr val="0066cc"/>
              </a:buClr>
              <a:buFont typeface="StarSymbol"/>
              <a:buAutoNum type="arabicPeriod"/>
            </a:pPr>
            <a:r>
              <a:rPr b="1" lang="ru-RU" sz="2500" spc="-1" strike="noStrike">
                <a:solidFill>
                  <a:srgbClr val="0066cc"/>
                </a:solidFill>
                <a:latin typeface="Times New Roman"/>
              </a:rPr>
              <a:t>Метод Вернейля.</a:t>
            </a:r>
            <a:endParaRPr b="0" lang="ru-RU" sz="2500" spc="-1" strike="noStrike">
              <a:latin typeface="Arial"/>
            </a:endParaRPr>
          </a:p>
          <a:p>
            <a:pPr marL="514440" indent="-514080" algn="just">
              <a:lnSpc>
                <a:spcPct val="100000"/>
              </a:lnSpc>
              <a:spcBef>
                <a:spcPts val="601"/>
              </a:spcBef>
              <a:buClr>
                <a:srgbClr val="ff0000"/>
              </a:buClr>
              <a:buFont typeface="StarSymbol"/>
              <a:buAutoNum type="arabicPeriod"/>
            </a:pPr>
            <a:r>
              <a:rPr b="1" lang="ru-RU" sz="2500" spc="-1" strike="noStrike">
                <a:solidFill>
                  <a:srgbClr val="ff0000"/>
                </a:solidFill>
                <a:latin typeface="Times New Roman"/>
              </a:rPr>
              <a:t>Метод Чохральского.</a:t>
            </a:r>
            <a:endParaRPr b="0" lang="ru-RU" sz="2500" spc="-1" strike="noStrike">
              <a:latin typeface="Arial"/>
            </a:endParaRPr>
          </a:p>
          <a:p>
            <a:pPr marL="514440" indent="-514080" algn="just">
              <a:lnSpc>
                <a:spcPct val="100000"/>
              </a:lnSpc>
              <a:spcBef>
                <a:spcPts val="601"/>
              </a:spcBef>
              <a:buClr>
                <a:srgbClr val="0066cc"/>
              </a:buClr>
              <a:buFont typeface="StarSymbol"/>
              <a:buAutoNum type="arabicPeriod"/>
            </a:pPr>
            <a:r>
              <a:rPr b="1" lang="ru-RU" sz="2500" spc="-1" strike="noStrike">
                <a:solidFill>
                  <a:srgbClr val="0066cc"/>
                </a:solidFill>
                <a:latin typeface="Times New Roman"/>
              </a:rPr>
              <a:t>Метод гарнисажной плавки.</a:t>
            </a:r>
            <a:endParaRPr b="0" lang="ru-RU" sz="2500" spc="-1" strike="noStrike">
              <a:latin typeface="Arial"/>
            </a:endParaRPr>
          </a:p>
          <a:p>
            <a:pPr marL="514440" indent="-514080" algn="just">
              <a:lnSpc>
                <a:spcPct val="100000"/>
              </a:lnSpc>
              <a:spcBef>
                <a:spcPts val="601"/>
              </a:spcBef>
              <a:buClr>
                <a:srgbClr val="ff0000"/>
              </a:buClr>
              <a:buFont typeface="StarSymbol"/>
              <a:buAutoNum type="arabicPeriod"/>
            </a:pPr>
            <a:r>
              <a:rPr b="1" lang="ru-RU" sz="2500" spc="-1" strike="noStrike">
                <a:solidFill>
                  <a:srgbClr val="ff0000"/>
                </a:solidFill>
                <a:latin typeface="Times New Roman"/>
              </a:rPr>
              <a:t>Метод зонной плавки.</a:t>
            </a:r>
            <a:endParaRPr b="0" lang="ru-RU" sz="2500" spc="-1" strike="noStrike">
              <a:latin typeface="Arial"/>
            </a:endParaRPr>
          </a:p>
          <a:p>
            <a:pPr marL="514440" indent="-514080" algn="just">
              <a:lnSpc>
                <a:spcPct val="100000"/>
              </a:lnSpc>
              <a:spcBef>
                <a:spcPts val="601"/>
              </a:spcBef>
              <a:buClr>
                <a:srgbClr val="0066cc"/>
              </a:buClr>
              <a:buFont typeface="StarSymbol"/>
              <a:buAutoNum type="arabicPeriod"/>
            </a:pPr>
            <a:r>
              <a:rPr b="1" lang="ru-RU" sz="2500" spc="-1" strike="noStrike">
                <a:solidFill>
                  <a:srgbClr val="0066cc"/>
                </a:solidFill>
                <a:latin typeface="Times New Roman"/>
              </a:rPr>
              <a:t>Метод синтеза из раствора в расплаве.</a:t>
            </a:r>
            <a:endParaRPr b="0" lang="ru-RU" sz="2500" spc="-1" strike="noStrike">
              <a:latin typeface="Arial"/>
            </a:endParaRPr>
          </a:p>
          <a:p>
            <a:pPr marL="514440" indent="-514080" algn="just">
              <a:lnSpc>
                <a:spcPct val="100000"/>
              </a:lnSpc>
              <a:spcBef>
                <a:spcPts val="601"/>
              </a:spcBef>
              <a:buClr>
                <a:srgbClr val="ff0000"/>
              </a:buClr>
              <a:buFont typeface="StarSymbol"/>
              <a:buAutoNum type="arabicPeriod"/>
            </a:pPr>
            <a:r>
              <a:rPr b="1" lang="ru-RU" sz="2500" spc="-1" strike="noStrike">
                <a:solidFill>
                  <a:srgbClr val="ff0000"/>
                </a:solidFill>
                <a:latin typeface="Times New Roman"/>
              </a:rPr>
              <a:t>Метод гидротермального синтеза .</a:t>
            </a:r>
            <a:endParaRPr b="0" lang="ru-RU" sz="2500" spc="-1" strike="noStrike">
              <a:latin typeface="Arial"/>
            </a:endParaRPr>
          </a:p>
          <a:p>
            <a:pPr marL="514440" indent="-514080" algn="just">
              <a:lnSpc>
                <a:spcPct val="100000"/>
              </a:lnSpc>
              <a:spcBef>
                <a:spcPts val="601"/>
              </a:spcBef>
              <a:buClr>
                <a:srgbClr val="0066cc"/>
              </a:buClr>
              <a:buFont typeface="StarSymbol"/>
              <a:buAutoNum type="arabicPeriod"/>
            </a:pPr>
            <a:r>
              <a:rPr b="1" lang="ru-RU" sz="2500" spc="-1" strike="noStrike">
                <a:solidFill>
                  <a:srgbClr val="0066cc"/>
                </a:solidFill>
                <a:latin typeface="Times New Roman"/>
              </a:rPr>
              <a:t>Метод синтеза ювелирных алмазов при высоких давлениях.</a:t>
            </a:r>
            <a:endParaRPr b="0" lang="ru-RU" sz="25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500" spc="-1" strike="noStrike">
              <a:latin typeface="Arial"/>
            </a:endParaRPr>
          </a:p>
        </p:txBody>
      </p:sp>
      <p:pic>
        <p:nvPicPr>
          <p:cNvPr id="173" name="Picture 13" descr="http://player.myshared.ru/570765/data/images/img54.jpg"/>
          <p:cNvPicPr/>
          <p:nvPr/>
        </p:nvPicPr>
        <p:blipFill>
          <a:blip r:embed="rId3"/>
          <a:stretch/>
        </p:blipFill>
        <p:spPr>
          <a:xfrm>
            <a:off x="7308720" y="1417680"/>
            <a:ext cx="1301400" cy="1866600"/>
          </a:xfrm>
          <a:prstGeom prst="rect">
            <a:avLst/>
          </a:prstGeom>
          <a:ln w="0">
            <a:noFill/>
          </a:ln>
        </p:spPr>
      </p:pic>
    </p:spTree>
  </p:cSld>
  <p:transition>
    <p:newsflash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4" descr="SHablon-dlya-prezentatsii-po-himii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75" name="TextShape 1"/>
          <p:cNvSpPr txBox="1"/>
          <p:nvPr/>
        </p:nvSpPr>
        <p:spPr>
          <a:xfrm>
            <a:off x="2076480" y="44280"/>
            <a:ext cx="587988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66cc"/>
                </a:solidFill>
                <a:latin typeface="Times New Roman"/>
              </a:rPr>
              <a:t>Метод Вернейля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6" name="Picture 8" descr="C:\Users\User\Pictures\Загрузи\i.jpeg"/>
          <p:cNvPicPr/>
          <p:nvPr/>
        </p:nvPicPr>
        <p:blipFill>
          <a:blip r:embed="rId2"/>
          <a:stretch/>
        </p:blipFill>
        <p:spPr>
          <a:xfrm>
            <a:off x="1857240" y="5786280"/>
            <a:ext cx="856800" cy="845640"/>
          </a:xfrm>
          <a:prstGeom prst="rect">
            <a:avLst/>
          </a:prstGeom>
          <a:ln w="0">
            <a:noFill/>
          </a:ln>
        </p:spPr>
      </p:pic>
      <p:pic>
        <p:nvPicPr>
          <p:cNvPr id="177" name="Picture 11" descr="http://prodcp.ru/image/16034_1.jpeg"/>
          <p:cNvPicPr/>
          <p:nvPr/>
        </p:nvPicPr>
        <p:blipFill>
          <a:blip r:embed="rId3"/>
          <a:stretch/>
        </p:blipFill>
        <p:spPr>
          <a:xfrm>
            <a:off x="2484360" y="2060640"/>
            <a:ext cx="1801440" cy="3239640"/>
          </a:xfrm>
          <a:prstGeom prst="rect">
            <a:avLst/>
          </a:prstGeom>
          <a:ln w="0">
            <a:noFill/>
          </a:ln>
        </p:spPr>
      </p:pic>
      <p:sp>
        <p:nvSpPr>
          <p:cNvPr id="178" name="CustomShape 2"/>
          <p:cNvSpPr/>
          <p:nvPr/>
        </p:nvSpPr>
        <p:spPr>
          <a:xfrm>
            <a:off x="4500720" y="1628640"/>
            <a:ext cx="3874680" cy="345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66cc"/>
                </a:solidFill>
                <a:latin typeface="Arial"/>
              </a:rPr>
              <a:t>Схема установки Вернейля для выращивания кристаллов: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</a:pPr>
            <a:r>
              <a:rPr b="0" lang="ru-RU" sz="1800" spc="-1" strike="noStrike">
                <a:solidFill>
                  <a:srgbClr val="0066cc"/>
                </a:solidFill>
                <a:latin typeface="Arial"/>
              </a:rPr>
              <a:t>1 – шихта;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66cc"/>
                </a:solidFill>
                <a:latin typeface="Arial"/>
              </a:rPr>
              <a:t>2 – до­затор;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66cc"/>
                </a:solidFill>
                <a:latin typeface="Arial"/>
              </a:rPr>
              <a:t>3 – кристал­лизационная каме­ра;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66cc"/>
                </a:solidFill>
                <a:latin typeface="Arial"/>
              </a:rPr>
              <a:t>4 – кристаллодержатель;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66cc"/>
                </a:solidFill>
                <a:latin typeface="Arial"/>
              </a:rPr>
              <a:t>5 – кри­сталл;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66cc"/>
                </a:solidFill>
                <a:latin typeface="Arial"/>
              </a:rPr>
              <a:t>6,8 – подача кислорода;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66cc"/>
                </a:solidFill>
                <a:latin typeface="Arial"/>
              </a:rPr>
              <a:t>7 – по­дача водорода</a:t>
            </a:r>
            <a:r>
              <a:rPr b="1" lang="ru-RU" sz="1500" spc="-1" strike="noStrike">
                <a:solidFill>
                  <a:srgbClr val="0066cc"/>
                </a:solidFill>
                <a:latin typeface="Times New Roman"/>
              </a:rPr>
              <a:t> </a:t>
            </a:r>
            <a:endParaRPr b="0" lang="ru-RU" sz="1500" spc="-1" strike="noStrike">
              <a:latin typeface="Arial"/>
            </a:endParaRPr>
          </a:p>
        </p:txBody>
      </p:sp>
      <p:sp>
        <p:nvSpPr>
          <p:cNvPr id="179" name="CustomShape 3"/>
          <p:cNvSpPr/>
          <p:nvPr/>
        </p:nvSpPr>
        <p:spPr>
          <a:xfrm>
            <a:off x="1476360" y="966960"/>
            <a:ext cx="7272000" cy="9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0000"/>
                </a:solidFill>
                <a:latin typeface="Arial"/>
              </a:rPr>
              <a:t>Настоящий переворот в получении синтетических драгоценных камней был произведен французским химиком М. А. Вернейлем, который разработал способ получения синтетического рубина. 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80" name="CustomShape 4"/>
          <p:cNvSpPr/>
          <p:nvPr/>
        </p:nvSpPr>
        <p:spPr>
          <a:xfrm>
            <a:off x="2771640" y="5373720"/>
            <a:ext cx="6063840" cy="9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0000"/>
                </a:solidFill>
                <a:latin typeface="Arial"/>
              </a:rPr>
              <a:t>Наибольшее промышленное значение метод имеет при выращивании рубина, сапфира и других окрашенных разновидностей корунда</a:t>
            </a:r>
            <a:endParaRPr b="0" lang="ru-RU" sz="1800" spc="-1" strike="noStrike">
              <a:latin typeface="Arial"/>
            </a:endParaRPr>
          </a:p>
        </p:txBody>
      </p:sp>
    </p:spTree>
  </p:cSld>
  <p:transition>
    <p:newsflash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Picture 4" descr="SHablon-dlya-prezentatsii-po-himii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82" name="TextShape 1"/>
          <p:cNvSpPr txBox="1"/>
          <p:nvPr/>
        </p:nvSpPr>
        <p:spPr>
          <a:xfrm>
            <a:off x="2076480" y="44280"/>
            <a:ext cx="587988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ff0000"/>
                </a:solidFill>
                <a:latin typeface="Times New Roman"/>
              </a:rPr>
              <a:t>Метод Чохральского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3" name="Picture 8" descr="C:\Users\User\Pictures\Загрузи\i.jpeg"/>
          <p:cNvPicPr/>
          <p:nvPr/>
        </p:nvPicPr>
        <p:blipFill>
          <a:blip r:embed="rId2"/>
          <a:stretch/>
        </p:blipFill>
        <p:spPr>
          <a:xfrm>
            <a:off x="1857240" y="5786280"/>
            <a:ext cx="856800" cy="845640"/>
          </a:xfrm>
          <a:prstGeom prst="rect">
            <a:avLst/>
          </a:prstGeom>
          <a:ln w="0">
            <a:noFill/>
          </a:ln>
        </p:spPr>
      </p:pic>
      <p:sp>
        <p:nvSpPr>
          <p:cNvPr id="184" name="CustomShape 2"/>
          <p:cNvSpPr/>
          <p:nvPr/>
        </p:nvSpPr>
        <p:spPr>
          <a:xfrm>
            <a:off x="4675320" y="549360"/>
            <a:ext cx="4447800" cy="589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66cc"/>
                </a:solidFill>
                <a:latin typeface="Arial"/>
              </a:rPr>
              <a:t>Схема установки для выращивания кристаллов по методу Чохральского:</a:t>
            </a:r>
            <a:r>
              <a:rPr b="0" lang="ru-RU" sz="1800" spc="-1" strike="noStrike">
                <a:solidFill>
                  <a:srgbClr val="ff0000"/>
                </a:solidFill>
                <a:latin typeface="Arial"/>
              </a:rPr>
              <a:t> 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ru-RU" sz="1600" spc="-1" strike="noStrike">
                <a:solidFill>
                  <a:srgbClr val="0066cc"/>
                </a:solidFill>
                <a:latin typeface="Arial"/>
              </a:rPr>
              <a:t>1 – устройство подъема и вращения;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66cc"/>
                </a:solidFill>
                <a:latin typeface="Arial"/>
              </a:rPr>
              <a:t>2 – верхний кожух; 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66cc"/>
                </a:solidFill>
                <a:latin typeface="Arial"/>
              </a:rPr>
              <a:t>3 – изолирующий клапан; 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66cc"/>
                </a:solidFill>
                <a:latin typeface="Arial"/>
              </a:rPr>
              <a:t>4 – газовый вход; 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66cc"/>
                </a:solidFill>
                <a:latin typeface="Arial"/>
              </a:rPr>
              <a:t>5 – держатель затравки и затравка; 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66cc"/>
                </a:solidFill>
                <a:latin typeface="Arial"/>
              </a:rPr>
              <a:t>6 – камера высокой температуры; 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66cc"/>
                </a:solidFill>
                <a:latin typeface="Arial"/>
              </a:rPr>
              <a:t>7 – расплав; 8 – тигель; 9 – выхлоп; 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66cc"/>
                </a:solidFill>
                <a:latin typeface="Arial"/>
              </a:rPr>
              <a:t>10 – вакуумный насос; 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66cc"/>
                </a:solidFill>
                <a:latin typeface="Arial"/>
              </a:rPr>
              <a:t>11 – устройство для подъема тигля; 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66cc"/>
                </a:solidFill>
                <a:latin typeface="Arial"/>
              </a:rPr>
              <a:t>12 – система контроля энергии; 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66cc"/>
                </a:solidFill>
                <a:latin typeface="Arial"/>
              </a:rPr>
              <a:t>13 – датчик температуры; 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66cc"/>
                </a:solidFill>
                <a:latin typeface="Arial"/>
              </a:rPr>
              <a:t>14 – пьедестал; 15 – нагреватель; 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66cc"/>
                </a:solidFill>
                <a:latin typeface="Arial"/>
              </a:rPr>
              <a:t>16 – изоляция; 17 – труба продувки; 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66cc"/>
                </a:solidFill>
                <a:latin typeface="Arial"/>
              </a:rPr>
              <a:t>18 – смотровое окно; 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66cc"/>
                </a:solidFill>
                <a:latin typeface="Arial"/>
              </a:rPr>
              <a:t>19 – датчик для контроля диаметра растущего слитка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185" name="Picture 2" descr="https://encrypted-tbn0.gstatic.com/images?q=tbn:ANd9GcQ8CFzie43XoxLqIZucdf3_0hkZYdCZobVNaJDRFGXShCdbNh6o"/>
          <p:cNvPicPr/>
          <p:nvPr/>
        </p:nvPicPr>
        <p:blipFill>
          <a:blip r:embed="rId3"/>
          <a:stretch/>
        </p:blipFill>
        <p:spPr>
          <a:xfrm>
            <a:off x="1476360" y="990720"/>
            <a:ext cx="3095280" cy="3870000"/>
          </a:xfrm>
          <a:prstGeom prst="rect">
            <a:avLst/>
          </a:prstGeom>
          <a:ln w="0">
            <a:noFill/>
          </a:ln>
        </p:spPr>
      </p:pic>
      <p:sp>
        <p:nvSpPr>
          <p:cNvPr id="186" name="CustomShape 3"/>
          <p:cNvSpPr/>
          <p:nvPr/>
        </p:nvSpPr>
        <p:spPr>
          <a:xfrm>
            <a:off x="2735280" y="5805360"/>
            <a:ext cx="610524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0000"/>
                </a:solidFill>
                <a:latin typeface="Arial"/>
              </a:rPr>
              <a:t>Этим методом выращивают рубины, сапфиры, синтетические гранаты, а также александрит.</a:t>
            </a:r>
            <a:endParaRPr b="0" lang="ru-RU" sz="1800" spc="-1" strike="noStrike">
              <a:latin typeface="Arial"/>
            </a:endParaRPr>
          </a:p>
        </p:txBody>
      </p:sp>
    </p:spTree>
  </p:cSld>
  <p:transition>
    <p:newsflash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Picture 1" descr="C:\Users\User\Documents\SHablon-dlya-prezentatsii-po-himii.jp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88" name="TextShape 1"/>
          <p:cNvSpPr txBox="1"/>
          <p:nvPr/>
        </p:nvSpPr>
        <p:spPr>
          <a:xfrm>
            <a:off x="1714680" y="428760"/>
            <a:ext cx="6743520" cy="14284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66cc"/>
                </a:solidFill>
                <a:latin typeface="Times New Roman"/>
              </a:rPr>
              <a:t>Выращивание кристаллов в домашних условиях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CustomShape 2"/>
          <p:cNvSpPr/>
          <p:nvPr/>
        </p:nvSpPr>
        <p:spPr>
          <a:xfrm>
            <a:off x="1835280" y="1712880"/>
            <a:ext cx="6737040" cy="481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ru-RU" sz="2000" spc="-1" strike="noStrike">
                <a:solidFill>
                  <a:srgbClr val="ff0000"/>
                </a:solidFill>
                <a:latin typeface="Arial"/>
              </a:rPr>
              <a:t>В одной из банок мы с мамой приготовили насыщенный раствор соли с температурой около 35-40°С. Когда вся соль растворялась, добавляли еще, все время поддерживая температуру около 35-40°С. Когда соль переставала растворяться, то добавлять ее прекратили.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</p:txBody>
      </p:sp>
      <p:pic>
        <p:nvPicPr>
          <p:cNvPr id="190" name="Picture 8" descr="http://xn----ctbcgfp2adla7bh3o.xn--p1ai/uploads/posts/2014-07/1405836643_salt.jpg"/>
          <p:cNvPicPr/>
          <p:nvPr/>
        </p:nvPicPr>
        <p:blipFill>
          <a:blip r:embed="rId2"/>
          <a:stretch/>
        </p:blipFill>
        <p:spPr>
          <a:xfrm>
            <a:off x="4549680" y="4795920"/>
            <a:ext cx="1655280" cy="1657080"/>
          </a:xfrm>
          <a:prstGeom prst="rect">
            <a:avLst/>
          </a:prstGeom>
          <a:ln w="0">
            <a:noFill/>
          </a:ln>
        </p:spPr>
      </p:pic>
      <p:pic>
        <p:nvPicPr>
          <p:cNvPr id="191" name="Picture 12" descr="http://ia108.mycdn.me/image?id=665827085681&amp;bid=665827085681&amp;t=0&amp;plc=WEB&amp;tkn=S0UAWj85kUJwerEjvb5lpQEXmCM"/>
          <p:cNvPicPr/>
          <p:nvPr/>
        </p:nvPicPr>
        <p:blipFill>
          <a:blip r:embed="rId3"/>
          <a:stretch/>
        </p:blipFill>
        <p:spPr>
          <a:xfrm>
            <a:off x="6243480" y="3741840"/>
            <a:ext cx="2142000" cy="1606320"/>
          </a:xfrm>
          <a:prstGeom prst="rect">
            <a:avLst/>
          </a:prstGeom>
          <a:ln w="0">
            <a:noFill/>
          </a:ln>
        </p:spPr>
      </p:pic>
      <p:pic>
        <p:nvPicPr>
          <p:cNvPr id="192" name="Picture 14" descr="http://ia108.mycdn.me/image?id=665827096433&amp;bid=665827096433&amp;t=0&amp;plc=WEB&amp;tkn=3FX3JJxOiuEAx45BvrHYkiM9Gkk"/>
          <p:cNvPicPr/>
          <p:nvPr/>
        </p:nvPicPr>
        <p:blipFill>
          <a:blip r:embed="rId4"/>
          <a:stretch/>
        </p:blipFill>
        <p:spPr>
          <a:xfrm>
            <a:off x="2268360" y="3760920"/>
            <a:ext cx="2090520" cy="1568160"/>
          </a:xfrm>
          <a:prstGeom prst="rect">
            <a:avLst/>
          </a:prstGeom>
          <a:ln w="0">
            <a:noFill/>
          </a:ln>
        </p:spPr>
      </p:pic>
    </p:spTree>
  </p:cSld>
  <p:transition>
    <p:newsflash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Picture 2" descr="C:\Users\User\Documents\SHablon-dlya-prezentatsii-po-himii.jp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94" name="CustomShape 1"/>
          <p:cNvSpPr/>
          <p:nvPr/>
        </p:nvSpPr>
        <p:spPr>
          <a:xfrm>
            <a:off x="1835280" y="1700280"/>
            <a:ext cx="6481440" cy="25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2000" spc="-1" strike="noStrike">
                <a:solidFill>
                  <a:srgbClr val="ff0000"/>
                </a:solidFill>
                <a:latin typeface="Arial"/>
              </a:rPr>
              <a:t>Опустили в этот еще не остывший пересыщенный раствор изготовленный заранее проволочный каркас, где происходило образование и рост кристаллов на поверхности волокон нити.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66cc"/>
                </a:solidFill>
                <a:latin typeface="Arial"/>
              </a:rPr>
              <a:t>Через несколько дней извлекли каркас, поросший кристалликами, из раствора и высушили. Вот что мы получили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95" name="CustomShape 2"/>
          <p:cNvSpPr/>
          <p:nvPr/>
        </p:nvSpPr>
        <p:spPr>
          <a:xfrm>
            <a:off x="1714680" y="428760"/>
            <a:ext cx="6743520" cy="142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66cc"/>
                </a:solidFill>
                <a:latin typeface="Times New Roman"/>
              </a:rPr>
              <a:t>Выращивание кристаллов в домашних условиях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196" name="Рисунок 9" descr="C:\Users\Pavel\Desktop\Ольга\фото\IMG_20141104_125324.JPG"/>
          <p:cNvPicPr/>
          <p:nvPr/>
        </p:nvPicPr>
        <p:blipFill>
          <a:blip r:embed="rId2"/>
          <a:stretch/>
        </p:blipFill>
        <p:spPr>
          <a:xfrm>
            <a:off x="3780000" y="4183200"/>
            <a:ext cx="2431800" cy="2053800"/>
          </a:xfrm>
          <a:prstGeom prst="rect">
            <a:avLst/>
          </a:prstGeom>
          <a:ln w="0">
            <a:noFill/>
          </a:ln>
        </p:spPr>
      </p:pic>
    </p:spTree>
  </p:cSld>
  <p:transition>
    <p:newsflash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Picture 2" descr="C:\Users\User\Documents\SHablon-dlya-prezentatsii-po-himii.jp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98" name="CustomShape 1"/>
          <p:cNvSpPr/>
          <p:nvPr/>
        </p:nvSpPr>
        <p:spPr>
          <a:xfrm>
            <a:off x="1714680" y="1700280"/>
            <a:ext cx="7033680" cy="131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2000" spc="-1" strike="noStrike">
                <a:solidFill>
                  <a:srgbClr val="ff0000"/>
                </a:solidFill>
                <a:latin typeface="Arial"/>
              </a:rPr>
              <a:t>Мы вырастили еще и кристаллики сахара, используя похожий метод и деревянные палочки, на которых и происходил рост кристалликов. Вот что у нас получилось.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99" name="CustomShape 2"/>
          <p:cNvSpPr/>
          <p:nvPr/>
        </p:nvSpPr>
        <p:spPr>
          <a:xfrm>
            <a:off x="1714680" y="428760"/>
            <a:ext cx="6743520" cy="142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66cc"/>
                </a:solidFill>
                <a:latin typeface="Times New Roman"/>
              </a:rPr>
              <a:t>Выращивание кристаллов в домашних условиях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200" name="Picture 7" descr="http://itd1.mycdn.me/image?id=665827176817&amp;bid=665827176817&amp;t=13&amp;plc=WEB&amp;tkn=xjlp1cn8EU6um_416Ncld4PQSHg"/>
          <p:cNvPicPr/>
          <p:nvPr/>
        </p:nvPicPr>
        <p:blipFill>
          <a:blip r:embed="rId2"/>
          <a:stretch/>
        </p:blipFill>
        <p:spPr>
          <a:xfrm>
            <a:off x="2124000" y="3083040"/>
            <a:ext cx="1669680" cy="1252080"/>
          </a:xfrm>
          <a:prstGeom prst="rect">
            <a:avLst/>
          </a:prstGeom>
          <a:ln w="0">
            <a:noFill/>
          </a:ln>
        </p:spPr>
      </p:pic>
      <p:pic>
        <p:nvPicPr>
          <p:cNvPr id="201" name="Picture 9" descr="http://itd1.mycdn.me/image?id=665827193457&amp;bid=665827193457&amp;t=13&amp;plc=WEB&amp;tkn=cCRs9i6zw48NZ5TA5G-365lVdfs"/>
          <p:cNvPicPr/>
          <p:nvPr/>
        </p:nvPicPr>
        <p:blipFill>
          <a:blip r:embed="rId3"/>
          <a:stretch/>
        </p:blipFill>
        <p:spPr>
          <a:xfrm>
            <a:off x="4572000" y="3030480"/>
            <a:ext cx="1439640" cy="1779120"/>
          </a:xfrm>
          <a:prstGeom prst="rect">
            <a:avLst/>
          </a:prstGeom>
          <a:ln w="0">
            <a:noFill/>
          </a:ln>
        </p:spPr>
      </p:pic>
      <p:pic>
        <p:nvPicPr>
          <p:cNvPr id="202" name="Picture 11" descr="http://itd1.mycdn.me/image?id=665827211633&amp;bid=665827211633&amp;t=13&amp;plc=WEB&amp;tkn=0mC2szIrZvZoD4QCvm7qL66az84"/>
          <p:cNvPicPr/>
          <p:nvPr/>
        </p:nvPicPr>
        <p:blipFill>
          <a:blip r:embed="rId4"/>
          <a:stretch/>
        </p:blipFill>
        <p:spPr>
          <a:xfrm>
            <a:off x="6659640" y="3063960"/>
            <a:ext cx="1723680" cy="1292040"/>
          </a:xfrm>
          <a:prstGeom prst="rect">
            <a:avLst/>
          </a:prstGeom>
          <a:ln w="0">
            <a:noFill/>
          </a:ln>
        </p:spPr>
      </p:pic>
      <p:pic>
        <p:nvPicPr>
          <p:cNvPr id="203" name="Picture 13" descr="http://itd1.mycdn.me/image?id=665827223153&amp;bid=665827223153&amp;t=13&amp;plc=WEB&amp;tkn=RvBy9jYFmXAbgD5_AS2zCvovOxg"/>
          <p:cNvPicPr/>
          <p:nvPr/>
        </p:nvPicPr>
        <p:blipFill>
          <a:blip r:embed="rId5"/>
          <a:stretch/>
        </p:blipFill>
        <p:spPr>
          <a:xfrm>
            <a:off x="2268360" y="5011560"/>
            <a:ext cx="1688760" cy="1223640"/>
          </a:xfrm>
          <a:prstGeom prst="rect">
            <a:avLst/>
          </a:prstGeom>
          <a:ln w="0">
            <a:noFill/>
          </a:ln>
        </p:spPr>
      </p:pic>
      <p:pic>
        <p:nvPicPr>
          <p:cNvPr id="204" name="Picture 15" descr="http://itd1.mycdn.me/image?id=665827264369&amp;bid=665827264369&amp;t=13&amp;plc=WEB&amp;tkn=fQnhQWaJNGIclZgaChGN4SOLYAc"/>
          <p:cNvPicPr/>
          <p:nvPr/>
        </p:nvPicPr>
        <p:blipFill>
          <a:blip r:embed="rId6"/>
          <a:stretch/>
        </p:blipFill>
        <p:spPr>
          <a:xfrm>
            <a:off x="4503600" y="4986360"/>
            <a:ext cx="1655280" cy="1242720"/>
          </a:xfrm>
          <a:prstGeom prst="rect">
            <a:avLst/>
          </a:prstGeom>
          <a:ln w="0">
            <a:noFill/>
          </a:ln>
        </p:spPr>
      </p:pic>
      <p:pic>
        <p:nvPicPr>
          <p:cNvPr id="205" name="Рисунок 14" descr="C:\Users\Pavel\Desktop\Ольга\фото\IMG_20141104_125443.JPG"/>
          <p:cNvPicPr/>
          <p:nvPr/>
        </p:nvPicPr>
        <p:blipFill>
          <a:blip r:embed="rId7"/>
          <a:stretch/>
        </p:blipFill>
        <p:spPr>
          <a:xfrm>
            <a:off x="6723000" y="4948200"/>
            <a:ext cx="1660320" cy="1250640"/>
          </a:xfrm>
          <a:prstGeom prst="rect">
            <a:avLst/>
          </a:prstGeom>
          <a:ln w="0">
            <a:noFill/>
          </a:ln>
        </p:spPr>
      </p:pic>
    </p:spTree>
  </p:cSld>
  <p:transition>
    <p:newsflash/>
  </p:transition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Picture 2" descr="C:\Users\User\Documents\SHablon-dlya-prezentatsii-po-himii.jp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207" name="CustomShape 1"/>
          <p:cNvSpPr/>
          <p:nvPr/>
        </p:nvSpPr>
        <p:spPr>
          <a:xfrm>
            <a:off x="1714680" y="260640"/>
            <a:ext cx="6743520" cy="142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66cc"/>
                </a:solidFill>
                <a:latin typeface="Times New Roman"/>
              </a:rPr>
              <a:t>Выращивание драгоценных кристаллов в домашних условиях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1908000" y="1484640"/>
            <a:ext cx="6768000" cy="417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ff0000"/>
                </a:solidFill>
                <a:latin typeface="Arial"/>
              </a:rPr>
              <a:t>Дома оказывается можно вырастить и драгоценные кристаллы с помощью установки, похожей на ту, что была более ста лет назад у Вернейля.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ru-RU" sz="2000" spc="-1" strike="noStrike">
                <a:solidFill>
                  <a:srgbClr val="0066cc"/>
                </a:solidFill>
                <a:latin typeface="Arial"/>
              </a:rPr>
              <a:t>Собрать такую установку взрослому образованному человеку не очень сложно. Ресурсы для кристалла потребуются следующие: электроэнергия (около 3 Квт в час), материалы (6 г оксида алюминия и 0,2 г оксида хрома), время.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ru-RU" sz="2000" spc="-1" strike="noStrike">
                <a:solidFill>
                  <a:srgbClr val="ff0000"/>
                </a:solidFill>
                <a:latin typeface="Arial"/>
              </a:rPr>
              <a:t>Таким, образом, </a:t>
            </a:r>
            <a:r>
              <a:rPr b="1" lang="ru-RU" sz="2000" spc="-1" strike="noStrike">
                <a:solidFill>
                  <a:srgbClr val="ff0000"/>
                </a:solidFill>
                <a:latin typeface="Arial"/>
              </a:rPr>
              <a:t>моя гипотеза о том, что в домашних условиях можно вырастить кристаллы многих веществ, в том числе и драгоценных, за сравнительно короткое время подтвердилась</a:t>
            </a:r>
            <a:r>
              <a:rPr b="0" lang="ru-RU" sz="2000" spc="-1" strike="noStrike">
                <a:solidFill>
                  <a:srgbClr val="ff0000"/>
                </a:solidFill>
                <a:latin typeface="Arial"/>
              </a:rPr>
              <a:t>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 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209" name="Picture 7" descr="MC900439824[1]"/>
          <p:cNvPicPr/>
          <p:nvPr/>
        </p:nvPicPr>
        <p:blipFill>
          <a:blip r:embed="rId2"/>
          <a:stretch/>
        </p:blipFill>
        <p:spPr>
          <a:xfrm>
            <a:off x="7524720" y="4997520"/>
            <a:ext cx="1455480" cy="1455480"/>
          </a:xfrm>
          <a:prstGeom prst="rect">
            <a:avLst/>
          </a:prstGeom>
          <a:ln w="0">
            <a:noFill/>
          </a:ln>
        </p:spPr>
      </p:pic>
    </p:spTree>
  </p:cSld>
  <p:transition>
    <p:newsflash/>
  </p:transition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2" descr="C:\Users\User\Documents\SHablon-dlya-prezentatsii-po-himii.jp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211" name="CustomShape 1"/>
          <p:cNvSpPr/>
          <p:nvPr/>
        </p:nvSpPr>
        <p:spPr>
          <a:xfrm>
            <a:off x="3203640" y="404640"/>
            <a:ext cx="4225680" cy="66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66cc"/>
                </a:solidFill>
                <a:latin typeface="Times New Roman"/>
              </a:rPr>
              <a:t>Выводы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1809720" y="1197000"/>
            <a:ext cx="7154640" cy="432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ff0000"/>
                </a:solidFill>
                <a:latin typeface="Arial"/>
              </a:rPr>
              <a:t>1. Я изучил строение, особенности и свойства различных кристаллов.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66cc"/>
                </a:solidFill>
                <a:latin typeface="Arial"/>
              </a:rPr>
              <a:t>2. В ходе работы мне удалось выяснить, за какие свойства человек издавна обращает внимание на некоторые кристаллы и называет их драгоценными.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ff0000"/>
                </a:solidFill>
                <a:latin typeface="Arial"/>
              </a:rPr>
              <a:t>3. Я установил, в каких литературных произведениях есть упоминание о кристаллах.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66cc"/>
                </a:solidFill>
                <a:latin typeface="Arial"/>
              </a:rPr>
              <a:t>4. Определил условия, необходимые для выращивания кристаллов.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ff0000"/>
                </a:solidFill>
                <a:latin typeface="Arial"/>
              </a:rPr>
              <a:t>5. Сам вырастил кристаллы соли и сахара в домашних условиях.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66cc"/>
                </a:solidFill>
                <a:latin typeface="Arial"/>
              </a:rPr>
              <a:t>6. Пришел к выводу, что обе мои гипотезы подтвердились.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 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 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13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14" name="Picture 6" descr="MM900234700[1]"/>
          <p:cNvPicPr/>
          <p:nvPr/>
        </p:nvPicPr>
        <p:blipFill>
          <a:blip r:embed="rId2"/>
          <a:stretch/>
        </p:blipFill>
        <p:spPr>
          <a:xfrm>
            <a:off x="1547640" y="312840"/>
            <a:ext cx="956880" cy="883800"/>
          </a:xfrm>
          <a:prstGeom prst="rect">
            <a:avLst/>
          </a:prstGeom>
          <a:ln w="0">
            <a:noFill/>
          </a:ln>
        </p:spPr>
      </p:pic>
    </p:spTree>
  </p:cSld>
  <p:transition>
    <p:newsflash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4" descr="SHablon-dlya-prezentatsii-po-himii"/>
          <p:cNvPicPr/>
          <p:nvPr/>
        </p:nvPicPr>
        <p:blipFill>
          <a:blip r:embed="rId1"/>
          <a:stretch/>
        </p:blipFill>
        <p:spPr>
          <a:xfrm>
            <a:off x="0" y="0"/>
            <a:ext cx="9143640" cy="6862320"/>
          </a:xfrm>
          <a:prstGeom prst="rect">
            <a:avLst/>
          </a:prstGeom>
          <a:ln w="0">
            <a:noFill/>
          </a:ln>
        </p:spPr>
      </p:pic>
      <p:sp>
        <p:nvSpPr>
          <p:cNvPr id="94" name="CustomShape 1"/>
          <p:cNvSpPr/>
          <p:nvPr/>
        </p:nvSpPr>
        <p:spPr>
          <a:xfrm>
            <a:off x="1692360" y="553680"/>
            <a:ext cx="6695640" cy="40082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0" anchor="ctr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0000"/>
                </a:solidFill>
                <a:latin typeface="Arial"/>
              </a:rPr>
              <a:t>Цель работы: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ru-RU" sz="2400" spc="-1" strike="noStrike">
                <a:solidFill>
                  <a:srgbClr val="0066cc"/>
                </a:solidFill>
                <a:latin typeface="Arial"/>
              </a:rPr>
              <a:t>1. Изучить строение, особенности и свойства кристаллов.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ru-RU" sz="2400" spc="-1" strike="noStrike">
                <a:solidFill>
                  <a:srgbClr val="ff0000"/>
                </a:solidFill>
                <a:latin typeface="Arial"/>
              </a:rPr>
              <a:t>2. Выяснить, почему человек издавна обращает внимание на некоторые кристаллы и называет их драгоценными.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ru-RU" sz="2400" spc="-1" strike="noStrike">
                <a:solidFill>
                  <a:srgbClr val="0066cc"/>
                </a:solidFill>
                <a:latin typeface="Arial"/>
              </a:rPr>
              <a:t>3. Выяснить, какие условия нужны для выращивания кристаллов, и самому вырастить кристалл в домашних условиях.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</p:txBody>
      </p:sp>
      <p:pic>
        <p:nvPicPr>
          <p:cNvPr id="95" name="Picture 7" descr="http://player.myshared.ru/570765/data/images/img10.gif"/>
          <p:cNvPicPr/>
          <p:nvPr/>
        </p:nvPicPr>
        <p:blipFill>
          <a:blip r:embed="rId2"/>
          <a:stretch/>
        </p:blipFill>
        <p:spPr>
          <a:xfrm>
            <a:off x="0" y="0"/>
            <a:ext cx="1869840" cy="2160360"/>
          </a:xfrm>
          <a:prstGeom prst="rect">
            <a:avLst/>
          </a:prstGeom>
          <a:ln w="0">
            <a:noFill/>
          </a:ln>
        </p:spPr>
      </p:pic>
      <p:pic>
        <p:nvPicPr>
          <p:cNvPr id="96" name="Picture 10" descr="http://liubavyshka.ru/_ph/64/1/667562522.jpg"/>
          <p:cNvPicPr/>
          <p:nvPr/>
        </p:nvPicPr>
        <p:blipFill>
          <a:blip r:embed="rId3"/>
          <a:stretch/>
        </p:blipFill>
        <p:spPr>
          <a:xfrm>
            <a:off x="6948360" y="4365720"/>
            <a:ext cx="1872720" cy="1587240"/>
          </a:xfrm>
          <a:prstGeom prst="rect">
            <a:avLst/>
          </a:prstGeom>
          <a:ln w="0">
            <a:noFill/>
          </a:ln>
        </p:spPr>
      </p:pic>
    </p:spTree>
  </p:cSld>
  <p:transition>
    <p:newsflash/>
  </p:transition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Picture 2" descr="C:\Users\User\Documents\SHablon-dlya-prezentatsii-po-himii.jp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216" name="CustomShape 1"/>
          <p:cNvSpPr/>
          <p:nvPr/>
        </p:nvSpPr>
        <p:spPr>
          <a:xfrm>
            <a:off x="1763640" y="1350000"/>
            <a:ext cx="7154640" cy="341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ru-RU" sz="2000" spc="-1" strike="noStrike">
                <a:solidFill>
                  <a:srgbClr val="0066cc"/>
                </a:solidFill>
                <a:latin typeface="Arial"/>
              </a:rPr>
              <a:t>Кристаллы, кристаллы, соцветья во мглу погруженной земли.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i="1" lang="ru-RU" sz="2000" spc="-1" strike="noStrike">
                <a:solidFill>
                  <a:srgbClr val="0066cc"/>
                </a:solidFill>
                <a:latin typeface="Arial"/>
              </a:rPr>
              <a:t>Когда расцвели вы, на свете другие цветы не цвели.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i="1" lang="ru-RU" sz="2000" spc="-1" strike="noStrike">
                <a:solidFill>
                  <a:srgbClr val="0066cc"/>
                </a:solidFill>
                <a:latin typeface="Arial"/>
              </a:rPr>
              <a:t>Нацежен был мало-помалу из мрака лучистый хрусталь,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i="1" lang="ru-RU" sz="2000" spc="-1" strike="noStrike">
                <a:solidFill>
                  <a:srgbClr val="0066cc"/>
                </a:solidFill>
                <a:latin typeface="Arial"/>
              </a:rPr>
              <a:t>Чтоб стало под силу кристаллу вместить невместимую даль…</a:t>
            </a:r>
            <a:endParaRPr b="0" lang="ru-RU" sz="20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199"/>
              </a:spcBef>
            </a:pPr>
            <a:r>
              <a:rPr b="0" i="1" lang="ru-RU" sz="2000" spc="-1" strike="noStrike">
                <a:solidFill>
                  <a:srgbClr val="ff0000"/>
                </a:solidFill>
                <a:latin typeface="Arial"/>
              </a:rPr>
              <a:t>Мигель де Унамуно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 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 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17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18" name="Picture 4" descr="http://uznaikak.su/media/images/blog/988.jpg"/>
          <p:cNvPicPr/>
          <p:nvPr/>
        </p:nvPicPr>
        <p:blipFill>
          <a:blip r:embed="rId2"/>
          <a:stretch/>
        </p:blipFill>
        <p:spPr>
          <a:xfrm>
            <a:off x="6012000" y="4869000"/>
            <a:ext cx="1819080" cy="1584000"/>
          </a:xfrm>
          <a:prstGeom prst="rect">
            <a:avLst/>
          </a:prstGeom>
          <a:ln w="0">
            <a:noFill/>
          </a:ln>
        </p:spPr>
      </p:pic>
    </p:spTree>
  </p:cSld>
  <p:transition>
    <p:newsflash/>
  </p:transition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Picture 2" descr="C:\Users\User\Documents\SHablon-dlya-prezentatsii-po-himii.jp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220" name="TextShape 1"/>
          <p:cNvSpPr txBox="1"/>
          <p:nvPr/>
        </p:nvSpPr>
        <p:spPr>
          <a:xfrm>
            <a:off x="1908000" y="692280"/>
            <a:ext cx="7071840" cy="5770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ru-RU" sz="1700" spc="-1" strike="noStrike">
                <a:solidFill>
                  <a:srgbClr val="0066cc"/>
                </a:solidFill>
                <a:latin typeface="Arial"/>
              </a:rPr>
              <a:t>1</a:t>
            </a:r>
            <a:r>
              <a:rPr b="1" lang="ru-RU" sz="1700" spc="-1" strike="noStrike">
                <a:solidFill>
                  <a:srgbClr val="0066cc"/>
                </a:solidFill>
                <a:latin typeface="Arial"/>
              </a:rPr>
              <a:t>. </a:t>
            </a:r>
            <a:r>
              <a:rPr b="0" lang="ru-RU" sz="1700" spc="-1" strike="noStrike">
                <a:solidFill>
                  <a:srgbClr val="0066cc"/>
                </a:solidFill>
                <a:latin typeface="Arial"/>
              </a:rPr>
              <a:t>Камни мира / Под ред. М. Аксеновой. М.: Аванта+, 2012. - 184 с.</a:t>
            </a:r>
            <a:br/>
            <a:r>
              <a:rPr b="0" lang="ru-RU" sz="1700" spc="-1" strike="noStrike">
                <a:solidFill>
                  <a:srgbClr val="0066cc"/>
                </a:solidFill>
                <a:latin typeface="Arial"/>
              </a:rPr>
              <a:t>2. К. Деффейс, С. Деффейс. Удивительные наноструктуры/ Под редакцией проф. Л. Н. Патрикеева. М.: Бином. Лаборатория знаний, 2011.</a:t>
            </a:r>
            <a:br/>
            <a:r>
              <a:rPr b="0" lang="ru-RU" sz="1700" spc="-1" strike="noStrike">
                <a:solidFill>
                  <a:srgbClr val="0066cc"/>
                </a:solidFill>
                <a:latin typeface="Arial"/>
              </a:rPr>
              <a:t>3. Гаврилова А., Шанина С., Елисеева Е. и др. Драгоценные камни и минералы. Популярная энциклопедия. М.: Владис, 2011. - 208 с. </a:t>
            </a:r>
            <a:br/>
            <a:r>
              <a:rPr b="0" lang="ru-RU" sz="1700" spc="-1" strike="noStrike">
                <a:solidFill>
                  <a:srgbClr val="0066cc"/>
                </a:solidFill>
                <a:latin typeface="Arial"/>
              </a:rPr>
              <a:t>4. Макарова О.В., Щадрина Л.В. Выращивание кристаллов в домашних// Успехи современного естествознания, 2011. № 7. С. 148-149.</a:t>
            </a:r>
            <a:br/>
            <a:r>
              <a:rPr b="0" lang="ru-RU" sz="1700" spc="-1" strike="noStrike">
                <a:solidFill>
                  <a:srgbClr val="0066cc"/>
                </a:solidFill>
                <a:latin typeface="Arial"/>
              </a:rPr>
              <a:t>5. Афонькин С. Минералы и драгоценные камни. Спб.: Балтийская книжная компания, 2009. - 177 с.</a:t>
            </a:r>
            <a:br/>
            <a:r>
              <a:rPr b="0" lang="ru-RU" sz="1700" spc="-1" strike="noStrike">
                <a:solidFill>
                  <a:srgbClr val="0066cc"/>
                </a:solidFill>
                <a:latin typeface="Arial"/>
              </a:rPr>
              <a:t>6. Шуман В. Горные породы и минералы. Научно-популярное издание. М.: Мир, 1986. - 263 с.</a:t>
            </a:r>
            <a:br/>
            <a:r>
              <a:rPr b="0" lang="ru-RU" sz="1700" spc="-1" strike="noStrike">
                <a:solidFill>
                  <a:srgbClr val="0066cc"/>
                </a:solidFill>
                <a:latin typeface="Arial"/>
              </a:rPr>
              <a:t>7. Банк Г. В мире самоцветов. М.: Мир. Редакция научно-популярной и научно-фантастической литературы, 1978. - 300 с.</a:t>
            </a:r>
            <a:br/>
            <a:r>
              <a:rPr b="0" lang="ru-RU" sz="1700" spc="-1" strike="noStrike">
                <a:solidFill>
                  <a:srgbClr val="0066cc"/>
                </a:solidFill>
                <a:latin typeface="Arial"/>
              </a:rPr>
              <a:t>8. Смольянинов Н.А. Практическое руководство по минералогии. М.: Недра, 1972. - 360 с.</a:t>
            </a:r>
            <a:br/>
            <a:r>
              <a:rPr b="0" lang="ru-RU" sz="1700" spc="-1" strike="noStrike">
                <a:solidFill>
                  <a:srgbClr val="0066cc"/>
                </a:solidFill>
                <a:latin typeface="Arial"/>
              </a:rPr>
              <a:t>9. Геммологический центр МГУ </a:t>
            </a:r>
            <a:br/>
            <a:r>
              <a:rPr b="0" lang="ru-RU" sz="1700" spc="-1" strike="noStrike">
                <a:solidFill>
                  <a:srgbClr val="0066cc"/>
                </a:solidFill>
                <a:latin typeface="Arial"/>
              </a:rPr>
              <a:t>gem-center.ru:http://www.gem-center.ru/sintez.htm</a:t>
            </a:r>
            <a:br/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TextShape 2"/>
          <p:cNvSpPr txBox="1"/>
          <p:nvPr/>
        </p:nvSpPr>
        <p:spPr>
          <a:xfrm>
            <a:off x="2700360" y="6097680"/>
            <a:ext cx="5057280" cy="5713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ru-RU" sz="2800" spc="-1" strike="noStrike">
                <a:solidFill>
                  <a:srgbClr val="ff0000"/>
                </a:solidFill>
                <a:latin typeface="Arial"/>
              </a:rPr>
              <a:t>Спасибо за внимание!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222" name="CustomShape 3"/>
          <p:cNvSpPr/>
          <p:nvPr/>
        </p:nvSpPr>
        <p:spPr>
          <a:xfrm>
            <a:off x="1932120" y="189000"/>
            <a:ext cx="6743520" cy="91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ff0000"/>
                </a:solidFill>
                <a:latin typeface="Times New Roman"/>
              </a:rPr>
              <a:t>Список литературы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223" name="Picture 6" descr="488744215"/>
          <p:cNvPicPr/>
          <p:nvPr/>
        </p:nvPicPr>
        <p:blipFill>
          <a:blip r:embed="rId2"/>
          <a:stretch/>
        </p:blipFill>
        <p:spPr>
          <a:xfrm>
            <a:off x="7812000" y="5445000"/>
            <a:ext cx="863280" cy="863280"/>
          </a:xfrm>
          <a:prstGeom prst="rect">
            <a:avLst/>
          </a:prstGeom>
          <a:ln w="0">
            <a:noFill/>
          </a:ln>
        </p:spPr>
      </p:pic>
    </p:spTree>
  </p:cSld>
  <p:transition>
    <p:newsflash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indefinite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nodeType="clickEffect" fill="hold">
                      <p:stCondLst>
                        <p:cond delay="indefinite"/>
                      </p:stCondLst>
                      <p:childTnLst>
                        <p:par>
                          <p:cTn id="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remove" presetClass="emph" presetID="27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" dur="250" autoRev="1" fill="remove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>
                                      <p:cBhvr>
                                        <p:cTn id="11" dur="250" autoRev="1" fill="remove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nodeType="clickEffect" fill="hold">
                      <p:stCondLst>
                        <p:cond delay="indefinite"/>
                      </p:stCondLst>
                      <p:childTnLst>
                        <p:par>
                          <p:cTn id="1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0" dur="500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4" descr="SHablon-dlya-prezentatsii-po-himii"/>
          <p:cNvPicPr/>
          <p:nvPr/>
        </p:nvPicPr>
        <p:blipFill>
          <a:blip r:embed="rId1"/>
          <a:stretch/>
        </p:blipFill>
        <p:spPr>
          <a:xfrm>
            <a:off x="0" y="0"/>
            <a:ext cx="9143640" cy="6862320"/>
          </a:xfrm>
          <a:prstGeom prst="rect">
            <a:avLst/>
          </a:prstGeom>
          <a:ln w="0">
            <a:noFill/>
          </a:ln>
        </p:spPr>
      </p:pic>
      <p:sp>
        <p:nvSpPr>
          <p:cNvPr id="98" name="CustomShape 1"/>
          <p:cNvSpPr/>
          <p:nvPr/>
        </p:nvSpPr>
        <p:spPr>
          <a:xfrm>
            <a:off x="1554120" y="281880"/>
            <a:ext cx="7129080" cy="45266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0" anchor="ctr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0000"/>
                </a:solidFill>
                <a:latin typeface="Arial"/>
              </a:rPr>
              <a:t>Задачи: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ru-RU" sz="2400" spc="-1" strike="noStrike">
                <a:solidFill>
                  <a:srgbClr val="0066cc"/>
                </a:solidFill>
                <a:latin typeface="Arial"/>
              </a:rPr>
              <a:t>1. Провести анализ литературы по теме работы.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ru-RU" sz="2400" spc="-1" strike="noStrike">
                <a:solidFill>
                  <a:srgbClr val="ff0000"/>
                </a:solidFill>
                <a:latin typeface="Arial"/>
              </a:rPr>
              <a:t>2. Установить, в каких литературных произведениях есть упоминание о кристаллах.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ru-RU" sz="2400" spc="-1" strike="noStrike">
                <a:solidFill>
                  <a:srgbClr val="0066cc"/>
                </a:solidFill>
                <a:latin typeface="Arial"/>
              </a:rPr>
              <a:t>3. Познакомиться с понятием о твердых кристаллах.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ru-RU" sz="2400" spc="-1" strike="noStrike">
                <a:solidFill>
                  <a:srgbClr val="ff0000"/>
                </a:solidFill>
                <a:latin typeface="Arial"/>
              </a:rPr>
              <a:t>4. Изучить свойства и особенности драгоценных кристаллов.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ru-RU" sz="2400" spc="-1" strike="noStrike">
                <a:solidFill>
                  <a:srgbClr val="0066cc"/>
                </a:solidFill>
                <a:latin typeface="Arial"/>
              </a:rPr>
              <a:t>5. Определить условия выращивания кристаллов в природных и в домашних условиях.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99" name="Picture 2" descr="girl_grad_philosophy_hc"/>
          <p:cNvPicPr/>
          <p:nvPr/>
        </p:nvPicPr>
        <p:blipFill>
          <a:blip r:embed="rId2"/>
          <a:stretch/>
        </p:blipFill>
        <p:spPr>
          <a:xfrm>
            <a:off x="7164360" y="3538440"/>
            <a:ext cx="1696680" cy="1761840"/>
          </a:xfrm>
          <a:prstGeom prst="rect">
            <a:avLst/>
          </a:prstGeom>
          <a:ln w="0">
            <a:noFill/>
          </a:ln>
        </p:spPr>
      </p:pic>
    </p:spTree>
  </p:cSld>
  <p:transition>
    <p:newsflash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4" descr="SHablon-dlya-prezentatsii-po-himii"/>
          <p:cNvPicPr/>
          <p:nvPr/>
        </p:nvPicPr>
        <p:blipFill>
          <a:blip r:embed="rId1"/>
          <a:stretch/>
        </p:blipFill>
        <p:spPr>
          <a:xfrm>
            <a:off x="0" y="-4680"/>
            <a:ext cx="9143640" cy="6862320"/>
          </a:xfrm>
          <a:prstGeom prst="rect">
            <a:avLst/>
          </a:prstGeom>
          <a:ln w="0">
            <a:noFill/>
          </a:ln>
        </p:spPr>
      </p:pic>
      <p:sp>
        <p:nvSpPr>
          <p:cNvPr id="101" name="CustomShape 1"/>
          <p:cNvSpPr/>
          <p:nvPr/>
        </p:nvSpPr>
        <p:spPr>
          <a:xfrm>
            <a:off x="1763640" y="599760"/>
            <a:ext cx="7129080" cy="42213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0" anchor="ctr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66cc"/>
                </a:solidFill>
                <a:latin typeface="Arial"/>
              </a:rPr>
              <a:t>Методы: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ff0000"/>
                </a:solidFill>
                <a:latin typeface="Arial"/>
              </a:rPr>
              <a:t>1. Сбор информации.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66cc"/>
                </a:solidFill>
                <a:latin typeface="Arial"/>
              </a:rPr>
              <a:t>2. Проведение опытов.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ff0000"/>
                </a:solidFill>
                <a:latin typeface="Arial"/>
              </a:rPr>
              <a:t>3. Анализ.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ru-RU" sz="2400" spc="-1" strike="noStrike">
                <a:solidFill>
                  <a:srgbClr val="0066cc"/>
                </a:solidFill>
                <a:latin typeface="Arial"/>
              </a:rPr>
              <a:t>Гипотезы: 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66cc"/>
                </a:solidFill>
                <a:latin typeface="Arial"/>
              </a:rPr>
              <a:t>1. Возможно, </a:t>
            </a:r>
            <a:r>
              <a:rPr b="0" lang="ru-RU" sz="2400" spc="-1" strike="noStrike">
                <a:solidFill>
                  <a:srgbClr val="ff0000"/>
                </a:solidFill>
                <a:latin typeface="Arial"/>
              </a:rPr>
              <a:t>в литературных произведениях есть упоминания о кристаллах</a:t>
            </a:r>
            <a:r>
              <a:rPr b="0" lang="ru-RU" sz="2400" spc="-1" strike="noStrike">
                <a:solidFill>
                  <a:srgbClr val="0066cc"/>
                </a:solidFill>
                <a:latin typeface="Arial"/>
              </a:rPr>
              <a:t>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66cc"/>
                </a:solidFill>
                <a:latin typeface="Arial"/>
              </a:rPr>
              <a:t>2. Предположим, что </a:t>
            </a:r>
            <a:r>
              <a:rPr b="0" lang="ru-RU" sz="2400" spc="-1" strike="noStrike">
                <a:solidFill>
                  <a:srgbClr val="ff0000"/>
                </a:solidFill>
                <a:latin typeface="Arial"/>
              </a:rPr>
              <a:t>в домашних условиях можно вырастить кристаллы многих веществ, в том числе и драгоценных</a:t>
            </a:r>
            <a:r>
              <a:rPr b="0" lang="ru-RU" sz="2400" spc="-1" strike="noStrike">
                <a:solidFill>
                  <a:srgbClr val="0066cc"/>
                </a:solidFill>
                <a:latin typeface="Arial"/>
              </a:rPr>
              <a:t>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</p:txBody>
      </p:sp>
      <p:pic>
        <p:nvPicPr>
          <p:cNvPr id="102" name="Рисунок 4" descr="http://s018.radikal.ru/i516/1201/e4/1faabef34be5.jpg"/>
          <p:cNvPicPr/>
          <p:nvPr/>
        </p:nvPicPr>
        <p:blipFill>
          <a:blip r:embed="rId2"/>
          <a:stretch/>
        </p:blipFill>
        <p:spPr>
          <a:xfrm>
            <a:off x="6012000" y="4581360"/>
            <a:ext cx="2447640" cy="1807920"/>
          </a:xfrm>
          <a:prstGeom prst="rect">
            <a:avLst/>
          </a:prstGeom>
          <a:ln w="0">
            <a:noFill/>
          </a:ln>
        </p:spPr>
      </p:pic>
    </p:spTree>
  </p:cSld>
  <p:transition>
    <p:newsflash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4" descr="SHablon-dlya-prezentatsii-po-himii"/>
          <p:cNvPicPr/>
          <p:nvPr/>
        </p:nvPicPr>
        <p:blipFill>
          <a:blip r:embed="rId1"/>
          <a:stretch/>
        </p:blipFill>
        <p:spPr>
          <a:xfrm>
            <a:off x="0" y="0"/>
            <a:ext cx="9143640" cy="6862320"/>
          </a:xfrm>
          <a:prstGeom prst="rect">
            <a:avLst/>
          </a:prstGeom>
          <a:ln w="0">
            <a:noFill/>
          </a:ln>
        </p:spPr>
      </p:pic>
      <p:sp>
        <p:nvSpPr>
          <p:cNvPr id="104" name="CustomShape 1"/>
          <p:cNvSpPr/>
          <p:nvPr/>
        </p:nvSpPr>
        <p:spPr>
          <a:xfrm>
            <a:off x="1916280" y="548640"/>
            <a:ext cx="6984720" cy="496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0000"/>
                </a:solidFill>
                <a:latin typeface="Arial"/>
              </a:rPr>
              <a:t>Что такое кристалл?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400" spc="-1" strike="noStrike">
                <a:solidFill>
                  <a:srgbClr val="0066cc"/>
                </a:solidFill>
                <a:latin typeface="Arial"/>
              </a:rPr>
              <a:t>Кристаллом (от греч. «</a:t>
            </a:r>
            <a:r>
              <a:rPr b="0" lang="en-BZ" sz="2400" spc="-1" strike="noStrike">
                <a:solidFill>
                  <a:srgbClr val="0066cc"/>
                </a:solidFill>
                <a:latin typeface="Arial"/>
              </a:rPr>
              <a:t>K</a:t>
            </a:r>
            <a:r>
              <a:rPr b="0" lang="ru-RU" sz="2400" spc="-1" strike="noStrike">
                <a:solidFill>
                  <a:srgbClr val="0066cc"/>
                </a:solidFill>
                <a:latin typeface="Arial"/>
              </a:rPr>
              <a:t>rystallos») изначально называли прозрачный кварц или горный хрусталь, встречавшийся в Альпах. Его принимали за лёд, затвердевший от холода до такой степени, что он уже не плавится.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0000"/>
                </a:solidFill>
                <a:latin typeface="Arial"/>
              </a:rPr>
              <a:t>Образование кристаллов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66cc"/>
                </a:solidFill>
                <a:latin typeface="Arial"/>
              </a:rPr>
              <a:t>из раствора      из расплава        из паров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</p:txBody>
      </p:sp>
      <p:sp>
        <p:nvSpPr>
          <p:cNvPr id="105" name="CustomShape 2"/>
          <p:cNvSpPr/>
          <p:nvPr/>
        </p:nvSpPr>
        <p:spPr>
          <a:xfrm flipH="1">
            <a:off x="3418920" y="3861000"/>
            <a:ext cx="791640" cy="647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0066cc">
                <a:alpha val="91000"/>
              </a:srgbClr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6" name="CustomShape 3"/>
          <p:cNvSpPr/>
          <p:nvPr/>
        </p:nvSpPr>
        <p:spPr>
          <a:xfrm>
            <a:off x="5508720" y="3861000"/>
            <a:ext cx="360" cy="720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0066cc">
                <a:alpha val="91000"/>
              </a:srgbClr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7" name="CustomShape 4"/>
          <p:cNvSpPr/>
          <p:nvPr/>
        </p:nvSpPr>
        <p:spPr>
          <a:xfrm>
            <a:off x="6753240" y="3861000"/>
            <a:ext cx="711000" cy="647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0066cc">
                <a:alpha val="91000"/>
              </a:srgbClr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8" name="Picture 9" descr="http://sch9.org/files/sch9.org/imagecache/1000x1000/images/2012/03/30/khimiya-8-klass-i-tur-1983263541.jpg"/>
          <p:cNvPicPr/>
          <p:nvPr/>
        </p:nvPicPr>
        <p:blipFill>
          <a:blip r:embed="rId2"/>
          <a:stretch/>
        </p:blipFill>
        <p:spPr>
          <a:xfrm>
            <a:off x="2552760" y="5227560"/>
            <a:ext cx="1657080" cy="1083960"/>
          </a:xfrm>
          <a:prstGeom prst="rect">
            <a:avLst/>
          </a:prstGeom>
          <a:ln w="0">
            <a:noFill/>
          </a:ln>
        </p:spPr>
      </p:pic>
      <p:pic>
        <p:nvPicPr>
          <p:cNvPr id="109" name="Picture 11" descr="http://www.metaljournal.com.ua/assets/_resampled/ResizedImage363300-ret1.jpg"/>
          <p:cNvPicPr/>
          <p:nvPr/>
        </p:nvPicPr>
        <p:blipFill>
          <a:blip r:embed="rId3"/>
          <a:stretch/>
        </p:blipFill>
        <p:spPr>
          <a:xfrm>
            <a:off x="4732200" y="5313240"/>
            <a:ext cx="1590480" cy="982440"/>
          </a:xfrm>
          <a:prstGeom prst="rect">
            <a:avLst/>
          </a:prstGeom>
          <a:ln w="0">
            <a:noFill/>
          </a:ln>
        </p:spPr>
      </p:pic>
      <p:pic>
        <p:nvPicPr>
          <p:cNvPr id="110" name="Picture 13" descr="http://img1.gtsstatic.com/wallpapers/1c583f517ddf7880cb8de41d4e907236_large.jpeg"/>
          <p:cNvPicPr/>
          <p:nvPr/>
        </p:nvPicPr>
        <p:blipFill>
          <a:blip r:embed="rId4"/>
          <a:stretch/>
        </p:blipFill>
        <p:spPr>
          <a:xfrm>
            <a:off x="6948360" y="5313240"/>
            <a:ext cx="1792080" cy="998280"/>
          </a:xfrm>
          <a:prstGeom prst="rect">
            <a:avLst/>
          </a:prstGeom>
          <a:ln w="0">
            <a:noFill/>
          </a:ln>
        </p:spPr>
      </p:pic>
    </p:spTree>
  </p:cSld>
  <p:transition>
    <p:newsflash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4" descr="SHablon-dlya-prezentatsii-po-himii"/>
          <p:cNvPicPr/>
          <p:nvPr/>
        </p:nvPicPr>
        <p:blipFill>
          <a:blip r:embed="rId1"/>
          <a:stretch/>
        </p:blipFill>
        <p:spPr>
          <a:xfrm>
            <a:off x="0" y="0"/>
            <a:ext cx="9143640" cy="6862320"/>
          </a:xfrm>
          <a:prstGeom prst="rect">
            <a:avLst/>
          </a:prstGeom>
          <a:ln w="0">
            <a:noFill/>
          </a:ln>
        </p:spPr>
      </p:pic>
      <p:sp>
        <p:nvSpPr>
          <p:cNvPr id="112" name="TextShape 1"/>
          <p:cNvSpPr txBox="1"/>
          <p:nvPr/>
        </p:nvSpPr>
        <p:spPr>
          <a:xfrm>
            <a:off x="539640" y="3519360"/>
            <a:ext cx="3428640" cy="32857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.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CustomShape 2"/>
          <p:cNvSpPr/>
          <p:nvPr/>
        </p:nvSpPr>
        <p:spPr>
          <a:xfrm>
            <a:off x="2051640" y="549000"/>
            <a:ext cx="6832080" cy="525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400" spc="-1" strike="noStrike">
                <a:solidFill>
                  <a:srgbClr val="0066cc"/>
                </a:solidFill>
                <a:latin typeface="Arial"/>
              </a:rPr>
              <a:t>Все кристаллы характеризуются строгими геометрическими формами и ограничены преимущественно гладкими плоскими гранями. </a:t>
            </a:r>
            <a:endParaRPr b="0" lang="ru-RU" sz="24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ru-RU" sz="1800" spc="-1" strike="noStrike">
                <a:solidFill>
                  <a:srgbClr val="ff0000"/>
                </a:solidFill>
                <a:latin typeface="Arial"/>
              </a:rPr>
              <a:t> </a:t>
            </a:r>
            <a:endParaRPr b="0" lang="ru-RU" sz="1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800"/>
              </a:spcBef>
            </a:pPr>
            <a:r>
              <a:rPr b="1" lang="ru-RU" sz="1800" spc="-1" strike="noStrike">
                <a:solidFill>
                  <a:srgbClr val="ff0000"/>
                </a:solidFill>
                <a:latin typeface="Arial"/>
              </a:rPr>
              <a:t>Пример кристаллической решетки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199"/>
              </a:spcBef>
            </a:pPr>
            <a:r>
              <a:rPr b="0" lang="ru-RU" sz="1800" spc="-1" strike="noStrike">
                <a:solidFill>
                  <a:srgbClr val="0066cc"/>
                </a:solidFill>
                <a:latin typeface="Arial"/>
              </a:rPr>
              <a:t>Драгоценный камень – понятие, не имеющее единого определения. Самые могущественные драгоценные камни – алмаз, изумруд, сапфир, рубин, а также полудрагоценные – александрит, аквамарин, бирюза, нефрит, аметист.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pic>
        <p:nvPicPr>
          <p:cNvPr id="114" name="Picture 9" descr="ионная"/>
          <p:cNvPicPr/>
          <p:nvPr/>
        </p:nvPicPr>
        <p:blipFill>
          <a:blip r:embed="rId2"/>
          <a:srcRect l="0" t="11359" r="0" b="0"/>
          <a:stretch/>
        </p:blipFill>
        <p:spPr>
          <a:xfrm>
            <a:off x="2484360" y="1843920"/>
            <a:ext cx="2361960" cy="2304720"/>
          </a:xfrm>
          <a:prstGeom prst="rect">
            <a:avLst/>
          </a:prstGeom>
          <a:ln w="0">
            <a:noFill/>
          </a:ln>
        </p:spPr>
      </p:pic>
      <p:pic>
        <p:nvPicPr>
          <p:cNvPr id="115" name="Рисунок 9" descr="http://player.myshared.ru/4516/data/images/img5.jpg"/>
          <p:cNvPicPr/>
          <p:nvPr/>
        </p:nvPicPr>
        <p:blipFill>
          <a:blip r:embed="rId3"/>
          <a:stretch/>
        </p:blipFill>
        <p:spPr>
          <a:xfrm>
            <a:off x="5796000" y="2205000"/>
            <a:ext cx="2095200" cy="1800000"/>
          </a:xfrm>
          <a:prstGeom prst="rect">
            <a:avLst/>
          </a:prstGeom>
          <a:ln w="0">
            <a:noFill/>
          </a:ln>
        </p:spPr>
      </p:pic>
    </p:spTree>
  </p:cSld>
  <p:transition>
    <p:newsflash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4" descr="SHablon-dlya-prezentatsii-po-himii"/>
          <p:cNvPicPr/>
          <p:nvPr/>
        </p:nvPicPr>
        <p:blipFill>
          <a:blip r:embed="rId1"/>
          <a:stretch/>
        </p:blipFill>
        <p:spPr>
          <a:xfrm>
            <a:off x="0" y="-3348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17" name="TextShape 1"/>
          <p:cNvSpPr txBox="1"/>
          <p:nvPr/>
        </p:nvSpPr>
        <p:spPr>
          <a:xfrm>
            <a:off x="1547640" y="500040"/>
            <a:ext cx="7272000" cy="14284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66cc"/>
                </a:solidFill>
                <a:latin typeface="Arial"/>
              </a:rPr>
              <a:t>Кристаллы в сказках, стихах </a:t>
            </a:r>
            <a:br/>
            <a:r>
              <a:rPr b="1" lang="ru-RU" sz="2800" spc="-1" strike="noStrike">
                <a:solidFill>
                  <a:srgbClr val="0066cc"/>
                </a:solidFill>
                <a:latin typeface="Arial"/>
              </a:rPr>
              <a:t>и других литературных произведениях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TextShape 2"/>
          <p:cNvSpPr txBox="1"/>
          <p:nvPr/>
        </p:nvSpPr>
        <p:spPr>
          <a:xfrm>
            <a:off x="1763640" y="1941480"/>
            <a:ext cx="4368600" cy="235080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ff0000"/>
                </a:solidFill>
                <a:latin typeface="Arial"/>
              </a:rPr>
              <a:t>«Белка песенки поет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ff0000"/>
                </a:solidFill>
                <a:latin typeface="Arial"/>
              </a:rPr>
              <a:t>Да орешки все грызет;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ff0000"/>
                </a:solidFill>
                <a:latin typeface="Arial"/>
              </a:rPr>
              <a:t>А орешки не простые,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ff0000"/>
                </a:solidFill>
                <a:latin typeface="Arial"/>
              </a:rPr>
              <a:t>Скорлупы-то золотые.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ff0000"/>
                </a:solidFill>
                <a:latin typeface="Arial"/>
              </a:rPr>
              <a:t>Ядра - чистый </a:t>
            </a:r>
            <a:r>
              <a:rPr b="1" i="1" lang="ru-RU" sz="2000" spc="-1" strike="noStrike">
                <a:solidFill>
                  <a:srgbClr val="ff0000"/>
                </a:solidFill>
                <a:latin typeface="Arial"/>
              </a:rPr>
              <a:t>изумруд</a:t>
            </a:r>
            <a:r>
              <a:rPr b="0" lang="ru-RU" sz="2000" spc="-1" strike="noStrike">
                <a:solidFill>
                  <a:srgbClr val="ff0000"/>
                </a:solidFill>
                <a:latin typeface="Arial"/>
              </a:rPr>
              <a:t>;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ff0000"/>
                </a:solidFill>
                <a:latin typeface="Arial"/>
              </a:rPr>
              <a:t>Белку холят, берегут…»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0" name="Picture 11" descr="http://bestsellers.com.ua/0/166-234-large/skazki-pushkina.jpg"/>
          <p:cNvPicPr/>
          <p:nvPr/>
        </p:nvPicPr>
        <p:blipFill>
          <a:blip r:embed="rId2"/>
          <a:stretch/>
        </p:blipFill>
        <p:spPr>
          <a:xfrm>
            <a:off x="5003640" y="2071800"/>
            <a:ext cx="1717200" cy="1717200"/>
          </a:xfrm>
          <a:prstGeom prst="rect">
            <a:avLst/>
          </a:prstGeom>
          <a:ln w="0">
            <a:noFill/>
          </a:ln>
        </p:spPr>
      </p:pic>
      <p:sp>
        <p:nvSpPr>
          <p:cNvPr id="121" name="CustomShape 4"/>
          <p:cNvSpPr/>
          <p:nvPr/>
        </p:nvSpPr>
        <p:spPr>
          <a:xfrm>
            <a:off x="9051840" y="4863960"/>
            <a:ext cx="183960" cy="3693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CustomShape 5"/>
          <p:cNvSpPr/>
          <p:nvPr/>
        </p:nvSpPr>
        <p:spPr>
          <a:xfrm>
            <a:off x="2573280" y="4264200"/>
            <a:ext cx="4571640" cy="11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ru-RU" sz="1800" spc="-1" strike="noStrike">
                <a:solidFill>
                  <a:srgbClr val="0066cc"/>
                </a:solidFill>
                <a:latin typeface="Arial"/>
              </a:rPr>
              <a:t>«Здравствуй, в белом сарафане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66cc"/>
                </a:solidFill>
                <a:latin typeface="Arial"/>
              </a:rPr>
              <a:t>Из серебряной парчи!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66cc"/>
                </a:solidFill>
                <a:latin typeface="Arial"/>
              </a:rPr>
              <a:t>На тебе горят </a:t>
            </a:r>
            <a:r>
              <a:rPr b="1" i="1" lang="ru-RU" sz="1800" spc="-1" strike="noStrike">
                <a:solidFill>
                  <a:srgbClr val="0066cc"/>
                </a:solidFill>
                <a:latin typeface="Arial"/>
              </a:rPr>
              <a:t>алмазы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66cc"/>
                </a:solidFill>
                <a:latin typeface="Arial"/>
              </a:rPr>
              <a:t>Словно яркие лучи…»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23" name="Picture 18" descr="http://files.school-collection.edu.ru/dlrstore/f99cf14a-f285-2526-3b52-057b587c0b60/Kustodieff%20Maslenitca%201919.jpg"/>
          <p:cNvPicPr/>
          <p:nvPr/>
        </p:nvPicPr>
        <p:blipFill>
          <a:blip r:embed="rId3"/>
          <a:stretch/>
        </p:blipFill>
        <p:spPr>
          <a:xfrm>
            <a:off x="6227640" y="4737240"/>
            <a:ext cx="2228400" cy="1453680"/>
          </a:xfrm>
          <a:prstGeom prst="rect">
            <a:avLst/>
          </a:prstGeom>
          <a:ln w="0">
            <a:noFill/>
          </a:ln>
        </p:spPr>
      </p:pic>
      <p:sp>
        <p:nvSpPr>
          <p:cNvPr id="124" name="CustomShape 6"/>
          <p:cNvSpPr/>
          <p:nvPr/>
        </p:nvSpPr>
        <p:spPr>
          <a:xfrm>
            <a:off x="6721560" y="4749840"/>
            <a:ext cx="1379160" cy="2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9900"/>
                </a:solidFill>
                <a:latin typeface="Arial"/>
              </a:rPr>
              <a:t>П.А. Вяземский</a:t>
            </a:r>
            <a:endParaRPr b="0" lang="ru-RU" sz="1000" spc="-1" strike="noStrike">
              <a:latin typeface="Arial"/>
            </a:endParaRPr>
          </a:p>
        </p:txBody>
      </p:sp>
    </p:spTree>
  </p:cSld>
  <p:transition>
    <p:newsflash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4" descr="SHablon-dlya-prezentatsii-po-himii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26" name="CustomShape 1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CustomShape 2"/>
          <p:cNvSpPr/>
          <p:nvPr/>
        </p:nvSpPr>
        <p:spPr>
          <a:xfrm>
            <a:off x="9051840" y="4863960"/>
            <a:ext cx="183960" cy="3693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8" name="CustomShape 3"/>
          <p:cNvSpPr/>
          <p:nvPr/>
        </p:nvSpPr>
        <p:spPr>
          <a:xfrm>
            <a:off x="1547640" y="500040"/>
            <a:ext cx="7272000" cy="142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66cc"/>
                </a:solidFill>
                <a:latin typeface="Arial"/>
              </a:rPr>
              <a:t>Кристаллы в сказках, стихах </a:t>
            </a:r>
            <a:br/>
            <a:r>
              <a:rPr b="1" lang="ru-RU" sz="2800" spc="-1" strike="noStrike">
                <a:solidFill>
                  <a:srgbClr val="0066cc"/>
                </a:solidFill>
                <a:latin typeface="Arial"/>
              </a:rPr>
              <a:t>и других литературных произведениях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29" name="CustomShape 4"/>
          <p:cNvSpPr/>
          <p:nvPr/>
        </p:nvSpPr>
        <p:spPr>
          <a:xfrm>
            <a:off x="1619280" y="1845000"/>
            <a:ext cx="4824000" cy="146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0000"/>
                </a:solidFill>
                <a:latin typeface="Arial"/>
              </a:rPr>
              <a:t>«Трое рабочих заготавливали сырье, то есть, таскали с морского берега </a:t>
            </a:r>
            <a:r>
              <a:rPr b="1" lang="ru-RU" sz="1800" spc="-1" strike="noStrike">
                <a:solidFill>
                  <a:srgbClr val="ff0000"/>
                </a:solidFill>
                <a:latin typeface="Arial"/>
              </a:rPr>
              <a:t>кристаллы соли</a:t>
            </a:r>
            <a:r>
              <a:rPr b="0" lang="ru-RU" sz="1800" spc="-1" strike="noStrike">
                <a:solidFill>
                  <a:srgbClr val="ff0000"/>
                </a:solidFill>
                <a:latin typeface="Arial"/>
              </a:rPr>
              <a:t>… Мы дадим вам </a:t>
            </a:r>
            <a:r>
              <a:rPr b="1" lang="ru-RU" sz="1800" spc="-1" strike="noStrike">
                <a:solidFill>
                  <a:srgbClr val="ff0000"/>
                </a:solidFill>
                <a:latin typeface="Arial"/>
              </a:rPr>
              <a:t>кристаллы антилунита</a:t>
            </a:r>
            <a:r>
              <a:rPr b="0" lang="ru-RU" sz="1800" spc="-1" strike="noStrike">
                <a:solidFill>
                  <a:srgbClr val="ff0000"/>
                </a:solidFill>
                <a:latin typeface="Arial"/>
              </a:rPr>
              <a:t>.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0000"/>
                </a:solidFill>
                <a:latin typeface="Arial"/>
              </a:rPr>
              <a:t>Антилунит защитит вас от невесомости…»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0" name="CustomShape 5"/>
          <p:cNvSpPr/>
          <p:nvPr/>
        </p:nvSpPr>
        <p:spPr>
          <a:xfrm>
            <a:off x="2124000" y="3463920"/>
            <a:ext cx="4787640" cy="146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66cc"/>
                </a:solidFill>
                <a:latin typeface="Arial"/>
              </a:rPr>
              <a:t>«Прошли тысячи лет, и после ледникового периода, когда жизнь снова вернулась в эти места, уже люди стали находить удивительные по красоте </a:t>
            </a:r>
            <a:r>
              <a:rPr b="1" i="1" lang="ru-RU" sz="1800" spc="-1" strike="noStrike">
                <a:solidFill>
                  <a:srgbClr val="0066cc"/>
                </a:solidFill>
                <a:latin typeface="Arial"/>
              </a:rPr>
              <a:t>изумрудные кристаллы</a:t>
            </a:r>
            <a:r>
              <a:rPr b="0" lang="ru-RU" sz="1800" spc="-1" strike="noStrike">
                <a:solidFill>
                  <a:srgbClr val="0066cc"/>
                </a:solidFill>
                <a:latin typeface="Arial"/>
              </a:rPr>
              <a:t>, прозрачные и яркие…»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31" name="Picture 4" descr="Николай Носов. Незнайка на Луне"/>
          <p:cNvPicPr/>
          <p:nvPr/>
        </p:nvPicPr>
        <p:blipFill>
          <a:blip r:embed="rId2"/>
          <a:stretch/>
        </p:blipFill>
        <p:spPr>
          <a:xfrm>
            <a:off x="6443640" y="1772640"/>
            <a:ext cx="974520" cy="1479240"/>
          </a:xfrm>
          <a:prstGeom prst="rect">
            <a:avLst/>
          </a:prstGeom>
          <a:ln w="0">
            <a:noFill/>
          </a:ln>
        </p:spPr>
      </p:pic>
      <p:pic>
        <p:nvPicPr>
          <p:cNvPr id="132" name="Picture 6" descr="http://bookz.ru/pics/skazki-b_577.jpg"/>
          <p:cNvPicPr/>
          <p:nvPr/>
        </p:nvPicPr>
        <p:blipFill>
          <a:blip r:embed="rId3"/>
          <a:stretch/>
        </p:blipFill>
        <p:spPr>
          <a:xfrm>
            <a:off x="7020000" y="3483000"/>
            <a:ext cx="1037880" cy="1464840"/>
          </a:xfrm>
          <a:prstGeom prst="rect">
            <a:avLst/>
          </a:prstGeom>
          <a:ln w="0">
            <a:noFill/>
          </a:ln>
        </p:spPr>
      </p:pic>
      <p:sp>
        <p:nvSpPr>
          <p:cNvPr id="133" name="CustomShape 6"/>
          <p:cNvSpPr/>
          <p:nvPr/>
        </p:nvSpPr>
        <p:spPr>
          <a:xfrm>
            <a:off x="2708280" y="5119560"/>
            <a:ext cx="4831920" cy="146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0000"/>
                </a:solidFill>
                <a:latin typeface="Arial"/>
              </a:rPr>
              <a:t>«Глядит Степан – батюшки, да ведь это руда медная! Всяких сортов и хорошо отшлифована. И слюдка тут же, и обманка, и блёстки всякие, кои на </a:t>
            </a:r>
            <a:r>
              <a:rPr b="1" i="1" lang="ru-RU" sz="1800" spc="-1" strike="noStrike">
                <a:solidFill>
                  <a:srgbClr val="ff0000"/>
                </a:solidFill>
                <a:latin typeface="Arial"/>
              </a:rPr>
              <a:t>малахит</a:t>
            </a:r>
            <a:r>
              <a:rPr b="0" lang="ru-RU" sz="1800" spc="-1" strike="noStrike">
                <a:solidFill>
                  <a:srgbClr val="ff0000"/>
                </a:solidFill>
                <a:latin typeface="Arial"/>
              </a:rPr>
              <a:t> походят…»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34" name="Picture 8" descr="http://img1.labirint.ru/books/30854/big.jpg"/>
          <p:cNvPicPr/>
          <p:nvPr/>
        </p:nvPicPr>
        <p:blipFill>
          <a:blip r:embed="rId4"/>
          <a:stretch/>
        </p:blipFill>
        <p:spPr>
          <a:xfrm>
            <a:off x="7621560" y="5136840"/>
            <a:ext cx="944280" cy="1460160"/>
          </a:xfrm>
          <a:prstGeom prst="rect">
            <a:avLst/>
          </a:prstGeom>
          <a:ln w="0">
            <a:noFill/>
          </a:ln>
        </p:spPr>
      </p:pic>
    </p:spTree>
  </p:cSld>
  <p:transition>
    <p:newsflash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4" descr="SHablon-dlya-prezentatsii-po-himii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36" name="TextShape 1"/>
          <p:cNvSpPr txBox="1"/>
          <p:nvPr/>
        </p:nvSpPr>
        <p:spPr>
          <a:xfrm>
            <a:off x="1547640" y="500040"/>
            <a:ext cx="7272000" cy="14284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66cc"/>
                </a:solidFill>
                <a:latin typeface="Arial"/>
              </a:rPr>
              <a:t>Кристаллы в сказках, стихах </a:t>
            </a:r>
            <a:br/>
            <a:r>
              <a:rPr b="1" lang="ru-RU" sz="2800" spc="-1" strike="noStrike">
                <a:solidFill>
                  <a:srgbClr val="0066cc"/>
                </a:solidFill>
                <a:latin typeface="Arial"/>
              </a:rPr>
              <a:t>и других литературных произведениях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CustomShape 3"/>
          <p:cNvSpPr/>
          <p:nvPr/>
        </p:nvSpPr>
        <p:spPr>
          <a:xfrm>
            <a:off x="1854360" y="1845000"/>
            <a:ext cx="4571640" cy="146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0000"/>
                </a:solidFill>
                <a:latin typeface="Arial"/>
              </a:rPr>
              <a:t>«А кисти сочные, как </a:t>
            </a:r>
            <a:r>
              <a:rPr b="1" i="1" lang="ru-RU" sz="1800" spc="-1" strike="noStrike">
                <a:solidFill>
                  <a:srgbClr val="ff0000"/>
                </a:solidFill>
                <a:latin typeface="Arial"/>
              </a:rPr>
              <a:t>яхонты </a:t>
            </a:r>
            <a:r>
              <a:rPr b="0" lang="ru-RU" sz="1800" spc="-1" strike="noStrike">
                <a:solidFill>
                  <a:srgbClr val="ff0000"/>
                </a:solidFill>
                <a:latin typeface="Arial"/>
              </a:rPr>
              <a:t>горят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0000"/>
                </a:solidFill>
                <a:latin typeface="Arial"/>
              </a:rPr>
              <a:t>Лишь то беда, висят они высоко: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0000"/>
                </a:solidFill>
                <a:latin typeface="Arial"/>
              </a:rPr>
              <a:t>Отколь и как она к ним ни зайдет,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0000"/>
                </a:solidFill>
                <a:latin typeface="Arial"/>
              </a:rPr>
              <a:t>Хоть видит око,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0000"/>
                </a:solidFill>
                <a:latin typeface="Arial"/>
              </a:rPr>
              <a:t>Да зуб неймет....»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9" name="CustomShape 4"/>
          <p:cNvSpPr/>
          <p:nvPr/>
        </p:nvSpPr>
        <p:spPr>
          <a:xfrm>
            <a:off x="9051840" y="4863960"/>
            <a:ext cx="183960" cy="3693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CustomShape 5"/>
          <p:cNvSpPr/>
          <p:nvPr/>
        </p:nvSpPr>
        <p:spPr>
          <a:xfrm>
            <a:off x="2970360" y="3357000"/>
            <a:ext cx="4571640" cy="228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66cc"/>
                </a:solidFill>
                <a:latin typeface="Arial"/>
              </a:rPr>
              <a:t>Навозну кучу разрывая,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66cc"/>
                </a:solidFill>
                <a:latin typeface="Arial"/>
              </a:rPr>
              <a:t>Петух нашел </a:t>
            </a:r>
            <a:r>
              <a:rPr b="1" i="1" lang="ru-RU" sz="1800" spc="-1" strike="noStrike">
                <a:solidFill>
                  <a:srgbClr val="0066cc"/>
                </a:solidFill>
                <a:latin typeface="Arial"/>
              </a:rPr>
              <a:t>жемчужно</a:t>
            </a:r>
            <a:r>
              <a:rPr b="0" lang="ru-RU" sz="1800" spc="-1" strike="noStrike">
                <a:solidFill>
                  <a:srgbClr val="0066cc"/>
                </a:solidFill>
                <a:latin typeface="Arial"/>
              </a:rPr>
              <a:t>е зерно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66cc"/>
                </a:solidFill>
                <a:latin typeface="Arial"/>
              </a:rPr>
              <a:t>И говорит: </a:t>
            </a:r>
            <a:r>
              <a:rPr b="0" lang="ru-RU" sz="1800" spc="-1" strike="noStrike">
                <a:solidFill>
                  <a:srgbClr val="0066cc"/>
                </a:solidFill>
                <a:latin typeface="Calibri"/>
              </a:rPr>
              <a:t>«</a:t>
            </a:r>
            <a:r>
              <a:rPr b="0" lang="ru-RU" sz="1800" spc="-1" strike="noStrike">
                <a:solidFill>
                  <a:srgbClr val="0066cc"/>
                </a:solidFill>
                <a:latin typeface="Arial"/>
              </a:rPr>
              <a:t>Куда оно?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66cc"/>
                </a:solidFill>
                <a:latin typeface="Arial"/>
              </a:rPr>
              <a:t>Какая вещь пустая!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66cc"/>
                </a:solidFill>
                <a:latin typeface="Arial"/>
              </a:rPr>
              <a:t>Не глупо ль, что его высоко так ценят?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66cc"/>
                </a:solidFill>
                <a:latin typeface="Arial"/>
              </a:rPr>
              <a:t>А я бы, право, был гораздо боле рад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66cc"/>
                </a:solidFill>
                <a:latin typeface="Arial"/>
              </a:rPr>
              <a:t>Зерну ячменному: оно не столь хоть видно, да сытно</a:t>
            </a:r>
            <a:r>
              <a:rPr b="0" lang="ru-RU" sz="1800" spc="-1" strike="noStrike">
                <a:solidFill>
                  <a:srgbClr val="0066cc"/>
                </a:solidFill>
                <a:latin typeface="Calibri"/>
              </a:rPr>
              <a:t>»</a:t>
            </a:r>
            <a:r>
              <a:rPr b="0" lang="ru-RU" sz="1800" spc="-1" strike="noStrike">
                <a:solidFill>
                  <a:srgbClr val="0066cc"/>
                </a:solidFill>
                <a:latin typeface="Arial"/>
              </a:rPr>
              <a:t>....</a:t>
            </a:r>
            <a:r>
              <a:rPr b="0" lang="ru-RU" sz="1800" spc="-1" strike="noStrike">
                <a:solidFill>
                  <a:srgbClr val="0066cc"/>
                </a:solidFill>
                <a:latin typeface="Calibri"/>
              </a:rPr>
              <a:t>»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41" name="Picture 2" descr="https://encrypted-tbn1.gstatic.com/images?q=tbn:ANd9GcSdRAHPKVqN51riePbcM_2T7WAUbhOLCxQe4jTQYZi9qM95Ecrv"/>
          <p:cNvPicPr/>
          <p:nvPr/>
        </p:nvPicPr>
        <p:blipFill>
          <a:blip r:embed="rId2"/>
          <a:stretch/>
        </p:blipFill>
        <p:spPr>
          <a:xfrm>
            <a:off x="6732720" y="2061000"/>
            <a:ext cx="2142720" cy="2142720"/>
          </a:xfrm>
          <a:prstGeom prst="rect">
            <a:avLst/>
          </a:prstGeom>
          <a:ln w="0">
            <a:noFill/>
          </a:ln>
        </p:spPr>
      </p:pic>
      <p:sp>
        <p:nvSpPr>
          <p:cNvPr id="142" name="CustomShape 6"/>
          <p:cNvSpPr/>
          <p:nvPr/>
        </p:nvSpPr>
        <p:spPr>
          <a:xfrm>
            <a:off x="2411280" y="5908680"/>
            <a:ext cx="5905080" cy="70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ff0000"/>
                </a:solidFill>
                <a:latin typeface="Arial"/>
              </a:rPr>
              <a:t>Таким образом, можно заключить, что </a:t>
            </a:r>
            <a:r>
              <a:rPr b="1" lang="ru-RU" sz="2000" spc="-1" strike="noStrike">
                <a:solidFill>
                  <a:srgbClr val="ff0000"/>
                </a:solidFill>
                <a:latin typeface="Arial"/>
              </a:rPr>
              <a:t>первая гипотеза нашла свое подтверждение</a:t>
            </a:r>
            <a:r>
              <a:rPr b="0" lang="ru-RU" sz="2000" spc="-1" strike="noStrike">
                <a:solidFill>
                  <a:srgbClr val="ff0000"/>
                </a:solidFill>
                <a:latin typeface="Arial"/>
              </a:rPr>
              <a:t>. 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43" name="Picture 7" descr="MC900439824[1]"/>
          <p:cNvPicPr/>
          <p:nvPr/>
        </p:nvPicPr>
        <p:blipFill>
          <a:blip r:embed="rId3"/>
          <a:stretch/>
        </p:blipFill>
        <p:spPr>
          <a:xfrm>
            <a:off x="7688160" y="5479920"/>
            <a:ext cx="1455480" cy="1455480"/>
          </a:xfrm>
          <a:prstGeom prst="rect">
            <a:avLst/>
          </a:prstGeom>
          <a:ln w="0">
            <a:noFill/>
          </a:ln>
        </p:spPr>
      </p:pic>
    </p:spTree>
  </p:cSld>
  <p:transition>
    <p:newsfla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1137</TotalTime>
  <Application>LibreOffice/7.0.4.2$Linux_X86_64 LibreOffice_project/00$Build-2</Application>
  <AppVersion>15.0000</AppVersion>
  <Words>1183</Words>
  <Paragraphs>157</Paragraphs>
  <Company>Hewlett-Packard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2013-04-07T08:34:53Z</dcterms:created>
  <dc:creator>"Храмцова Елена" &lt;khramtzova.alena@mail.ru&gt;</dc:creator>
  <dc:description/>
  <dc:language>ru-RU</dc:language>
  <cp:lastModifiedBy/>
  <dcterms:modified xsi:type="dcterms:W3CDTF">2024-01-11T08:50:04Z</dcterms:modified>
  <cp:revision>127</cp:revision>
  <dc:subject/>
  <dc:title>КРИСТАЛЛЫ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Экран (4:3)</vt:lpwstr>
  </property>
  <property fmtid="{D5CDD505-2E9C-101B-9397-08002B2CF9AE}" pid="4" name="Slides">
    <vt:i4>21</vt:i4>
  </property>
</Properties>
</file>